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2130" r:id="rId4"/>
    <p:sldId id="2132" r:id="rId5"/>
    <p:sldId id="2131" r:id="rId6"/>
    <p:sldId id="2134" r:id="rId7"/>
    <p:sldId id="2127" r:id="rId8"/>
    <p:sldId id="2118" r:id="rId9"/>
    <p:sldId id="2128" r:id="rId10"/>
    <p:sldId id="2115" r:id="rId11"/>
    <p:sldId id="2123" r:id="rId12"/>
    <p:sldId id="2122" r:id="rId13"/>
    <p:sldId id="2124" r:id="rId14"/>
    <p:sldId id="2135" r:id="rId15"/>
    <p:sldId id="2136" r:id="rId16"/>
    <p:sldId id="2137" r:id="rId17"/>
    <p:sldId id="2138" r:id="rId18"/>
    <p:sldId id="2109" r:id="rId19"/>
    <p:sldId id="2110" r:id="rId20"/>
    <p:sldId id="2111" r:id="rId21"/>
    <p:sldId id="2112" r:id="rId22"/>
    <p:sldId id="2113" r:id="rId23"/>
    <p:sldId id="20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63317" autoAdjust="0"/>
  </p:normalViewPr>
  <p:slideViewPr>
    <p:cSldViewPr snapToGrid="0">
      <p:cViewPr varScale="1">
        <p:scale>
          <a:sx n="72" d="100"/>
          <a:sy n="72" d="100"/>
        </p:scale>
        <p:origin x="20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C8563-D601-4F1D-BF4A-F4B05C0FFC1B}"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A580F-5E6C-4804-BBCD-7FA17BE8252D}" type="slidenum">
              <a:rPr lang="en-GB" smtClean="0"/>
              <a:t>‹#›</a:t>
            </a:fld>
            <a:endParaRPr lang="en-GB"/>
          </a:p>
        </p:txBody>
      </p:sp>
    </p:spTree>
    <p:extLst>
      <p:ext uri="{BB962C8B-B14F-4D97-AF65-F5344CB8AC3E}">
        <p14:creationId xmlns:p14="http://schemas.microsoft.com/office/powerpoint/2010/main" val="198265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30F9F7-A738-4F03-9B8A-E874EFDC6AA7}" type="slidenum">
              <a:rPr lang="en-GB" smtClean="0"/>
              <a:t>1</a:t>
            </a:fld>
            <a:endParaRPr lang="en-GB"/>
          </a:p>
        </p:txBody>
      </p:sp>
    </p:spTree>
    <p:extLst>
      <p:ext uri="{BB962C8B-B14F-4D97-AF65-F5344CB8AC3E}">
        <p14:creationId xmlns:p14="http://schemas.microsoft.com/office/powerpoint/2010/main" val="252940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a:t>
            </a:r>
          </a:p>
          <a:p>
            <a:r>
              <a:rPr lang="en-GB" u="none" dirty="0"/>
              <a:t>Ask pupils to write their responses on scrap paper/post-it notes.</a:t>
            </a:r>
          </a:p>
          <a:p>
            <a:endParaRPr lang="en-GB" u="none" dirty="0"/>
          </a:p>
          <a:p>
            <a:r>
              <a:rPr lang="en-GB" u="none" dirty="0"/>
              <a:t>The pupils use non-standard English.  Words like ‘peak’, ‘ well lit, and ‘cringe’ could make it difficult for some people to understand.  However, these pupils are with their friends and they use language which they all understand.  There is nothing wrong with using non-standard English. Language is a part of their identity.</a:t>
            </a:r>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10</a:t>
            </a:fld>
            <a:endParaRPr lang="en-GB"/>
          </a:p>
        </p:txBody>
      </p:sp>
    </p:spTree>
    <p:extLst>
      <p:ext uri="{BB962C8B-B14F-4D97-AF65-F5344CB8AC3E}">
        <p14:creationId xmlns:p14="http://schemas.microsoft.com/office/powerpoint/2010/main" val="147552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a:t>
            </a:r>
          </a:p>
          <a:p>
            <a:r>
              <a:rPr lang="en-GB" u="none" dirty="0"/>
              <a:t>Ask pupils to write their responses on scrap paper/post-it notes.</a:t>
            </a:r>
          </a:p>
          <a:p>
            <a:endParaRPr lang="en-GB" u="none" dirty="0"/>
          </a:p>
          <a:p>
            <a:r>
              <a:rPr lang="en-GB" u="none" dirty="0"/>
              <a:t>These pupils are using non-standard English in the classroom.  This is inappropriate.  They must use standard English, which is the most valued form of English in academic settings.  They must avoid words like ‘</a:t>
            </a:r>
            <a:r>
              <a:rPr lang="en-GB" u="none" dirty="0" err="1"/>
              <a:t>init</a:t>
            </a:r>
            <a:r>
              <a:rPr lang="en-GB" u="none" dirty="0"/>
              <a:t>’ and ‘do you get me?’.  These are colloquial words.  They should also avoid impolite language like ‘idiot’.  Please emphasise that language is an important part of their identity, but in an educational setting they have to switch to standard English.  Highlight if the constantly do this, it will build automaticity and transfer to their writing.  </a:t>
            </a:r>
          </a:p>
        </p:txBody>
      </p:sp>
      <p:sp>
        <p:nvSpPr>
          <p:cNvPr id="4" name="Slide Number Placeholder 3"/>
          <p:cNvSpPr>
            <a:spLocks noGrp="1"/>
          </p:cNvSpPr>
          <p:nvPr>
            <p:ph type="sldNum" sz="quarter" idx="5"/>
          </p:nvPr>
        </p:nvSpPr>
        <p:spPr/>
        <p:txBody>
          <a:bodyPr/>
          <a:lstStyle/>
          <a:p>
            <a:fld id="{3330F9F7-A738-4F03-9B8A-E874EFDC6AA7}" type="slidenum">
              <a:rPr lang="en-GB" smtClean="0"/>
              <a:t>11</a:t>
            </a:fld>
            <a:endParaRPr lang="en-GB"/>
          </a:p>
        </p:txBody>
      </p:sp>
    </p:spTree>
    <p:extLst>
      <p:ext uri="{BB962C8B-B14F-4D97-AF65-F5344CB8AC3E}">
        <p14:creationId xmlns:p14="http://schemas.microsoft.com/office/powerpoint/2010/main" val="341208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a:p>
            <a:r>
              <a:rPr lang="en-GB" dirty="0"/>
              <a:t>Inform the pupils that standard English is not the only or ‘correct’ form of English. There are regional dialect words and generational differences.  Standard English is the norm</a:t>
            </a:r>
          </a:p>
        </p:txBody>
      </p:sp>
      <p:sp>
        <p:nvSpPr>
          <p:cNvPr id="4" name="Slide Number Placeholder 3"/>
          <p:cNvSpPr>
            <a:spLocks noGrp="1"/>
          </p:cNvSpPr>
          <p:nvPr>
            <p:ph type="sldNum" sz="quarter" idx="5"/>
          </p:nvPr>
        </p:nvSpPr>
        <p:spPr/>
        <p:txBody>
          <a:bodyPr/>
          <a:lstStyle/>
          <a:p>
            <a:fld id="{99ADF095-BDCE-4F52-9797-D6CF5EFADF3C}" type="slidenum">
              <a:rPr lang="en-GB" smtClean="0"/>
              <a:t>12</a:t>
            </a:fld>
            <a:endParaRPr lang="en-GB"/>
          </a:p>
        </p:txBody>
      </p:sp>
    </p:spTree>
    <p:extLst>
      <p:ext uri="{BB962C8B-B14F-4D97-AF65-F5344CB8AC3E}">
        <p14:creationId xmlns:p14="http://schemas.microsoft.com/office/powerpoint/2010/main" val="90598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a:p>
            <a:endParaRPr lang="en-GB" dirty="0"/>
          </a:p>
          <a:p>
            <a:r>
              <a:rPr lang="en-GB" dirty="0"/>
              <a:t>Inform pupils that their language is a part of their identity and they should value their version of language that they use.  However, they must learn to switch to standard English when the situation requires it.</a:t>
            </a:r>
          </a:p>
        </p:txBody>
      </p:sp>
      <p:sp>
        <p:nvSpPr>
          <p:cNvPr id="4" name="Slide Number Placeholder 3"/>
          <p:cNvSpPr>
            <a:spLocks noGrp="1"/>
          </p:cNvSpPr>
          <p:nvPr>
            <p:ph type="sldNum" sz="quarter" idx="5"/>
          </p:nvPr>
        </p:nvSpPr>
        <p:spPr/>
        <p:txBody>
          <a:bodyPr/>
          <a:lstStyle/>
          <a:p>
            <a:fld id="{99ADF095-BDCE-4F52-9797-D6CF5EFADF3C}" type="slidenum">
              <a:rPr lang="en-GB" smtClean="0"/>
              <a:t>13</a:t>
            </a:fld>
            <a:endParaRPr lang="en-GB"/>
          </a:p>
        </p:txBody>
      </p:sp>
    </p:spTree>
    <p:extLst>
      <p:ext uri="{BB962C8B-B14F-4D97-AF65-F5344CB8AC3E}">
        <p14:creationId xmlns:p14="http://schemas.microsoft.com/office/powerpoint/2010/main" val="355290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 pupils to raise their hands identifying formal or informal situations.</a:t>
            </a:r>
          </a:p>
        </p:txBody>
      </p:sp>
      <p:sp>
        <p:nvSpPr>
          <p:cNvPr id="4" name="Slide Number Placeholder 3"/>
          <p:cNvSpPr>
            <a:spLocks noGrp="1"/>
          </p:cNvSpPr>
          <p:nvPr>
            <p:ph type="sldNum" sz="quarter" idx="5"/>
          </p:nvPr>
        </p:nvSpPr>
        <p:spPr/>
        <p:txBody>
          <a:bodyPr/>
          <a:lstStyle/>
          <a:p>
            <a:fld id="{99ADF095-BDCE-4F52-9797-D6CF5EFADF3C}" type="slidenum">
              <a:rPr lang="en-GB" smtClean="0"/>
              <a:t>14</a:t>
            </a:fld>
            <a:endParaRPr lang="en-GB"/>
          </a:p>
        </p:txBody>
      </p:sp>
    </p:spTree>
    <p:extLst>
      <p:ext uri="{BB962C8B-B14F-4D97-AF65-F5344CB8AC3E}">
        <p14:creationId xmlns:p14="http://schemas.microsoft.com/office/powerpoint/2010/main" val="275824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t>
            </a:r>
          </a:p>
          <a:p>
            <a:endParaRPr lang="en-GB" sz="1200" dirty="0"/>
          </a:p>
          <a:p>
            <a:r>
              <a:rPr lang="en-GB" sz="1200" dirty="0"/>
              <a:t>In the middle column there is a list of people and places that you could talk to or write to.  Ask the pupils to decide whether </a:t>
            </a:r>
            <a:r>
              <a:rPr lang="en-GB" sz="1200" u="sng" dirty="0"/>
              <a:t>it is a formal situation or an informal situation.   Ask them to show their response with a show of hands.   Go through each example and ask pupils to show their hands if they think it is formal/informal and then reveal the answer.</a:t>
            </a:r>
          </a:p>
          <a:p>
            <a:endParaRPr lang="en-GB" sz="1200" u="sng" dirty="0"/>
          </a:p>
          <a:p>
            <a:endParaRPr lang="en-GB" sz="1200" dirty="0"/>
          </a:p>
          <a:p>
            <a:endParaRPr lang="en-GB" dirty="0"/>
          </a:p>
          <a:p>
            <a:r>
              <a:rPr lang="en-GB" dirty="0"/>
              <a:t>Tell the pupils, when it’s a formal situation, they must use standard English.</a:t>
            </a:r>
          </a:p>
          <a:p>
            <a:endParaRPr lang="en-GB" dirty="0"/>
          </a:p>
        </p:txBody>
      </p:sp>
      <p:sp>
        <p:nvSpPr>
          <p:cNvPr id="4" name="Slide Number Placeholder 3"/>
          <p:cNvSpPr>
            <a:spLocks noGrp="1"/>
          </p:cNvSpPr>
          <p:nvPr>
            <p:ph type="sldNum" sz="quarter" idx="5"/>
          </p:nvPr>
        </p:nvSpPr>
        <p:spPr/>
        <p:txBody>
          <a:bodyPr/>
          <a:lstStyle/>
          <a:p>
            <a:fld id="{02CA580F-5E6C-4804-BBCD-7FA17BE8252D}" type="slidenum">
              <a:rPr lang="en-GB" smtClean="0"/>
              <a:t>15</a:t>
            </a:fld>
            <a:endParaRPr lang="en-GB"/>
          </a:p>
        </p:txBody>
      </p:sp>
    </p:spTree>
    <p:extLst>
      <p:ext uri="{BB962C8B-B14F-4D97-AF65-F5344CB8AC3E}">
        <p14:creationId xmlns:p14="http://schemas.microsoft.com/office/powerpoint/2010/main" val="386608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16</a:t>
            </a:fld>
            <a:endParaRPr lang="en-GB"/>
          </a:p>
        </p:txBody>
      </p:sp>
    </p:spTree>
    <p:extLst>
      <p:ext uri="{BB962C8B-B14F-4D97-AF65-F5344CB8AC3E}">
        <p14:creationId xmlns:p14="http://schemas.microsoft.com/office/powerpoint/2010/main" val="417879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17</a:t>
            </a:fld>
            <a:endParaRPr lang="en-GB"/>
          </a:p>
        </p:txBody>
      </p:sp>
    </p:spTree>
    <p:extLst>
      <p:ext uri="{BB962C8B-B14F-4D97-AF65-F5344CB8AC3E}">
        <p14:creationId xmlns:p14="http://schemas.microsoft.com/office/powerpoint/2010/main" val="285732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18</a:t>
            </a:fld>
            <a:endParaRPr lang="en-GB"/>
          </a:p>
        </p:txBody>
      </p:sp>
    </p:spTree>
    <p:extLst>
      <p:ext uri="{BB962C8B-B14F-4D97-AF65-F5344CB8AC3E}">
        <p14:creationId xmlns:p14="http://schemas.microsoft.com/office/powerpoint/2010/main" val="30836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19</a:t>
            </a:fld>
            <a:endParaRPr lang="en-GB"/>
          </a:p>
        </p:txBody>
      </p:sp>
    </p:spTree>
    <p:extLst>
      <p:ext uri="{BB962C8B-B14F-4D97-AF65-F5344CB8AC3E}">
        <p14:creationId xmlns:p14="http://schemas.microsoft.com/office/powerpoint/2010/main" val="156591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tell pupils that they will should be able to answer these questions at the end of the session.</a:t>
            </a:r>
          </a:p>
        </p:txBody>
      </p:sp>
      <p:sp>
        <p:nvSpPr>
          <p:cNvPr id="4" name="Slide Number Placeholder 3"/>
          <p:cNvSpPr>
            <a:spLocks noGrp="1"/>
          </p:cNvSpPr>
          <p:nvPr>
            <p:ph type="sldNum" sz="quarter" idx="5"/>
          </p:nvPr>
        </p:nvSpPr>
        <p:spPr/>
        <p:txBody>
          <a:bodyPr/>
          <a:lstStyle/>
          <a:p>
            <a:fld id="{3330F9F7-A738-4F03-9B8A-E874EFDC6AA7}" type="slidenum">
              <a:rPr lang="en-GB" smtClean="0"/>
              <a:t>2</a:t>
            </a:fld>
            <a:endParaRPr lang="en-GB"/>
          </a:p>
        </p:txBody>
      </p:sp>
    </p:spTree>
    <p:extLst>
      <p:ext uri="{BB962C8B-B14F-4D97-AF65-F5344CB8AC3E}">
        <p14:creationId xmlns:p14="http://schemas.microsoft.com/office/powerpoint/2010/main" val="937600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20</a:t>
            </a:fld>
            <a:endParaRPr lang="en-GB"/>
          </a:p>
        </p:txBody>
      </p:sp>
    </p:spTree>
    <p:extLst>
      <p:ext uri="{BB962C8B-B14F-4D97-AF65-F5344CB8AC3E}">
        <p14:creationId xmlns:p14="http://schemas.microsoft.com/office/powerpoint/2010/main" val="426515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pupils must tick to show that they have completed the session.</a:t>
            </a:r>
          </a:p>
        </p:txBody>
      </p:sp>
      <p:sp>
        <p:nvSpPr>
          <p:cNvPr id="4" name="Slide Number Placeholder 3"/>
          <p:cNvSpPr>
            <a:spLocks noGrp="1"/>
          </p:cNvSpPr>
          <p:nvPr>
            <p:ph type="sldNum" sz="quarter" idx="5"/>
          </p:nvPr>
        </p:nvSpPr>
        <p:spPr/>
        <p:txBody>
          <a:bodyPr/>
          <a:lstStyle/>
          <a:p>
            <a:fld id="{3330F9F7-A738-4F03-9B8A-E874EFDC6AA7}" type="slidenum">
              <a:rPr lang="en-GB" smtClean="0"/>
              <a:t>21</a:t>
            </a:fld>
            <a:endParaRPr lang="en-GB"/>
          </a:p>
        </p:txBody>
      </p:sp>
    </p:spTree>
    <p:extLst>
      <p:ext uri="{BB962C8B-B14F-4D97-AF65-F5344CB8AC3E}">
        <p14:creationId xmlns:p14="http://schemas.microsoft.com/office/powerpoint/2010/main" val="416611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tell the pupils that they will be focussing on step 2 today.  Ask the pupils to place a tick in their booklet when completed at the end of the lesson.</a:t>
            </a:r>
          </a:p>
        </p:txBody>
      </p:sp>
      <p:sp>
        <p:nvSpPr>
          <p:cNvPr id="4" name="Slide Number Placeholder 3"/>
          <p:cNvSpPr>
            <a:spLocks noGrp="1"/>
          </p:cNvSpPr>
          <p:nvPr>
            <p:ph type="sldNum" sz="quarter" idx="5"/>
          </p:nvPr>
        </p:nvSpPr>
        <p:spPr/>
        <p:txBody>
          <a:bodyPr/>
          <a:lstStyle/>
          <a:p>
            <a:fld id="{3330F9F7-A738-4F03-9B8A-E874EFDC6AA7}" type="slidenum">
              <a:rPr lang="en-GB" smtClean="0"/>
              <a:t>3</a:t>
            </a:fld>
            <a:endParaRPr lang="en-GB"/>
          </a:p>
        </p:txBody>
      </p:sp>
    </p:spTree>
    <p:extLst>
      <p:ext uri="{BB962C8B-B14F-4D97-AF65-F5344CB8AC3E}">
        <p14:creationId xmlns:p14="http://schemas.microsoft.com/office/powerpoint/2010/main" val="272299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ADF095-BDCE-4F52-9797-D6CF5EFADF3C}" type="slidenum">
              <a:rPr lang="en-GB" smtClean="0"/>
              <a:t>4</a:t>
            </a:fld>
            <a:endParaRPr lang="en-GB"/>
          </a:p>
        </p:txBody>
      </p:sp>
    </p:spTree>
    <p:extLst>
      <p:ext uri="{BB962C8B-B14F-4D97-AF65-F5344CB8AC3E}">
        <p14:creationId xmlns:p14="http://schemas.microsoft.com/office/powerpoint/2010/main" val="41708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pupils must understand that word choices can have an impact and create an impression on their audience.  Words can signal a level of formality.</a:t>
            </a:r>
          </a:p>
        </p:txBody>
      </p:sp>
      <p:sp>
        <p:nvSpPr>
          <p:cNvPr id="4" name="Slide Number Placeholder 3"/>
          <p:cNvSpPr>
            <a:spLocks noGrp="1"/>
          </p:cNvSpPr>
          <p:nvPr>
            <p:ph type="sldNum" sz="quarter" idx="5"/>
          </p:nvPr>
        </p:nvSpPr>
        <p:spPr/>
        <p:txBody>
          <a:bodyPr/>
          <a:lstStyle/>
          <a:p>
            <a:fld id="{99ADF095-BDCE-4F52-9797-D6CF5EFADF3C}" type="slidenum">
              <a:rPr lang="en-GB" smtClean="0"/>
              <a:t>5</a:t>
            </a:fld>
            <a:endParaRPr lang="en-GB"/>
          </a:p>
        </p:txBody>
      </p:sp>
    </p:spTree>
    <p:extLst>
      <p:ext uri="{BB962C8B-B14F-4D97-AF65-F5344CB8AC3E}">
        <p14:creationId xmlns:p14="http://schemas.microsoft.com/office/powerpoint/2010/main" val="325848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share their answers. Reveal answer as you progress through the list</a:t>
            </a:r>
          </a:p>
        </p:txBody>
      </p:sp>
      <p:sp>
        <p:nvSpPr>
          <p:cNvPr id="4" name="Slide Number Placeholder 3"/>
          <p:cNvSpPr>
            <a:spLocks noGrp="1"/>
          </p:cNvSpPr>
          <p:nvPr>
            <p:ph type="sldNum" sz="quarter" idx="5"/>
          </p:nvPr>
        </p:nvSpPr>
        <p:spPr/>
        <p:txBody>
          <a:bodyPr/>
          <a:lstStyle/>
          <a:p>
            <a:fld id="{3330F9F7-A738-4F03-9B8A-E874EFDC6AA7}" type="slidenum">
              <a:rPr lang="en-GB" smtClean="0"/>
              <a:t>6</a:t>
            </a:fld>
            <a:endParaRPr lang="en-GB"/>
          </a:p>
        </p:txBody>
      </p:sp>
    </p:spTree>
    <p:extLst>
      <p:ext uri="{BB962C8B-B14F-4D97-AF65-F5344CB8AC3E}">
        <p14:creationId xmlns:p14="http://schemas.microsoft.com/office/powerpoint/2010/main" val="3337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 ask pupils to identify what makes the sentence informal.  Reveal answers. </a:t>
            </a:r>
          </a:p>
          <a:p>
            <a:r>
              <a:rPr lang="en-GB" u="none" dirty="0"/>
              <a:t>wicked means evil in the dictionary.  The word is used as slang here. </a:t>
            </a:r>
          </a:p>
          <a:p>
            <a:r>
              <a:rPr lang="en-GB" u="sng" dirty="0"/>
              <a:t>those</a:t>
            </a:r>
            <a:r>
              <a:rPr lang="en-GB" u="none" dirty="0"/>
              <a:t> is determiner and </a:t>
            </a:r>
            <a:r>
              <a:rPr lang="en-GB" u="sng" dirty="0"/>
              <a:t>them</a:t>
            </a:r>
            <a:r>
              <a:rPr lang="en-GB" u="none" dirty="0"/>
              <a:t> is a pronoun.  The sentence requires a pronoun to conform to the rules of grammar.</a:t>
            </a:r>
          </a:p>
          <a:p>
            <a:endParaRPr lang="en-GB" u="none" dirty="0"/>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7</a:t>
            </a:fld>
            <a:endParaRPr lang="en-GB"/>
          </a:p>
        </p:txBody>
      </p:sp>
    </p:spTree>
    <p:extLst>
      <p:ext uri="{BB962C8B-B14F-4D97-AF65-F5344CB8AC3E}">
        <p14:creationId xmlns:p14="http://schemas.microsoft.com/office/powerpoint/2010/main" val="34934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hlink"/>
                </a:solidFill>
              </a:rPr>
              <a:t>Teacher notes: ask pupil to write their answer on the </a:t>
            </a:r>
            <a:r>
              <a:rPr lang="en-GB" altLang="en-US" sz="1200" dirty="0" err="1">
                <a:solidFill>
                  <a:schemeClr val="hlink"/>
                </a:solidFill>
              </a:rPr>
              <a:t>powerpoint</a:t>
            </a:r>
            <a:r>
              <a:rPr lang="en-GB" altLang="en-US" sz="1200" dirty="0">
                <a:solidFill>
                  <a:schemeClr val="hlin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hlink"/>
                </a:solidFill>
              </a:rPr>
              <a:t>Answer - Mr Patel scored a brilliant goal against the local opposition.</a:t>
            </a:r>
            <a:endParaRPr lang="en-US" altLang="en-US" sz="1200" dirty="0">
              <a:solidFill>
                <a:schemeClr val="hlink"/>
              </a:solidFill>
            </a:endParaRPr>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8</a:t>
            </a:fld>
            <a:endParaRPr lang="en-GB"/>
          </a:p>
        </p:txBody>
      </p:sp>
    </p:spTree>
    <p:extLst>
      <p:ext uri="{BB962C8B-B14F-4D97-AF65-F5344CB8AC3E}">
        <p14:creationId xmlns:p14="http://schemas.microsoft.com/office/powerpoint/2010/main" val="24720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30F9F7-A738-4F03-9B8A-E874EFDC6AA7}" type="slidenum">
              <a:rPr lang="en-GB" smtClean="0"/>
              <a:t>9</a:t>
            </a:fld>
            <a:endParaRPr lang="en-GB"/>
          </a:p>
        </p:txBody>
      </p:sp>
    </p:spTree>
    <p:extLst>
      <p:ext uri="{BB962C8B-B14F-4D97-AF65-F5344CB8AC3E}">
        <p14:creationId xmlns:p14="http://schemas.microsoft.com/office/powerpoint/2010/main" val="329518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9B63-2249-42ED-AD5C-20AC10C14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00F21D-B8BC-4A29-A3B0-69E34242D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B91A42-14D7-475C-BCDE-E55B1DE8740A}"/>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92101693-5D63-496A-BC82-8E8BAC60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F28E6-2C05-47F7-BDEB-CF517DFEA66D}"/>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06590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0EF9-6096-44EE-8861-408238CB42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B281F-59F2-4DA1-81E7-7AF93CA24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D4822-F702-4255-BC37-409C2B5E8EE8}"/>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D75C90C8-3CF6-4B71-BA1B-D56D57947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494EB-F74E-4BD9-9933-D716420B0AAE}"/>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95456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80278-F5F1-470B-ACEB-F1DBE50A07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5CF428-3986-4367-9D0E-8C92BE708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07D71-174E-4973-9955-0887A78CDB52}"/>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47350CDB-84AE-4E58-8773-F823FE3D7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1BE4B-D9CD-40C1-98FE-BA65F3AB4A30}"/>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31196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C3BE-28E1-40B0-AAB9-BF8149B33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AD3033-A8AD-4DE2-98A2-C8FD93776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8E798-A795-4B85-B01D-4E16326F8CE8}"/>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2D7DF5B1-9A1C-4027-A896-041546D71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5E9DB-ED84-407E-9C89-6E061123F73B}"/>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87618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4B13-D482-4F37-9333-D2BAACD1F8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87E51F-F752-4C56-9A6C-F7952FF63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301C6-4CD2-4FCD-BF94-178DA3A0F959}"/>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827543A2-5C58-4D5C-AD22-F7E794919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5262E-4E33-422A-99E6-F9E7B5722685}"/>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096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3ADE-E6F2-435B-B5F0-7AED8B8AB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E32EE9-3A77-4E7E-8E53-E0C89E5BE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D2553F-39FC-4F79-BCD0-996937ED5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FF7EF4-7AEB-41A8-ABF9-698BCDB464A7}"/>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6" name="Footer Placeholder 5">
            <a:extLst>
              <a:ext uri="{FF2B5EF4-FFF2-40B4-BE49-F238E27FC236}">
                <a16:creationId xmlns:a16="http://schemas.microsoft.com/office/drawing/2014/main" id="{4E4AB032-43E0-4878-A38C-EF31FAA68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C4479-F1A5-43D4-943C-1BC60B78B823}"/>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3669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E36-98A6-4B49-BBB7-FF97C43300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10BD74-92CB-4EC7-9A70-25A21BF24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A37AB9-C3A8-472E-8CD5-99D2BF184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4E9A2F-AEDB-4D5B-A88B-A3A8A7305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48636-6FC0-49BE-806D-E61D1C2C6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4D349D-D318-45A4-BAA9-6B6682656AED}"/>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8" name="Footer Placeholder 7">
            <a:extLst>
              <a:ext uri="{FF2B5EF4-FFF2-40B4-BE49-F238E27FC236}">
                <a16:creationId xmlns:a16="http://schemas.microsoft.com/office/drawing/2014/main" id="{1D649E61-661C-419D-B0A5-E6A3D6CEBD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5A0243-D5C9-471A-95C0-05A1A7B0A53F}"/>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5680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0902-73EC-46EC-AF31-0172E0D5F1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A37566-0870-4301-B9E2-55CA44973AB4}"/>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4" name="Footer Placeholder 3">
            <a:extLst>
              <a:ext uri="{FF2B5EF4-FFF2-40B4-BE49-F238E27FC236}">
                <a16:creationId xmlns:a16="http://schemas.microsoft.com/office/drawing/2014/main" id="{C0A7F83F-5FF6-4773-9430-1F2727A4F1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772F83-376C-46A8-833E-BAFBDF97EF8C}"/>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45097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CC044-1BCE-4660-A180-BABADDA63292}"/>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3" name="Footer Placeholder 2">
            <a:extLst>
              <a:ext uri="{FF2B5EF4-FFF2-40B4-BE49-F238E27FC236}">
                <a16:creationId xmlns:a16="http://schemas.microsoft.com/office/drawing/2014/main" id="{7E01DFDD-9D8A-4C0E-BC6D-A8BCEA1540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0382C2-D608-48CC-A3A6-21964A5365AA}"/>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686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B8C2-7170-46D9-80CB-FE1A239DF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8FBD7D-93AA-4A5D-BA94-D68A0C656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45BCC5-29E9-4C7C-8596-18249E8CC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9B282-1C69-4553-A3B8-89659FE8AB87}"/>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6" name="Footer Placeholder 5">
            <a:extLst>
              <a:ext uri="{FF2B5EF4-FFF2-40B4-BE49-F238E27FC236}">
                <a16:creationId xmlns:a16="http://schemas.microsoft.com/office/drawing/2014/main" id="{E8EDFD1D-19F0-4688-8D8A-ED0EA6B83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5C50A-2E44-47D1-A3C5-606AF0731D05}"/>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0157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332F-E1FE-41D5-8466-5B19D994E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70D393-315F-4AE3-9216-716D3DE28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034B13-4EF9-4BC2-95FD-82941395C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EC94A-1FFE-4BFC-88C5-E12BD874558A}"/>
              </a:ext>
            </a:extLst>
          </p:cNvPr>
          <p:cNvSpPr>
            <a:spLocks noGrp="1"/>
          </p:cNvSpPr>
          <p:nvPr>
            <p:ph type="dt" sz="half" idx="10"/>
          </p:nvPr>
        </p:nvSpPr>
        <p:spPr/>
        <p:txBody>
          <a:bodyPr/>
          <a:lstStyle/>
          <a:p>
            <a:fld id="{0FDA226B-E882-4A8A-AE1D-21DDE1F4FDFD}" type="datetimeFigureOut">
              <a:rPr lang="en-GB" smtClean="0"/>
              <a:t>23/11/2022</a:t>
            </a:fld>
            <a:endParaRPr lang="en-GB"/>
          </a:p>
        </p:txBody>
      </p:sp>
      <p:sp>
        <p:nvSpPr>
          <p:cNvPr id="6" name="Footer Placeholder 5">
            <a:extLst>
              <a:ext uri="{FF2B5EF4-FFF2-40B4-BE49-F238E27FC236}">
                <a16:creationId xmlns:a16="http://schemas.microsoft.com/office/drawing/2014/main" id="{B5C6A1B4-8FAE-4EB2-85FD-E4F9E057D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E5E03-8CD2-4A09-8752-CBDC3A13F2EB}"/>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119943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13F5E-4A91-4A67-AC82-8D40EE7AF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B557C-5ED7-4DCB-B80B-C8636CF0B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78B23-88A5-4B62-9391-097726A44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226B-E882-4A8A-AE1D-21DDE1F4FDFD}" type="datetimeFigureOut">
              <a:rPr lang="en-GB" smtClean="0"/>
              <a:t>23/11/2022</a:t>
            </a:fld>
            <a:endParaRPr lang="en-GB"/>
          </a:p>
        </p:txBody>
      </p:sp>
      <p:sp>
        <p:nvSpPr>
          <p:cNvPr id="5" name="Footer Placeholder 4">
            <a:extLst>
              <a:ext uri="{FF2B5EF4-FFF2-40B4-BE49-F238E27FC236}">
                <a16:creationId xmlns:a16="http://schemas.microsoft.com/office/drawing/2014/main" id="{B258FA73-B5A4-40D1-950E-96D3C42764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FB2245-9712-4181-B5FC-9EECC32C9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640EA-E1B5-46CA-841A-5178BADF0B2E}" type="slidenum">
              <a:rPr lang="en-GB" smtClean="0"/>
              <a:t>‹#›</a:t>
            </a:fld>
            <a:endParaRPr lang="en-GB"/>
          </a:p>
        </p:txBody>
      </p:sp>
    </p:spTree>
    <p:extLst>
      <p:ext uri="{BB962C8B-B14F-4D97-AF65-F5344CB8AC3E}">
        <p14:creationId xmlns:p14="http://schemas.microsoft.com/office/powerpoint/2010/main" val="39715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notesSlide" Target="../notesSlides/notesSlide1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notesSlide" Target="../notesSlides/notesSlide1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55" name="Title 1">
            <a:extLst>
              <a:ext uri="{FF2B5EF4-FFF2-40B4-BE49-F238E27FC236}">
                <a16:creationId xmlns:a16="http://schemas.microsoft.com/office/drawing/2014/main" id="{ED7A719B-241F-42F5-B6F7-2996828B7756}"/>
              </a:ext>
            </a:extLst>
          </p:cNvPr>
          <p:cNvSpPr txBox="1">
            <a:spLocks/>
          </p:cNvSpPr>
          <p:nvPr/>
        </p:nvSpPr>
        <p:spPr>
          <a:xfrm>
            <a:off x="1838251" y="408394"/>
            <a:ext cx="8229600" cy="99412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Session 2, part 2:</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59" name="TextBox 58">
            <a:extLst>
              <a:ext uri="{FF2B5EF4-FFF2-40B4-BE49-F238E27FC236}">
                <a16:creationId xmlns:a16="http://schemas.microsoft.com/office/drawing/2014/main" id="{4307488A-57AA-4EB8-9BD4-1D9C21ACC020}"/>
              </a:ext>
            </a:extLst>
          </p:cNvPr>
          <p:cNvSpPr txBox="1"/>
          <p:nvPr/>
        </p:nvSpPr>
        <p:spPr>
          <a:xfrm>
            <a:off x="919089" y="2291117"/>
            <a:ext cx="10353675" cy="707886"/>
          </a:xfrm>
          <a:prstGeom prst="rect">
            <a:avLst/>
          </a:prstGeom>
          <a:solidFill>
            <a:srgbClr val="00CC00">
              <a:alpha val="34000"/>
            </a:srgbClr>
          </a:solidFill>
        </p:spPr>
        <p:txBody>
          <a:bodyPr wrap="square" rtlCol="0">
            <a:spAutoFit/>
          </a:bodyPr>
          <a:lstStyle/>
          <a:p>
            <a:r>
              <a:rPr lang="en-GB" sz="4000" dirty="0">
                <a:latin typeface="Abadi Extra Light" panose="020B0204020104020204" pitchFamily="34" charset="0"/>
              </a:rPr>
              <a:t>Date:  Wednesday, 23</a:t>
            </a:r>
            <a:r>
              <a:rPr lang="en-GB" sz="4000" baseline="30000" dirty="0">
                <a:latin typeface="Abadi Extra Light" panose="020B0204020104020204" pitchFamily="34" charset="0"/>
              </a:rPr>
              <a:t>rd</a:t>
            </a:r>
            <a:r>
              <a:rPr lang="en-GB" sz="4000" dirty="0">
                <a:latin typeface="Abadi Extra Light" panose="020B0204020104020204" pitchFamily="34" charset="0"/>
              </a:rPr>
              <a:t> November </a:t>
            </a:r>
          </a:p>
        </p:txBody>
      </p:sp>
      <p:sp>
        <p:nvSpPr>
          <p:cNvPr id="60" name="TextBox 59">
            <a:extLst>
              <a:ext uri="{FF2B5EF4-FFF2-40B4-BE49-F238E27FC236}">
                <a16:creationId xmlns:a16="http://schemas.microsoft.com/office/drawing/2014/main" id="{954685A1-04AE-4C86-A8DE-83FCE75A9A52}"/>
              </a:ext>
            </a:extLst>
          </p:cNvPr>
          <p:cNvSpPr txBox="1"/>
          <p:nvPr/>
        </p:nvSpPr>
        <p:spPr>
          <a:xfrm>
            <a:off x="919071" y="4049521"/>
            <a:ext cx="10353675" cy="707886"/>
          </a:xfrm>
          <a:prstGeom prst="rect">
            <a:avLst/>
          </a:prstGeom>
          <a:solidFill>
            <a:srgbClr val="FFCCFF">
              <a:alpha val="33725"/>
            </a:srgbClr>
          </a:solidFill>
        </p:spPr>
        <p:txBody>
          <a:bodyPr wrap="square" rtlCol="0">
            <a:spAutoFit/>
          </a:bodyPr>
          <a:lstStyle/>
          <a:p>
            <a:r>
              <a:rPr lang="en-GB" sz="4000" dirty="0">
                <a:latin typeface="Abadi Extra Light" panose="020B0204020104020204" pitchFamily="34" charset="0"/>
              </a:rPr>
              <a:t>FOCUS: ACADEMIC EXPRESSION</a:t>
            </a:r>
            <a:endParaRPr lang="en-GB" sz="4000" b="1" dirty="0">
              <a:solidFill>
                <a:srgbClr val="0070C0"/>
              </a:solidFill>
              <a:latin typeface="Abadi Extra Light" panose="020B0204020104020204" pitchFamily="34" charset="0"/>
            </a:endParaRPr>
          </a:p>
        </p:txBody>
      </p:sp>
    </p:spTree>
    <p:extLst>
      <p:ext uri="{BB962C8B-B14F-4D97-AF65-F5344CB8AC3E}">
        <p14:creationId xmlns:p14="http://schemas.microsoft.com/office/powerpoint/2010/main" val="359414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pic>
        <p:nvPicPr>
          <p:cNvPr id="13" name="Picture 12">
            <a:extLst>
              <a:ext uri="{FF2B5EF4-FFF2-40B4-BE49-F238E27FC236}">
                <a16:creationId xmlns:a16="http://schemas.microsoft.com/office/drawing/2014/main" id="{B23FEEA1-94DA-4BC3-BEA3-9A41F2FEC8DF}"/>
              </a:ext>
            </a:extLst>
          </p:cNvPr>
          <p:cNvPicPr>
            <a:picLocks noChangeAspect="1"/>
          </p:cNvPicPr>
          <p:nvPr/>
        </p:nvPicPr>
        <p:blipFill>
          <a:blip r:embed="rId6"/>
          <a:stretch>
            <a:fillRect/>
          </a:stretch>
        </p:blipFill>
        <p:spPr>
          <a:xfrm>
            <a:off x="2525325" y="2283528"/>
            <a:ext cx="3724867" cy="2307244"/>
          </a:xfrm>
          <a:prstGeom prst="rect">
            <a:avLst/>
          </a:prstGeom>
        </p:spPr>
      </p:pic>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pic>
        <p:nvPicPr>
          <p:cNvPr id="4" name="Picture 3">
            <a:extLst>
              <a:ext uri="{FF2B5EF4-FFF2-40B4-BE49-F238E27FC236}">
                <a16:creationId xmlns:a16="http://schemas.microsoft.com/office/drawing/2014/main" id="{C30A1B52-E5BF-4C84-BA18-C04184105F56}"/>
              </a:ext>
            </a:extLst>
          </p:cNvPr>
          <p:cNvPicPr>
            <a:picLocks noChangeAspect="1"/>
          </p:cNvPicPr>
          <p:nvPr/>
        </p:nvPicPr>
        <p:blipFill>
          <a:blip r:embed="rId7"/>
          <a:stretch>
            <a:fillRect/>
          </a:stretch>
        </p:blipFill>
        <p:spPr>
          <a:xfrm>
            <a:off x="1188579" y="1305376"/>
            <a:ext cx="6078668" cy="4813153"/>
          </a:xfrm>
          <a:prstGeom prst="rect">
            <a:avLst/>
          </a:prstGeom>
        </p:spPr>
      </p:pic>
      <p:pic>
        <p:nvPicPr>
          <p:cNvPr id="35" name="Picture 34">
            <a:extLst>
              <a:ext uri="{FF2B5EF4-FFF2-40B4-BE49-F238E27FC236}">
                <a16:creationId xmlns:a16="http://schemas.microsoft.com/office/drawing/2014/main" id="{BC1A4A06-CBAB-4655-B7A7-85D2A0E9382F}"/>
              </a:ext>
            </a:extLst>
          </p:cNvPr>
          <p:cNvPicPr/>
          <p:nvPr/>
        </p:nvPicPr>
        <p:blipFill>
          <a:blip r:embed="rId8">
            <a:extLst>
              <a:ext uri="{28A0092B-C50C-407E-A947-70E740481C1C}">
                <a14:useLocalDpi xmlns:a14="http://schemas.microsoft.com/office/drawing/2010/main" val="0"/>
              </a:ext>
            </a:extLst>
          </a:blip>
          <a:stretch>
            <a:fillRect/>
          </a:stretch>
        </p:blipFill>
        <p:spPr>
          <a:xfrm rot="315490">
            <a:off x="8244464" y="990872"/>
            <a:ext cx="3336446" cy="5322032"/>
          </a:xfrm>
          <a:prstGeom prst="rect">
            <a:avLst/>
          </a:prstGeom>
        </p:spPr>
      </p:pic>
      <p:pic>
        <p:nvPicPr>
          <p:cNvPr id="37" name="Picture 36">
            <a:extLst>
              <a:ext uri="{FF2B5EF4-FFF2-40B4-BE49-F238E27FC236}">
                <a16:creationId xmlns:a16="http://schemas.microsoft.com/office/drawing/2014/main" id="{4B34276B-47BD-45CC-B31F-568C505751D9}"/>
              </a:ext>
            </a:extLst>
          </p:cNvPr>
          <p:cNvPicPr/>
          <p:nvPr/>
        </p:nvPicPr>
        <p:blipFill>
          <a:blip r:embed="rId9" cstate="print">
            <a:extLst>
              <a:ext uri="{28A0092B-C50C-407E-A947-70E740481C1C}">
                <a14:useLocalDpi xmlns:a14="http://schemas.microsoft.com/office/drawing/2010/main" val="0"/>
              </a:ext>
            </a:extLst>
          </a:blip>
          <a:stretch>
            <a:fillRect/>
          </a:stretch>
        </p:blipFill>
        <p:spPr>
          <a:xfrm rot="3315285" flipH="1">
            <a:off x="8803325" y="1438331"/>
            <a:ext cx="640715" cy="938530"/>
          </a:xfrm>
          <a:prstGeom prst="rect">
            <a:avLst/>
          </a:prstGeom>
        </p:spPr>
      </p:pic>
      <p:sp>
        <p:nvSpPr>
          <p:cNvPr id="29" name="Title 1">
            <a:extLst>
              <a:ext uri="{FF2B5EF4-FFF2-40B4-BE49-F238E27FC236}">
                <a16:creationId xmlns:a16="http://schemas.microsoft.com/office/drawing/2014/main" id="{BCAE6201-B883-49D2-ABAF-4762F4FA3CC3}"/>
              </a:ext>
            </a:extLst>
          </p:cNvPr>
          <p:cNvSpPr txBox="1">
            <a:spLocks/>
          </p:cNvSpPr>
          <p:nvPr/>
        </p:nvSpPr>
        <p:spPr>
          <a:xfrm>
            <a:off x="9616978" y="1951192"/>
            <a:ext cx="1713046" cy="35823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Audio Clip 1:</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8" name="TextBox 7">
            <a:extLst>
              <a:ext uri="{FF2B5EF4-FFF2-40B4-BE49-F238E27FC236}">
                <a16:creationId xmlns:a16="http://schemas.microsoft.com/office/drawing/2014/main" id="{3027C616-4A01-4FAE-BF16-AAA4069EFAFC}"/>
              </a:ext>
            </a:extLst>
          </p:cNvPr>
          <p:cNvSpPr txBox="1"/>
          <p:nvPr/>
        </p:nvSpPr>
        <p:spPr>
          <a:xfrm rot="417061">
            <a:off x="8829685" y="2394213"/>
            <a:ext cx="2019827" cy="3139321"/>
          </a:xfrm>
          <a:prstGeom prst="rect">
            <a:avLst/>
          </a:prstGeom>
          <a:noFill/>
        </p:spPr>
        <p:txBody>
          <a:bodyPr wrap="square" rtlCol="0">
            <a:spAutoFit/>
          </a:bodyPr>
          <a:lstStyle/>
          <a:p>
            <a:r>
              <a:rPr lang="en-GB" dirty="0">
                <a:latin typeface="Abadi Extra Light" panose="020B0204020104020204" pitchFamily="34" charset="0"/>
              </a:rPr>
              <a:t>This is a clip of a group of friends talking whilst they’re in the school yard.</a:t>
            </a:r>
          </a:p>
          <a:p>
            <a:endParaRPr lang="en-GB" dirty="0">
              <a:latin typeface="Abadi Extra Light" panose="020B0204020104020204" pitchFamily="34" charset="0"/>
            </a:endParaRPr>
          </a:p>
          <a:p>
            <a:endParaRPr lang="en-GB" dirty="0">
              <a:latin typeface="Abadi Extra Light" panose="020B0204020104020204" pitchFamily="34" charset="0"/>
            </a:endParaRPr>
          </a:p>
          <a:p>
            <a:r>
              <a:rPr lang="en-GB" dirty="0">
                <a:latin typeface="Abadi Extra Light" panose="020B0204020104020204" pitchFamily="34" charset="0"/>
              </a:rPr>
              <a:t>Do they use standard English or non-standard English?</a:t>
            </a:r>
          </a:p>
          <a:p>
            <a:r>
              <a:rPr lang="en-GB" dirty="0">
                <a:latin typeface="Abadi Extra Light" panose="020B0204020104020204" pitchFamily="34" charset="0"/>
              </a:rPr>
              <a:t>Provide examples</a:t>
            </a:r>
          </a:p>
        </p:txBody>
      </p:sp>
      <p:pic>
        <p:nvPicPr>
          <p:cNvPr id="9" name="FRIENDS">
            <a:hlinkClick r:id="" action="ppaction://media"/>
            <a:extLst>
              <a:ext uri="{FF2B5EF4-FFF2-40B4-BE49-F238E27FC236}">
                <a16:creationId xmlns:a16="http://schemas.microsoft.com/office/drawing/2014/main" id="{FAB9EABD-E876-4BD1-A1EE-60466811CE7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84231" y="3181935"/>
            <a:ext cx="487363" cy="487363"/>
          </a:xfrm>
          <a:prstGeom prst="rect">
            <a:avLst/>
          </a:prstGeom>
        </p:spPr>
      </p:pic>
      <p:sp>
        <p:nvSpPr>
          <p:cNvPr id="38" name="Rectangle 37">
            <a:extLst>
              <a:ext uri="{FF2B5EF4-FFF2-40B4-BE49-F238E27FC236}">
                <a16:creationId xmlns:a16="http://schemas.microsoft.com/office/drawing/2014/main" id="{D1795E2F-3561-4701-BA5F-34E959138A28}"/>
              </a:ext>
            </a:extLst>
          </p:cNvPr>
          <p:cNvSpPr/>
          <p:nvPr/>
        </p:nvSpPr>
        <p:spPr>
          <a:xfrm>
            <a:off x="-1235210" y="91514"/>
            <a:ext cx="1184205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In the school yard…</a:t>
            </a:r>
          </a:p>
        </p:txBody>
      </p:sp>
    </p:spTree>
    <p:extLst>
      <p:ext uri="{BB962C8B-B14F-4D97-AF65-F5344CB8AC3E}">
        <p14:creationId xmlns:p14="http://schemas.microsoft.com/office/powerpoint/2010/main" val="33771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2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pic>
        <p:nvPicPr>
          <p:cNvPr id="13" name="Picture 12">
            <a:extLst>
              <a:ext uri="{FF2B5EF4-FFF2-40B4-BE49-F238E27FC236}">
                <a16:creationId xmlns:a16="http://schemas.microsoft.com/office/drawing/2014/main" id="{B23FEEA1-94DA-4BC3-BEA3-9A41F2FEC8DF}"/>
              </a:ext>
            </a:extLst>
          </p:cNvPr>
          <p:cNvPicPr>
            <a:picLocks noChangeAspect="1"/>
          </p:cNvPicPr>
          <p:nvPr/>
        </p:nvPicPr>
        <p:blipFill>
          <a:blip r:embed="rId6"/>
          <a:stretch>
            <a:fillRect/>
          </a:stretch>
        </p:blipFill>
        <p:spPr>
          <a:xfrm>
            <a:off x="2525325" y="2283528"/>
            <a:ext cx="3724867" cy="2307244"/>
          </a:xfrm>
          <a:prstGeom prst="rect">
            <a:avLst/>
          </a:prstGeom>
        </p:spPr>
      </p:pic>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pic>
        <p:nvPicPr>
          <p:cNvPr id="4" name="Picture 3">
            <a:extLst>
              <a:ext uri="{FF2B5EF4-FFF2-40B4-BE49-F238E27FC236}">
                <a16:creationId xmlns:a16="http://schemas.microsoft.com/office/drawing/2014/main" id="{C30A1B52-E5BF-4C84-BA18-C04184105F56}"/>
              </a:ext>
            </a:extLst>
          </p:cNvPr>
          <p:cNvPicPr>
            <a:picLocks noChangeAspect="1"/>
          </p:cNvPicPr>
          <p:nvPr/>
        </p:nvPicPr>
        <p:blipFill>
          <a:blip r:embed="rId7"/>
          <a:stretch>
            <a:fillRect/>
          </a:stretch>
        </p:blipFill>
        <p:spPr>
          <a:xfrm>
            <a:off x="1339009" y="1265311"/>
            <a:ext cx="6078668" cy="4813153"/>
          </a:xfrm>
          <a:prstGeom prst="rect">
            <a:avLst/>
          </a:prstGeom>
        </p:spPr>
      </p:pic>
      <p:pic>
        <p:nvPicPr>
          <p:cNvPr id="35" name="Picture 34">
            <a:extLst>
              <a:ext uri="{FF2B5EF4-FFF2-40B4-BE49-F238E27FC236}">
                <a16:creationId xmlns:a16="http://schemas.microsoft.com/office/drawing/2014/main" id="{BC1A4A06-CBAB-4655-B7A7-85D2A0E9382F}"/>
              </a:ext>
            </a:extLst>
          </p:cNvPr>
          <p:cNvPicPr/>
          <p:nvPr/>
        </p:nvPicPr>
        <p:blipFill>
          <a:blip r:embed="rId8">
            <a:extLst>
              <a:ext uri="{28A0092B-C50C-407E-A947-70E740481C1C}">
                <a14:useLocalDpi xmlns:a14="http://schemas.microsoft.com/office/drawing/2010/main" val="0"/>
              </a:ext>
            </a:extLst>
          </a:blip>
          <a:stretch>
            <a:fillRect/>
          </a:stretch>
        </p:blipFill>
        <p:spPr>
          <a:xfrm>
            <a:off x="8490907" y="1130462"/>
            <a:ext cx="3366639" cy="4937642"/>
          </a:xfrm>
          <a:prstGeom prst="rect">
            <a:avLst/>
          </a:prstGeom>
        </p:spPr>
      </p:pic>
      <p:pic>
        <p:nvPicPr>
          <p:cNvPr id="37" name="Picture 36">
            <a:extLst>
              <a:ext uri="{FF2B5EF4-FFF2-40B4-BE49-F238E27FC236}">
                <a16:creationId xmlns:a16="http://schemas.microsoft.com/office/drawing/2014/main" id="{4B34276B-47BD-45CC-B31F-568C505751D9}"/>
              </a:ext>
            </a:extLst>
          </p:cNvPr>
          <p:cNvPicPr/>
          <p:nvPr/>
        </p:nvPicPr>
        <p:blipFill>
          <a:blip r:embed="rId9" cstate="print">
            <a:extLst>
              <a:ext uri="{28A0092B-C50C-407E-A947-70E740481C1C}">
                <a14:useLocalDpi xmlns:a14="http://schemas.microsoft.com/office/drawing/2010/main" val="0"/>
              </a:ext>
            </a:extLst>
          </a:blip>
          <a:stretch>
            <a:fillRect/>
          </a:stretch>
        </p:blipFill>
        <p:spPr>
          <a:xfrm rot="3315285" flipH="1">
            <a:off x="8804902" y="1577635"/>
            <a:ext cx="640715" cy="938530"/>
          </a:xfrm>
          <a:prstGeom prst="rect">
            <a:avLst/>
          </a:prstGeom>
        </p:spPr>
      </p:pic>
      <p:sp>
        <p:nvSpPr>
          <p:cNvPr id="29" name="Title 1">
            <a:extLst>
              <a:ext uri="{FF2B5EF4-FFF2-40B4-BE49-F238E27FC236}">
                <a16:creationId xmlns:a16="http://schemas.microsoft.com/office/drawing/2014/main" id="{BCAE6201-B883-49D2-ABAF-4762F4FA3CC3}"/>
              </a:ext>
            </a:extLst>
          </p:cNvPr>
          <p:cNvSpPr txBox="1">
            <a:spLocks/>
          </p:cNvSpPr>
          <p:nvPr/>
        </p:nvSpPr>
        <p:spPr>
          <a:xfrm>
            <a:off x="9616978" y="1951192"/>
            <a:ext cx="1713046" cy="35823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Audio Clip 2:</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8" name="TextBox 7">
            <a:extLst>
              <a:ext uri="{FF2B5EF4-FFF2-40B4-BE49-F238E27FC236}">
                <a16:creationId xmlns:a16="http://schemas.microsoft.com/office/drawing/2014/main" id="{3027C616-4A01-4FAE-BF16-AAA4069EFAFC}"/>
              </a:ext>
            </a:extLst>
          </p:cNvPr>
          <p:cNvSpPr txBox="1"/>
          <p:nvPr/>
        </p:nvSpPr>
        <p:spPr>
          <a:xfrm>
            <a:off x="8843436" y="2619400"/>
            <a:ext cx="2661583" cy="3416320"/>
          </a:xfrm>
          <a:prstGeom prst="rect">
            <a:avLst/>
          </a:prstGeom>
          <a:noFill/>
        </p:spPr>
        <p:txBody>
          <a:bodyPr wrap="square" rtlCol="0">
            <a:spAutoFit/>
          </a:bodyPr>
          <a:lstStyle/>
          <a:p>
            <a:r>
              <a:rPr lang="en-GB" dirty="0">
                <a:latin typeface="Abadi Extra Light" panose="020B0204020104020204" pitchFamily="34" charset="0"/>
              </a:rPr>
              <a:t>This is a clip of a group of pupils discussing the character of Mr Birling from the play ‘An Inspector Calls’.</a:t>
            </a:r>
          </a:p>
          <a:p>
            <a:r>
              <a:rPr lang="en-GB" dirty="0">
                <a:latin typeface="Abadi Extra Light" panose="020B0204020104020204" pitchFamily="34" charset="0"/>
              </a:rPr>
              <a:t>Do they use standard English or non-standard English?</a:t>
            </a:r>
          </a:p>
          <a:p>
            <a:endParaRPr lang="en-GB" dirty="0">
              <a:latin typeface="Abadi Extra Light" panose="020B0204020104020204" pitchFamily="34" charset="0"/>
            </a:endParaRPr>
          </a:p>
          <a:p>
            <a:r>
              <a:rPr lang="en-GB" dirty="0">
                <a:latin typeface="Abadi Extra Light" panose="020B0204020104020204" pitchFamily="34" charset="0"/>
              </a:rPr>
              <a:t>Provide examples.</a:t>
            </a:r>
          </a:p>
          <a:p>
            <a:endParaRPr lang="en-GB" dirty="0">
              <a:latin typeface="Abadi Extra Light" panose="020B0204020104020204" pitchFamily="34" charset="0"/>
            </a:endParaRPr>
          </a:p>
          <a:p>
            <a:endParaRPr lang="en-GB" dirty="0"/>
          </a:p>
        </p:txBody>
      </p:sp>
      <p:pic>
        <p:nvPicPr>
          <p:cNvPr id="7" name="CLASS">
            <a:hlinkClick r:id="" action="ppaction://media"/>
            <a:extLst>
              <a:ext uri="{FF2B5EF4-FFF2-40B4-BE49-F238E27FC236}">
                <a16:creationId xmlns:a16="http://schemas.microsoft.com/office/drawing/2014/main" id="{01C18238-4A47-403F-A762-46405123BD5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22797" y="3193468"/>
            <a:ext cx="487363" cy="487363"/>
          </a:xfrm>
          <a:prstGeom prst="rect">
            <a:avLst/>
          </a:prstGeom>
        </p:spPr>
      </p:pic>
      <p:sp>
        <p:nvSpPr>
          <p:cNvPr id="33" name="Rectangle 32">
            <a:extLst>
              <a:ext uri="{FF2B5EF4-FFF2-40B4-BE49-F238E27FC236}">
                <a16:creationId xmlns:a16="http://schemas.microsoft.com/office/drawing/2014/main" id="{E41A3563-0C7F-43ED-B270-820050BFFB72}"/>
              </a:ext>
            </a:extLst>
          </p:cNvPr>
          <p:cNvSpPr/>
          <p:nvPr/>
        </p:nvSpPr>
        <p:spPr>
          <a:xfrm>
            <a:off x="-1235210" y="91514"/>
            <a:ext cx="1184205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In the classroom…</a:t>
            </a:r>
          </a:p>
        </p:txBody>
      </p:sp>
    </p:spTree>
    <p:extLst>
      <p:ext uri="{BB962C8B-B14F-4D97-AF65-F5344CB8AC3E}">
        <p14:creationId xmlns:p14="http://schemas.microsoft.com/office/powerpoint/2010/main" val="25625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What is non-standard English?</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642548" y="1704192"/>
            <a:ext cx="10906719" cy="193899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GB" sz="3000" b="1" i="0" u="sng" dirty="0">
                <a:solidFill>
                  <a:srgbClr val="231F20"/>
                </a:solidFill>
                <a:effectLst>
                  <a:outerShdw blurRad="38100" dist="38100" dir="2700000" algn="tl">
                    <a:srgbClr val="000000">
                      <a:alpha val="43137"/>
                    </a:srgbClr>
                  </a:outerShdw>
                </a:effectLst>
                <a:latin typeface="Abadi Extra Light" panose="020B0204020104020204" pitchFamily="34" charset="0"/>
              </a:rPr>
              <a:t>Colloquial language</a:t>
            </a:r>
            <a:r>
              <a:rPr lang="en-GB" sz="3000" b="0" i="0" u="sng" dirty="0">
                <a:solidFill>
                  <a:srgbClr val="231F20"/>
                </a:solidFill>
                <a:effectLst>
                  <a:outerShdw blurRad="38100" dist="38100" dir="2700000" algn="tl">
                    <a:srgbClr val="000000">
                      <a:alpha val="43137"/>
                    </a:srgbClr>
                  </a:outerShdw>
                </a:effectLst>
                <a:latin typeface="Abadi Extra Light" panose="020B0204020104020204" pitchFamily="34" charset="0"/>
              </a:rPr>
              <a:t> </a:t>
            </a:r>
            <a:r>
              <a:rPr lang="en-GB" sz="3000" b="0" i="0" dirty="0">
                <a:solidFill>
                  <a:srgbClr val="231F20"/>
                </a:solidFill>
                <a:effectLst>
                  <a:outerShdw blurRad="38100" dist="38100" dir="2700000" algn="tl">
                    <a:srgbClr val="000000">
                      <a:alpha val="43137"/>
                    </a:srgbClr>
                  </a:outerShdw>
                </a:effectLst>
                <a:latin typeface="Abadi Extra Light" panose="020B0204020104020204" pitchFamily="34" charset="0"/>
              </a:rPr>
              <a:t>is the way you all speak when in informal situations, with your friends or family. It includes words and phrases that are particular to your age group and the area where you live as well. This means colloquial language can include dialect words and slang. </a:t>
            </a:r>
            <a:endParaRPr lang="en-US" sz="3000" b="0" cap="none" spc="0" dirty="0">
              <a:ln w="0"/>
              <a:solidFill>
                <a:srgbClr val="FF0000"/>
              </a:solidFill>
              <a:effectLst>
                <a:outerShdw blurRad="38100" dist="38100" dir="2700000" algn="tl">
                  <a:srgbClr val="000000">
                    <a:alpha val="43137"/>
                  </a:srgbClr>
                </a:outerShdw>
              </a:effectLst>
              <a:latin typeface="Abadi Extra Light" panose="020B0204020104020204" pitchFamily="34" charset="0"/>
            </a:endParaRPr>
          </a:p>
        </p:txBody>
      </p:sp>
      <p:sp>
        <p:nvSpPr>
          <p:cNvPr id="31" name="TextBox 30">
            <a:extLst>
              <a:ext uri="{FF2B5EF4-FFF2-40B4-BE49-F238E27FC236}">
                <a16:creationId xmlns:a16="http://schemas.microsoft.com/office/drawing/2014/main" id="{551673AA-2B92-4AA7-94E6-C7DE58A16F47}"/>
              </a:ext>
            </a:extLst>
          </p:cNvPr>
          <p:cNvSpPr txBox="1"/>
          <p:nvPr/>
        </p:nvSpPr>
        <p:spPr>
          <a:xfrm>
            <a:off x="571970" y="3986897"/>
            <a:ext cx="11047877" cy="1077218"/>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8100000" scaled="1"/>
            <a:tileRect/>
          </a:gradFill>
        </p:spPr>
        <p:txBody>
          <a:bodyPr wrap="square">
            <a:spAutoFit/>
          </a:bodyPr>
          <a:lstStyle/>
          <a:p>
            <a:pPr algn="ctr"/>
            <a:r>
              <a:rPr lang="en-GB" sz="3200" b="1" dirty="0">
                <a:ln w="0"/>
                <a:effectLst>
                  <a:outerShdw blurRad="38100" dist="19050" dir="2700000" algn="tl" rotWithShape="0">
                    <a:schemeClr val="dk1">
                      <a:alpha val="40000"/>
                    </a:schemeClr>
                  </a:outerShdw>
                </a:effectLst>
                <a:latin typeface="Abadi Extra Light" panose="020B0204020104020204" pitchFamily="34" charset="0"/>
              </a:rPr>
              <a:t>These non-standard English words and forms are easily understood by certain groups of people, but might be unfamiliar to other groups. </a:t>
            </a:r>
            <a:endParaRPr lang="en-GB" sz="3200" b="1" dirty="0"/>
          </a:p>
        </p:txBody>
      </p:sp>
    </p:spTree>
    <p:extLst>
      <p:ext uri="{BB962C8B-B14F-4D97-AF65-F5344CB8AC3E}">
        <p14:creationId xmlns:p14="http://schemas.microsoft.com/office/powerpoint/2010/main" val="227661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We need to learn to switch between formal and informal language …</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1232498" y="3090640"/>
            <a:ext cx="9961580" cy="2492990"/>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Abadi Extra Light" panose="020B0204020104020204" pitchFamily="34" charset="0"/>
              </a:rPr>
              <a:t>When we speak or write, we need to consider our audience and identify whether it is a formal situation or an informal situation</a:t>
            </a:r>
            <a:r>
              <a:rPr lang="en-US" sz="3600" dirty="0">
                <a:ln w="0"/>
                <a:effectLst>
                  <a:outerShdw blurRad="38100" dist="19050" dir="2700000" algn="tl" rotWithShape="0">
                    <a:schemeClr val="dk1">
                      <a:alpha val="40000"/>
                    </a:schemeClr>
                  </a:outerShdw>
                </a:effectLst>
                <a:latin typeface="Abadi Extra Light" panose="020B0204020104020204" pitchFamily="34" charset="0"/>
              </a:rPr>
              <a:t> and whether we should use standard English or non-standard English.</a:t>
            </a:r>
            <a:endParaRPr lang="en-US" sz="32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p:txBody>
      </p:sp>
    </p:spTree>
    <p:extLst>
      <p:ext uri="{BB962C8B-B14F-4D97-AF65-F5344CB8AC3E}">
        <p14:creationId xmlns:p14="http://schemas.microsoft.com/office/powerpoint/2010/main" val="353165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TASK INSTRUCTIONS</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28" name="Rectangle 27">
            <a:extLst>
              <a:ext uri="{FF2B5EF4-FFF2-40B4-BE49-F238E27FC236}">
                <a16:creationId xmlns:a16="http://schemas.microsoft.com/office/drawing/2014/main" id="{B8675862-1C1F-4D24-8F89-262BA16E8A64}"/>
              </a:ext>
            </a:extLst>
          </p:cNvPr>
          <p:cNvSpPr/>
          <p:nvPr/>
        </p:nvSpPr>
        <p:spPr>
          <a:xfrm>
            <a:off x="221717" y="1311075"/>
            <a:ext cx="11636834" cy="4401205"/>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GB" sz="4000" dirty="0">
                <a:ln w="0"/>
                <a:effectLst>
                  <a:outerShdw blurRad="38100" dist="19050" dir="2700000" algn="tl" rotWithShape="0">
                    <a:schemeClr val="dk1">
                      <a:alpha val="40000"/>
                    </a:schemeClr>
                  </a:outerShdw>
                </a:effectLst>
                <a:latin typeface="Abadi Extra Light" panose="020B0204020104020204" pitchFamily="34" charset="0"/>
              </a:rPr>
              <a:t>On the next slide, there is a table.  In the middle column there is a list of people that you could talk to/write to. </a:t>
            </a:r>
          </a:p>
          <a:p>
            <a:pPr algn="ctr"/>
            <a:r>
              <a:rPr lang="en-GB" sz="4000" dirty="0">
                <a:ln w="0"/>
                <a:effectLst>
                  <a:outerShdw blurRad="38100" dist="19050" dir="2700000" algn="tl" rotWithShape="0">
                    <a:schemeClr val="dk1">
                      <a:alpha val="40000"/>
                    </a:schemeClr>
                  </a:outerShdw>
                </a:effectLst>
                <a:latin typeface="Abadi Extra Light" panose="020B0204020104020204" pitchFamily="34" charset="0"/>
              </a:rPr>
              <a:t>Decide whether each example is a formal situation or an informal situation. </a:t>
            </a:r>
          </a:p>
          <a:p>
            <a:pPr algn="ctr"/>
            <a:endParaRPr lang="en-GB" sz="40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a:p>
            <a:pPr algn="ctr"/>
            <a:r>
              <a:rPr lang="en-GB" sz="400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rPr>
              <a:t>Show your response by raising your hand for your chosen option.</a:t>
            </a:r>
            <a:endParaRPr lang="en-US" sz="32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p:txBody>
      </p:sp>
    </p:spTree>
    <p:extLst>
      <p:ext uri="{BB962C8B-B14F-4D97-AF65-F5344CB8AC3E}">
        <p14:creationId xmlns:p14="http://schemas.microsoft.com/office/powerpoint/2010/main" val="147680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34" name="TextBox 33">
            <a:extLst>
              <a:ext uri="{FF2B5EF4-FFF2-40B4-BE49-F238E27FC236}">
                <a16:creationId xmlns:a16="http://schemas.microsoft.com/office/drawing/2014/main" id="{6F11BB68-A0D4-4740-ABB4-3BAE8587C925}"/>
              </a:ext>
            </a:extLst>
          </p:cNvPr>
          <p:cNvSpPr txBox="1"/>
          <p:nvPr/>
        </p:nvSpPr>
        <p:spPr>
          <a:xfrm>
            <a:off x="-599192" y="-222555"/>
            <a:ext cx="5969910" cy="1015663"/>
          </a:xfrm>
          <a:prstGeom prst="rect">
            <a:avLst/>
          </a:prstGeom>
          <a:noFill/>
        </p:spPr>
        <p:txBody>
          <a:bodyPr wrap="square">
            <a:spAutoFit/>
          </a:bodyPr>
          <a:lstStyle/>
          <a:p>
            <a:pPr algn="ctr"/>
            <a:endParaRPr lang="en-US" sz="2000" dirty="0">
              <a:ln w="0"/>
              <a:effectLst>
                <a:outerShdw blurRad="38100" dist="19050" dir="2700000" algn="tl" rotWithShape="0">
                  <a:schemeClr val="dk1">
                    <a:alpha val="40000"/>
                  </a:schemeClr>
                </a:outerShdw>
              </a:effectLst>
              <a:latin typeface="Amasis MT Pro Black" panose="02040A04050005020304" pitchFamily="18" charset="0"/>
            </a:endParaRPr>
          </a:p>
          <a:p>
            <a:pPr algn="ctr"/>
            <a:r>
              <a:rPr lang="en-US" sz="4000" dirty="0">
                <a:ln w="0"/>
                <a:effectLst>
                  <a:outerShdw blurRad="38100" dist="19050" dir="2700000" algn="tl" rotWithShape="0">
                    <a:schemeClr val="dk1">
                      <a:alpha val="40000"/>
                    </a:schemeClr>
                  </a:outerShdw>
                </a:effectLst>
                <a:latin typeface="Amasis MT Pro Black" panose="02040A04050005020304" pitchFamily="18" charset="0"/>
              </a:rPr>
              <a:t>Let’s try this…</a:t>
            </a:r>
            <a:endParaRPr lang="en-US" sz="40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graphicFrame>
        <p:nvGraphicFramePr>
          <p:cNvPr id="4" name="Table 6">
            <a:extLst>
              <a:ext uri="{FF2B5EF4-FFF2-40B4-BE49-F238E27FC236}">
                <a16:creationId xmlns:a16="http://schemas.microsoft.com/office/drawing/2014/main" id="{2E422497-D21A-44C7-A257-8E173B006246}"/>
              </a:ext>
            </a:extLst>
          </p:cNvPr>
          <p:cNvGraphicFramePr>
            <a:graphicFrameLocks noGrp="1"/>
          </p:cNvGraphicFramePr>
          <p:nvPr/>
        </p:nvGraphicFramePr>
        <p:xfrm>
          <a:off x="751838" y="732816"/>
          <a:ext cx="8704132" cy="5882640"/>
        </p:xfrm>
        <a:graphic>
          <a:graphicData uri="http://schemas.openxmlformats.org/drawingml/2006/table">
            <a:tbl>
              <a:tblPr firstRow="1" bandRow="1">
                <a:tableStyleId>{5940675A-B579-460E-94D1-54222C63F5DA}</a:tableStyleId>
              </a:tblPr>
              <a:tblGrid>
                <a:gridCol w="2901377">
                  <a:extLst>
                    <a:ext uri="{9D8B030D-6E8A-4147-A177-3AD203B41FA5}">
                      <a16:colId xmlns:a16="http://schemas.microsoft.com/office/drawing/2014/main" val="897684031"/>
                    </a:ext>
                  </a:extLst>
                </a:gridCol>
                <a:gridCol w="1450689">
                  <a:extLst>
                    <a:ext uri="{9D8B030D-6E8A-4147-A177-3AD203B41FA5}">
                      <a16:colId xmlns:a16="http://schemas.microsoft.com/office/drawing/2014/main" val="1550340431"/>
                    </a:ext>
                  </a:extLst>
                </a:gridCol>
                <a:gridCol w="1450689">
                  <a:extLst>
                    <a:ext uri="{9D8B030D-6E8A-4147-A177-3AD203B41FA5}">
                      <a16:colId xmlns:a16="http://schemas.microsoft.com/office/drawing/2014/main" val="555050852"/>
                    </a:ext>
                  </a:extLst>
                </a:gridCol>
                <a:gridCol w="2901377">
                  <a:extLst>
                    <a:ext uri="{9D8B030D-6E8A-4147-A177-3AD203B41FA5}">
                      <a16:colId xmlns:a16="http://schemas.microsoft.com/office/drawing/2014/main" val="3050603121"/>
                    </a:ext>
                  </a:extLst>
                </a:gridCol>
              </a:tblGrid>
              <a:tr h="664093">
                <a:tc gridSpan="2">
                  <a:txBody>
                    <a:bodyPr/>
                    <a:lstStyle/>
                    <a:p>
                      <a:pPr algn="ctr"/>
                      <a:r>
                        <a:rPr lang="en-GB" sz="2800" b="1" dirty="0"/>
                        <a:t>Formal </a:t>
                      </a:r>
                    </a:p>
                  </a:txBody>
                  <a:tcPr>
                    <a:solidFill>
                      <a:srgbClr val="66FFFF"/>
                    </a:solidFill>
                  </a:tcPr>
                </a:tc>
                <a:tc hMerge="1">
                  <a:txBody>
                    <a:bodyPr/>
                    <a:lstStyle/>
                    <a:p>
                      <a:endParaRPr lang="en-GB" dirty="0"/>
                    </a:p>
                  </a:txBody>
                  <a:tcPr/>
                </a:tc>
                <a:tc gridSpan="2">
                  <a:txBody>
                    <a:bodyPr/>
                    <a:lstStyle/>
                    <a:p>
                      <a:pPr algn="ctr"/>
                      <a:r>
                        <a:rPr lang="en-GB" sz="2800" b="1" dirty="0"/>
                        <a:t>Informal </a:t>
                      </a:r>
                    </a:p>
                    <a:p>
                      <a:pPr algn="ctr"/>
                      <a:endParaRPr lang="en-GB" sz="2800" b="1" dirty="0"/>
                    </a:p>
                  </a:txBody>
                  <a:tcPr>
                    <a:solidFill>
                      <a:srgbClr val="66FFFF"/>
                    </a:solidFill>
                  </a:tcPr>
                </a:tc>
                <a:tc hMerge="1">
                  <a:txBody>
                    <a:bodyPr/>
                    <a:lstStyle/>
                    <a:p>
                      <a:r>
                        <a:rPr lang="en-GB" dirty="0"/>
                        <a:t>Informal </a:t>
                      </a:r>
                    </a:p>
                  </a:txBody>
                  <a:tcPr/>
                </a:tc>
                <a:extLst>
                  <a:ext uri="{0D108BD9-81ED-4DB2-BD59-A6C34878D82A}">
                    <a16:rowId xmlns:a16="http://schemas.microsoft.com/office/drawing/2014/main" val="814681898"/>
                  </a:ext>
                </a:extLst>
              </a:tr>
              <a:tr h="859088">
                <a:tc>
                  <a:txBody>
                    <a:bodyPr/>
                    <a:lstStyle/>
                    <a:p>
                      <a:endParaRPr lang="en-GB" dirty="0"/>
                    </a:p>
                  </a:txBody>
                  <a:tcPr/>
                </a:tc>
                <a:tc gridSpan="2">
                  <a:txBody>
                    <a:bodyPr/>
                    <a:lstStyle/>
                    <a:p>
                      <a:pPr algn="ctr"/>
                      <a:endParaRPr lang="en-GB" sz="2000" dirty="0"/>
                    </a:p>
                    <a:p>
                      <a:pPr algn="ctr"/>
                      <a:r>
                        <a:rPr lang="en-GB" sz="2000" dirty="0"/>
                        <a:t>Chatting with friends about a film</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853659561"/>
                  </a:ext>
                </a:extLst>
              </a:tr>
              <a:tr h="852144">
                <a:tc>
                  <a:txBody>
                    <a:bodyPr/>
                    <a:lstStyle/>
                    <a:p>
                      <a:endParaRPr lang="en-GB"/>
                    </a:p>
                  </a:txBody>
                  <a:tcPr/>
                </a:tc>
                <a:tc gridSpan="2">
                  <a:txBody>
                    <a:bodyPr/>
                    <a:lstStyle/>
                    <a:p>
                      <a:pPr algn="ctr"/>
                      <a:r>
                        <a:rPr lang="en-GB" sz="2000" dirty="0"/>
                        <a:t>Asking your teacher a question</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120674726"/>
                  </a:ext>
                </a:extLst>
              </a:tr>
              <a:tr h="1517927">
                <a:tc>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Writing to your local member of parliament (MP)</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3136063587"/>
                  </a:ext>
                </a:extLst>
              </a:tr>
              <a:tr h="948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Greeting the queen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4073515319"/>
                  </a:ext>
                </a:extLst>
              </a:tr>
            </a:tbl>
          </a:graphicData>
        </a:graphic>
      </p:graphicFrame>
      <p:pic>
        <p:nvPicPr>
          <p:cNvPr id="8" name="Picture 7">
            <a:extLst>
              <a:ext uri="{FF2B5EF4-FFF2-40B4-BE49-F238E27FC236}">
                <a16:creationId xmlns:a16="http://schemas.microsoft.com/office/drawing/2014/main" id="{B283E44C-C7AB-4720-8D8D-D99FBC72EC79}"/>
              </a:ext>
            </a:extLst>
          </p:cNvPr>
          <p:cNvPicPr>
            <a:picLocks noChangeAspect="1"/>
          </p:cNvPicPr>
          <p:nvPr/>
        </p:nvPicPr>
        <p:blipFill>
          <a:blip r:embed="rId4"/>
          <a:stretch>
            <a:fillRect/>
          </a:stretch>
        </p:blipFill>
        <p:spPr>
          <a:xfrm>
            <a:off x="4584650" y="208985"/>
            <a:ext cx="1116981" cy="1568834"/>
          </a:xfrm>
          <a:prstGeom prst="rect">
            <a:avLst/>
          </a:prstGeom>
        </p:spPr>
      </p:pic>
      <p:sp>
        <p:nvSpPr>
          <p:cNvPr id="9" name="Arrow: Left 8">
            <a:extLst>
              <a:ext uri="{FF2B5EF4-FFF2-40B4-BE49-F238E27FC236}">
                <a16:creationId xmlns:a16="http://schemas.microsoft.com/office/drawing/2014/main" id="{F2B07534-D8FA-4A42-AB80-BFF70D296F61}"/>
              </a:ext>
            </a:extLst>
          </p:cNvPr>
          <p:cNvSpPr/>
          <p:nvPr/>
        </p:nvSpPr>
        <p:spPr>
          <a:xfrm rot="1295350">
            <a:off x="3660941" y="986242"/>
            <a:ext cx="806148" cy="4410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1" name="Arrow: Left 30">
            <a:extLst>
              <a:ext uri="{FF2B5EF4-FFF2-40B4-BE49-F238E27FC236}">
                <a16:creationId xmlns:a16="http://schemas.microsoft.com/office/drawing/2014/main" id="{0DCEF4A2-6AFC-4939-A3B9-76036D675339}"/>
              </a:ext>
            </a:extLst>
          </p:cNvPr>
          <p:cNvSpPr/>
          <p:nvPr/>
        </p:nvSpPr>
        <p:spPr>
          <a:xfrm rot="19386959" flipH="1">
            <a:off x="5765913" y="1021840"/>
            <a:ext cx="783625" cy="4410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TextBox 9">
            <a:extLst>
              <a:ext uri="{FF2B5EF4-FFF2-40B4-BE49-F238E27FC236}">
                <a16:creationId xmlns:a16="http://schemas.microsoft.com/office/drawing/2014/main" id="{C587C45B-CA32-453C-B7DC-83B56749E6FF}"/>
              </a:ext>
            </a:extLst>
          </p:cNvPr>
          <p:cNvSpPr txBox="1"/>
          <p:nvPr/>
        </p:nvSpPr>
        <p:spPr>
          <a:xfrm>
            <a:off x="6603464" y="1605357"/>
            <a:ext cx="2852506" cy="1338828"/>
          </a:xfrm>
          <a:prstGeom prst="rect">
            <a:avLst/>
          </a:prstGeom>
          <a:noFill/>
        </p:spPr>
        <p:txBody>
          <a:bodyPr wrap="square" rtlCol="0">
            <a:spAutoFit/>
          </a:bodyPr>
          <a:lstStyle/>
          <a:p>
            <a:r>
              <a:rPr lang="en-GB" sz="2700" dirty="0">
                <a:solidFill>
                  <a:srgbClr val="FF0000"/>
                </a:solidFill>
              </a:rPr>
              <a:t>Chatting with friends about a film</a:t>
            </a:r>
          </a:p>
        </p:txBody>
      </p:sp>
      <p:sp>
        <p:nvSpPr>
          <p:cNvPr id="33" name="TextBox 32">
            <a:extLst>
              <a:ext uri="{FF2B5EF4-FFF2-40B4-BE49-F238E27FC236}">
                <a16:creationId xmlns:a16="http://schemas.microsoft.com/office/drawing/2014/main" id="{31CB1E21-9F08-44B0-978D-D811C0FD7E48}"/>
              </a:ext>
            </a:extLst>
          </p:cNvPr>
          <p:cNvSpPr txBox="1"/>
          <p:nvPr/>
        </p:nvSpPr>
        <p:spPr>
          <a:xfrm>
            <a:off x="751802" y="2917785"/>
            <a:ext cx="3246377" cy="892552"/>
          </a:xfrm>
          <a:prstGeom prst="rect">
            <a:avLst/>
          </a:prstGeom>
          <a:noFill/>
        </p:spPr>
        <p:txBody>
          <a:bodyPr wrap="square" rtlCol="0">
            <a:spAutoFit/>
          </a:bodyPr>
          <a:lstStyle/>
          <a:p>
            <a:r>
              <a:rPr lang="en-GB" sz="2600" dirty="0">
                <a:solidFill>
                  <a:srgbClr val="FF0000"/>
                </a:solidFill>
              </a:rPr>
              <a:t>Asking your teacher     a question</a:t>
            </a:r>
          </a:p>
        </p:txBody>
      </p:sp>
      <p:sp>
        <p:nvSpPr>
          <p:cNvPr id="35" name="TextBox 34">
            <a:extLst>
              <a:ext uri="{FF2B5EF4-FFF2-40B4-BE49-F238E27FC236}">
                <a16:creationId xmlns:a16="http://schemas.microsoft.com/office/drawing/2014/main" id="{FE17354D-19E7-4940-ADB9-C556D092989A}"/>
              </a:ext>
            </a:extLst>
          </p:cNvPr>
          <p:cNvSpPr txBox="1"/>
          <p:nvPr/>
        </p:nvSpPr>
        <p:spPr>
          <a:xfrm>
            <a:off x="761983" y="4118272"/>
            <a:ext cx="3246377" cy="1292662"/>
          </a:xfrm>
          <a:prstGeom prst="rect">
            <a:avLst/>
          </a:prstGeom>
          <a:noFill/>
        </p:spPr>
        <p:txBody>
          <a:bodyPr wrap="square" rtlCol="0">
            <a:spAutoFit/>
          </a:bodyPr>
          <a:lstStyle/>
          <a:p>
            <a:r>
              <a:rPr lang="en-GB" sz="2500" dirty="0">
                <a:solidFill>
                  <a:srgbClr val="FF0000"/>
                </a:solidFill>
              </a:rPr>
              <a:t>Writing to your local member of    parliament (MP)</a:t>
            </a:r>
          </a:p>
        </p:txBody>
      </p:sp>
      <p:sp>
        <p:nvSpPr>
          <p:cNvPr id="36" name="TextBox 35">
            <a:extLst>
              <a:ext uri="{FF2B5EF4-FFF2-40B4-BE49-F238E27FC236}">
                <a16:creationId xmlns:a16="http://schemas.microsoft.com/office/drawing/2014/main" id="{ECEFB0EC-13DA-46C2-A7BA-D6AB0704E88C}"/>
              </a:ext>
            </a:extLst>
          </p:cNvPr>
          <p:cNvSpPr txBox="1"/>
          <p:nvPr/>
        </p:nvSpPr>
        <p:spPr>
          <a:xfrm>
            <a:off x="817638" y="5583688"/>
            <a:ext cx="3246377" cy="861774"/>
          </a:xfrm>
          <a:prstGeom prst="rect">
            <a:avLst/>
          </a:prstGeom>
          <a:noFill/>
        </p:spPr>
        <p:txBody>
          <a:bodyPr wrap="square" rtlCol="0">
            <a:spAutoFit/>
          </a:bodyPr>
          <a:lstStyle/>
          <a:p>
            <a:endParaRPr lang="en-GB" sz="2500" dirty="0">
              <a:solidFill>
                <a:srgbClr val="FF0000"/>
              </a:solidFill>
            </a:endParaRPr>
          </a:p>
          <a:p>
            <a:r>
              <a:rPr lang="en-GB" sz="2500" dirty="0">
                <a:solidFill>
                  <a:srgbClr val="FF0000"/>
                </a:solidFill>
              </a:rPr>
              <a:t>Greeting the queen</a:t>
            </a:r>
          </a:p>
        </p:txBody>
      </p:sp>
      <p:sp>
        <p:nvSpPr>
          <p:cNvPr id="37" name="Speech Bubble: Oval 36">
            <a:extLst>
              <a:ext uri="{FF2B5EF4-FFF2-40B4-BE49-F238E27FC236}">
                <a16:creationId xmlns:a16="http://schemas.microsoft.com/office/drawing/2014/main" id="{B74707A5-5858-46B3-ADA6-63265FA2998D}"/>
              </a:ext>
            </a:extLst>
          </p:cNvPr>
          <p:cNvSpPr/>
          <p:nvPr/>
        </p:nvSpPr>
        <p:spPr>
          <a:xfrm>
            <a:off x="9364138" y="575342"/>
            <a:ext cx="2457398" cy="2206005"/>
          </a:xfrm>
          <a:prstGeom prst="wedgeEllipseCallout">
            <a:avLst>
              <a:gd name="adj1" fmla="val 58238"/>
              <a:gd name="adj2" fmla="val 485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Ask yourself: do you know the person, or are they in a position of authority?</a:t>
            </a:r>
          </a:p>
        </p:txBody>
      </p:sp>
      <p:sp>
        <p:nvSpPr>
          <p:cNvPr id="38" name="Speech Bubble: Oval 37">
            <a:extLst>
              <a:ext uri="{FF2B5EF4-FFF2-40B4-BE49-F238E27FC236}">
                <a16:creationId xmlns:a16="http://schemas.microsoft.com/office/drawing/2014/main" id="{8EA4128C-796A-4CEE-A76C-BDC22D310624}"/>
              </a:ext>
            </a:extLst>
          </p:cNvPr>
          <p:cNvSpPr/>
          <p:nvPr/>
        </p:nvSpPr>
        <p:spPr>
          <a:xfrm>
            <a:off x="9314380" y="2954795"/>
            <a:ext cx="2706095" cy="2206005"/>
          </a:xfrm>
          <a:prstGeom prst="wedgeEllipseCallout">
            <a:avLst>
              <a:gd name="adj1" fmla="val 36485"/>
              <a:gd name="adj2" fmla="val 83675"/>
            </a:avLst>
          </a:prstGeom>
          <a:solidFill>
            <a:srgbClr val="33CCFF">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Read the situation, and decide whether it is formal or informal.</a:t>
            </a:r>
          </a:p>
        </p:txBody>
      </p:sp>
      <p:sp>
        <p:nvSpPr>
          <p:cNvPr id="11" name="Callout: Left Arrow 10">
            <a:extLst>
              <a:ext uri="{FF2B5EF4-FFF2-40B4-BE49-F238E27FC236}">
                <a16:creationId xmlns:a16="http://schemas.microsoft.com/office/drawing/2014/main" id="{544B2C92-5E35-431C-A3A4-1E512699B20C}"/>
              </a:ext>
            </a:extLst>
          </p:cNvPr>
          <p:cNvSpPr/>
          <p:nvPr/>
        </p:nvSpPr>
        <p:spPr>
          <a:xfrm>
            <a:off x="4129815" y="1751872"/>
            <a:ext cx="5667213" cy="4402524"/>
          </a:xfrm>
          <a:prstGeom prst="leftArrowCallout">
            <a:avLst/>
          </a:prstGeom>
          <a:gradFill flip="none" rotWithShape="1">
            <a:gsLst>
              <a:gs pos="50000">
                <a:schemeClr val="bg1">
                  <a:lumMod val="95000"/>
                </a:schemeClr>
              </a:gs>
              <a:gs pos="100000">
                <a:srgbClr val="00B0F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Amasis MT Pro Black" panose="02040A04050005020304" pitchFamily="18" charset="0"/>
              </a:rPr>
              <a:t>These are all formal situations, therefore require you to use </a:t>
            </a:r>
            <a:r>
              <a:rPr lang="en-GB" sz="3600" dirty="0">
                <a:solidFill>
                  <a:srgbClr val="FF0000"/>
                </a:solidFill>
                <a:latin typeface="Amasis MT Pro Black" panose="02040A04050005020304" pitchFamily="18" charset="0"/>
              </a:rPr>
              <a:t>standard English</a:t>
            </a:r>
            <a:r>
              <a:rPr lang="en-GB" sz="3600" dirty="0">
                <a:solidFill>
                  <a:schemeClr val="tx1"/>
                </a:solidFill>
                <a:latin typeface="Amasis MT Pro Black" panose="02040A04050005020304" pitchFamily="18" charset="0"/>
              </a:rPr>
              <a:t>.</a:t>
            </a:r>
          </a:p>
        </p:txBody>
      </p:sp>
    </p:spTree>
    <p:extLst>
      <p:ext uri="{BB962C8B-B14F-4D97-AF65-F5344CB8AC3E}">
        <p14:creationId xmlns:p14="http://schemas.microsoft.com/office/powerpoint/2010/main" val="7503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5" grpId="0"/>
      <p:bldP spid="36"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2500" b="1" dirty="0"/>
              <a:t>Imagine you are studying English in a foreign country - which type of English would you be learning?</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slang</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Standard English </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115009" y="3316385"/>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Non-standard English.</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335086" y="5792269"/>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Colloquial language</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sp>
        <p:nvSpPr>
          <p:cNvPr id="2" name="Flowchart: Alternate Process 1">
            <a:extLst>
              <a:ext uri="{FF2B5EF4-FFF2-40B4-BE49-F238E27FC236}">
                <a16:creationId xmlns:a16="http://schemas.microsoft.com/office/drawing/2014/main" id="{74C2264D-8212-4451-BE47-25B127AA1779}"/>
              </a:ext>
            </a:extLst>
          </p:cNvPr>
          <p:cNvSpPr/>
          <p:nvPr/>
        </p:nvSpPr>
        <p:spPr>
          <a:xfrm>
            <a:off x="393793" y="2031833"/>
            <a:ext cx="4289968" cy="2263210"/>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i="0" dirty="0">
                <a:solidFill>
                  <a:srgbClr val="231F20"/>
                </a:solidFill>
                <a:effectLst/>
                <a:latin typeface="ReithSans"/>
              </a:rPr>
              <a:t>Standard English</a:t>
            </a:r>
            <a:r>
              <a:rPr lang="en-GB" sz="3000" b="0" i="0" dirty="0">
                <a:solidFill>
                  <a:srgbClr val="231F20"/>
                </a:solidFill>
                <a:effectLst/>
                <a:latin typeface="ReithSans"/>
              </a:rPr>
              <a:t> is the form of English that is taught around the world.</a:t>
            </a:r>
            <a:endParaRPr lang="en-GB" sz="3000" dirty="0"/>
          </a:p>
        </p:txBody>
      </p:sp>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Tree>
    <p:extLst>
      <p:ext uri="{BB962C8B-B14F-4D97-AF65-F5344CB8AC3E}">
        <p14:creationId xmlns:p14="http://schemas.microsoft.com/office/powerpoint/2010/main" val="6100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3200" b="1" dirty="0"/>
              <a:t>Which of these people would you speak to in non-standard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dentist</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Your best friend</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317465" y="3250786"/>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Your headteacher</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335086" y="5792269"/>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Parent/carer</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sp>
        <p:nvSpPr>
          <p:cNvPr id="2" name="Flowchart: Alternate Process 1">
            <a:extLst>
              <a:ext uri="{FF2B5EF4-FFF2-40B4-BE49-F238E27FC236}">
                <a16:creationId xmlns:a16="http://schemas.microsoft.com/office/drawing/2014/main" id="{74C2264D-8212-4451-BE47-25B127AA1779}"/>
              </a:ext>
            </a:extLst>
          </p:cNvPr>
          <p:cNvSpPr/>
          <p:nvPr/>
        </p:nvSpPr>
        <p:spPr>
          <a:xfrm>
            <a:off x="574390" y="1707644"/>
            <a:ext cx="4387778" cy="2937621"/>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231F20"/>
                </a:solidFill>
                <a:latin typeface="ReithSans"/>
              </a:rPr>
              <a:t>You would normally speak to your best friend and your parent or carer in non-standard English.</a:t>
            </a:r>
            <a:endParaRPr lang="en-GB" sz="3000" dirty="0"/>
          </a:p>
        </p:txBody>
      </p:sp>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pic>
        <p:nvPicPr>
          <p:cNvPr id="36" name="Picture 35">
            <a:extLst>
              <a:ext uri="{FF2B5EF4-FFF2-40B4-BE49-F238E27FC236}">
                <a16:creationId xmlns:a16="http://schemas.microsoft.com/office/drawing/2014/main" id="{0E996D31-BC99-4D49-B986-9A718EE7F5B3}"/>
              </a:ext>
            </a:extLst>
          </p:cNvPr>
          <p:cNvPicPr>
            <a:picLocks noChangeAspect="1"/>
          </p:cNvPicPr>
          <p:nvPr/>
        </p:nvPicPr>
        <p:blipFill>
          <a:blip r:embed="rId4"/>
          <a:stretch>
            <a:fillRect/>
          </a:stretch>
        </p:blipFill>
        <p:spPr>
          <a:xfrm>
            <a:off x="9517274" y="5474560"/>
            <a:ext cx="725129" cy="755607"/>
          </a:xfrm>
          <a:prstGeom prst="rect">
            <a:avLst/>
          </a:prstGeom>
        </p:spPr>
      </p:pic>
    </p:spTree>
    <p:extLst>
      <p:ext uri="{BB962C8B-B14F-4D97-AF65-F5344CB8AC3E}">
        <p14:creationId xmlns:p14="http://schemas.microsoft.com/office/powerpoint/2010/main" val="25696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3200" b="1" dirty="0"/>
              <a:t>Which of the following are common features of 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dirty="0"/>
              <a:t>slang</a:t>
            </a:r>
            <a:endParaRPr lang="en-GB" sz="2500" b="1" dirty="0"/>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dirty="0"/>
              <a:t>formal words</a:t>
            </a:r>
            <a:endParaRPr lang="en-GB" sz="2500" b="1" dirty="0"/>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317465" y="3250786"/>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Standard grammar</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417234" y="5190211"/>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endParaRPr lang="en-GB" sz="2500" b="1" dirty="0"/>
          </a:p>
          <a:p>
            <a:pPr marL="0" indent="0">
              <a:spcBef>
                <a:spcPts val="0"/>
              </a:spcBef>
              <a:spcAft>
                <a:spcPts val="2000"/>
              </a:spcAft>
              <a:buNone/>
            </a:pPr>
            <a:r>
              <a:rPr lang="en-GB" sz="2500" b="1" dirty="0"/>
              <a:t>contractions</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pic>
        <p:nvPicPr>
          <p:cNvPr id="36" name="Picture 35">
            <a:extLst>
              <a:ext uri="{FF2B5EF4-FFF2-40B4-BE49-F238E27FC236}">
                <a16:creationId xmlns:a16="http://schemas.microsoft.com/office/drawing/2014/main" id="{0E996D31-BC99-4D49-B986-9A718EE7F5B3}"/>
              </a:ext>
            </a:extLst>
          </p:cNvPr>
          <p:cNvPicPr>
            <a:picLocks noChangeAspect="1"/>
          </p:cNvPicPr>
          <p:nvPr/>
        </p:nvPicPr>
        <p:blipFill>
          <a:blip r:embed="rId4"/>
          <a:stretch>
            <a:fillRect/>
          </a:stretch>
        </p:blipFill>
        <p:spPr>
          <a:xfrm>
            <a:off x="10197871" y="2937900"/>
            <a:ext cx="725129" cy="755607"/>
          </a:xfrm>
          <a:prstGeom prst="rect">
            <a:avLst/>
          </a:prstGeom>
        </p:spPr>
      </p:pic>
    </p:spTree>
    <p:extLst>
      <p:ext uri="{BB962C8B-B14F-4D97-AF65-F5344CB8AC3E}">
        <p14:creationId xmlns:p14="http://schemas.microsoft.com/office/powerpoint/2010/main" val="16678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0885" y="2487112"/>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123871"/>
            <a:ext cx="11643917" cy="722280"/>
          </a:xfrm>
          <a:prstGeom prst="rect">
            <a:avLst/>
          </a:prstGeom>
        </p:spPr>
        <p:txBody>
          <a:bodyPr spcFirstLastPara="1" wrap="square" lIns="0" tIns="0" rIns="0" bIns="0" anchor="t" anchorCtr="0">
            <a:noAutofit/>
          </a:bodyPr>
          <a:lstStyle/>
          <a:p>
            <a:pPr algn="ctr" fontAlgn="base"/>
            <a:r>
              <a:rPr lang="en-GB" sz="3200" b="1" dirty="0"/>
              <a:t>How would you say this sentence in polite, 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17465" y="2447595"/>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731603" y="5846341"/>
            <a:ext cx="3579017"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b="1" dirty="0"/>
              <a:t>"Hello, how are you?"</a:t>
            </a:r>
            <a:endParaRPr lang="en-GB" sz="2500" b="1" dirty="0"/>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898171" y="3723518"/>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"Hi there! What's up?"</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248690" y="3602377"/>
            <a:ext cx="4154416"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"Hey, where are you going?"</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199884" y="5190211"/>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endParaRPr lang="en-GB" sz="2500" b="1" dirty="0"/>
          </a:p>
          <a:p>
            <a:pPr marL="0" indent="0">
              <a:spcBef>
                <a:spcPts val="0"/>
              </a:spcBef>
              <a:spcAft>
                <a:spcPts val="2000"/>
              </a:spcAft>
              <a:buNone/>
            </a:pPr>
            <a:r>
              <a:rPr lang="en-GB" sz="2500" b="1" dirty="0"/>
              <a:t>“Hiya, what’s up?”</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4178061" y="5511063"/>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
        <p:nvSpPr>
          <p:cNvPr id="38" name="TextBox 37">
            <a:extLst>
              <a:ext uri="{FF2B5EF4-FFF2-40B4-BE49-F238E27FC236}">
                <a16:creationId xmlns:a16="http://schemas.microsoft.com/office/drawing/2014/main" id="{585C56F9-6417-47A8-B0DF-D5EFBB1DBE03}"/>
              </a:ext>
            </a:extLst>
          </p:cNvPr>
          <p:cNvSpPr txBox="1"/>
          <p:nvPr/>
        </p:nvSpPr>
        <p:spPr>
          <a:xfrm>
            <a:off x="3410515" y="1560246"/>
            <a:ext cx="6094206" cy="1261884"/>
          </a:xfrm>
          <a:prstGeom prst="rect">
            <a:avLst/>
          </a:prstGeom>
          <a:noFill/>
        </p:spPr>
        <p:txBody>
          <a:bodyPr wrap="square">
            <a:spAutoFit/>
          </a:bodyPr>
          <a:lstStyle/>
          <a:p>
            <a:pPr fontAlgn="base"/>
            <a:r>
              <a:rPr lang="en-GB" sz="4000" b="1" i="1" dirty="0">
                <a:solidFill>
                  <a:srgbClr val="FF0000"/>
                </a:solidFill>
                <a:effectLst/>
                <a:latin typeface="inherit"/>
              </a:rPr>
              <a:t>"Alright, how's it </a:t>
            </a:r>
            <a:r>
              <a:rPr lang="en-GB" sz="4000" b="1" i="1" dirty="0" err="1">
                <a:solidFill>
                  <a:srgbClr val="FF0000"/>
                </a:solidFill>
                <a:effectLst/>
                <a:latin typeface="inherit"/>
              </a:rPr>
              <a:t>goin</a:t>
            </a:r>
            <a:r>
              <a:rPr lang="en-GB" sz="4000" b="1" i="1" dirty="0">
                <a:solidFill>
                  <a:srgbClr val="FF0000"/>
                </a:solidFill>
                <a:effectLst/>
                <a:latin typeface="inherit"/>
              </a:rPr>
              <a:t>'?"</a:t>
            </a:r>
            <a:endParaRPr lang="en-GB" sz="4000" dirty="0">
              <a:solidFill>
                <a:srgbClr val="FF0000"/>
              </a:solidFill>
              <a:effectLst/>
              <a:latin typeface="inherit"/>
            </a:endParaRPr>
          </a:p>
          <a:p>
            <a:br>
              <a:rPr lang="en-GB" b="0" i="0" dirty="0">
                <a:solidFill>
                  <a:srgbClr val="231F20"/>
                </a:solidFill>
                <a:effectLst/>
                <a:latin typeface="ReithSans"/>
              </a:rPr>
            </a:br>
            <a:endParaRPr lang="en-GB" dirty="0"/>
          </a:p>
        </p:txBody>
      </p:sp>
    </p:spTree>
    <p:extLst>
      <p:ext uri="{BB962C8B-B14F-4D97-AF65-F5344CB8AC3E}">
        <p14:creationId xmlns:p14="http://schemas.microsoft.com/office/powerpoint/2010/main" val="20832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55" name="Title 1">
            <a:extLst>
              <a:ext uri="{FF2B5EF4-FFF2-40B4-BE49-F238E27FC236}">
                <a16:creationId xmlns:a16="http://schemas.microsoft.com/office/drawing/2014/main" id="{ED7A719B-241F-42F5-B6F7-2996828B7756}"/>
              </a:ext>
            </a:extLst>
          </p:cNvPr>
          <p:cNvSpPr txBox="1">
            <a:spLocks/>
          </p:cNvSpPr>
          <p:nvPr/>
        </p:nvSpPr>
        <p:spPr>
          <a:xfrm>
            <a:off x="1994795" y="183374"/>
            <a:ext cx="8229600" cy="99412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What is today’s session about?</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58" name="TextBox 57">
            <a:extLst>
              <a:ext uri="{FF2B5EF4-FFF2-40B4-BE49-F238E27FC236}">
                <a16:creationId xmlns:a16="http://schemas.microsoft.com/office/drawing/2014/main" id="{0D82E49E-CB03-47DA-AF68-1D67932A690D}"/>
              </a:ext>
            </a:extLst>
          </p:cNvPr>
          <p:cNvSpPr txBox="1"/>
          <p:nvPr/>
        </p:nvSpPr>
        <p:spPr>
          <a:xfrm>
            <a:off x="1232498" y="1729835"/>
            <a:ext cx="10130590" cy="378565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10800000" scaled="1"/>
            <a:tileRect/>
          </a:gradFill>
        </p:spPr>
        <p:txBody>
          <a:bodyPr wrap="square" rtlCol="0">
            <a:spAutoFit/>
          </a:bodyPr>
          <a:lstStyle/>
          <a:p>
            <a:pPr marL="914400" indent="-914400">
              <a:buAutoNum type="arabicPeriod"/>
            </a:pPr>
            <a:r>
              <a:rPr lang="en-GB" sz="4800" dirty="0">
                <a:latin typeface="Abadi Extra Light" panose="020B0204020104020204" pitchFamily="34" charset="0"/>
              </a:rPr>
              <a:t>What is ‘academic register’?</a:t>
            </a:r>
          </a:p>
          <a:p>
            <a:pPr marL="914400" indent="-914400">
              <a:buAutoNum type="arabicPeriod"/>
            </a:pPr>
            <a:r>
              <a:rPr lang="en-GB" sz="4800" dirty="0">
                <a:latin typeface="Abadi Extra Light" panose="020B0204020104020204" pitchFamily="34" charset="0"/>
              </a:rPr>
              <a:t>Why do we need to learn to use standard English?</a:t>
            </a:r>
          </a:p>
          <a:p>
            <a:endParaRPr lang="en-GB" sz="4800" dirty="0">
              <a:latin typeface="Abadi Extra Light" panose="020B0204020104020204" pitchFamily="34" charset="0"/>
            </a:endParaRPr>
          </a:p>
          <a:p>
            <a:endParaRPr lang="en-GB" sz="4800" dirty="0"/>
          </a:p>
        </p:txBody>
      </p:sp>
    </p:spTree>
    <p:extLst>
      <p:ext uri="{BB962C8B-B14F-4D97-AF65-F5344CB8AC3E}">
        <p14:creationId xmlns:p14="http://schemas.microsoft.com/office/powerpoint/2010/main" val="43507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0885" y="2487112"/>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123871"/>
            <a:ext cx="11643917" cy="722280"/>
          </a:xfrm>
          <a:prstGeom prst="rect">
            <a:avLst/>
          </a:prstGeom>
        </p:spPr>
        <p:txBody>
          <a:bodyPr spcFirstLastPara="1" wrap="square" lIns="0" tIns="0" rIns="0" bIns="0" anchor="t" anchorCtr="0">
            <a:noAutofit/>
          </a:bodyPr>
          <a:lstStyle/>
          <a:p>
            <a:pPr algn="ctr" fontAlgn="base"/>
            <a:r>
              <a:rPr lang="en-GB" sz="3200" b="1" dirty="0"/>
              <a:t>True or false: When you speak English using slang, everyone will understand you, no matter where you are.</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17465" y="2447595"/>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898171" y="3723518"/>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False</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248690" y="3602377"/>
            <a:ext cx="4154416"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True</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4356419" y="3488781"/>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
        <p:nvSpPr>
          <p:cNvPr id="36" name="Flowchart: Alternate Process 35">
            <a:extLst>
              <a:ext uri="{FF2B5EF4-FFF2-40B4-BE49-F238E27FC236}">
                <a16:creationId xmlns:a16="http://schemas.microsoft.com/office/drawing/2014/main" id="{EA67A56F-9048-435A-A411-3EA178E4E4C8}"/>
              </a:ext>
            </a:extLst>
          </p:cNvPr>
          <p:cNvSpPr/>
          <p:nvPr/>
        </p:nvSpPr>
        <p:spPr>
          <a:xfrm>
            <a:off x="788747" y="4334744"/>
            <a:ext cx="4289968" cy="2263210"/>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231F20"/>
                </a:solidFill>
                <a:latin typeface="ReithSans"/>
              </a:rPr>
              <a:t>Slang can be unique to certain locations or groups, so not everyone will understand it, even if they speak English.</a:t>
            </a:r>
            <a:endParaRPr lang="en-GB" sz="3000" dirty="0"/>
          </a:p>
        </p:txBody>
      </p:sp>
    </p:spTree>
    <p:extLst>
      <p:ext uri="{BB962C8B-B14F-4D97-AF65-F5344CB8AC3E}">
        <p14:creationId xmlns:p14="http://schemas.microsoft.com/office/powerpoint/2010/main" val="18060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Turn Arrow 9"/>
          <p:cNvSpPr/>
          <p:nvPr/>
        </p:nvSpPr>
        <p:spPr>
          <a:xfrm rot="5400000">
            <a:off x="6219908" y="-2553427"/>
            <a:ext cx="1743461" cy="8947632"/>
          </a:xfrm>
          <a:prstGeom prst="uturnArrow">
            <a:avLst>
              <a:gd name="adj1" fmla="val 20058"/>
              <a:gd name="adj2" fmla="val 10029"/>
              <a:gd name="adj3" fmla="val 18220"/>
              <a:gd name="adj4" fmla="val 49965"/>
              <a:gd name="adj5" fmla="val 97100"/>
            </a:avLst>
          </a:prstGeom>
          <a:solidFill>
            <a:srgbClr val="66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1" name="U-Turn Arrow 10"/>
          <p:cNvSpPr/>
          <p:nvPr/>
        </p:nvSpPr>
        <p:spPr>
          <a:xfrm rot="16200000">
            <a:off x="5207407" y="-1082402"/>
            <a:ext cx="1919729" cy="8947635"/>
          </a:xfrm>
          <a:prstGeom prst="uturnArrow">
            <a:avLst>
              <a:gd name="adj1" fmla="val 19494"/>
              <a:gd name="adj2" fmla="val 9747"/>
              <a:gd name="adj3" fmla="val 141"/>
              <a:gd name="adj4" fmla="val 47654"/>
              <a:gd name="adj5" fmla="val 16614"/>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2" name="U-Turn Arrow 11"/>
          <p:cNvSpPr/>
          <p:nvPr/>
        </p:nvSpPr>
        <p:spPr>
          <a:xfrm rot="5400000">
            <a:off x="6403583" y="577655"/>
            <a:ext cx="1843829" cy="8662670"/>
          </a:xfrm>
          <a:prstGeom prst="uturnArrow">
            <a:avLst>
              <a:gd name="adj1" fmla="val 20058"/>
              <a:gd name="adj2" fmla="val 10029"/>
              <a:gd name="adj3" fmla="val 18220"/>
              <a:gd name="adj4" fmla="val 48151"/>
              <a:gd name="adj5" fmla="val 97100"/>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cxnSp>
        <p:nvCxnSpPr>
          <p:cNvPr id="13" name="Straight Connector 12"/>
          <p:cNvCxnSpPr>
            <a:cxnSpLocks/>
          </p:cNvCxnSpPr>
          <p:nvPr/>
        </p:nvCxnSpPr>
        <p:spPr>
          <a:xfrm flipV="1">
            <a:off x="67393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cxnSpLocks/>
          </p:cNvCxnSpPr>
          <p:nvPr/>
        </p:nvCxnSpPr>
        <p:spPr>
          <a:xfrm flipV="1">
            <a:off x="10526100" y="2447752"/>
            <a:ext cx="0" cy="335845"/>
          </a:xfrm>
          <a:prstGeom prst="line">
            <a:avLst/>
          </a:prstGeom>
          <a:noFill/>
          <a:ln w="28575" cap="flat" cmpd="sng" algn="ctr">
            <a:solidFill>
              <a:sysClr val="windowText" lastClr="000000"/>
            </a:solidFill>
            <a:prstDash val="solid"/>
            <a:miter lim="800000"/>
          </a:ln>
          <a:effectLst/>
        </p:spPr>
      </p:cxnSp>
      <p:sp>
        <p:nvSpPr>
          <p:cNvPr id="20" name="Text Box 3078"/>
          <p:cNvSpPr txBox="1">
            <a:spLocks noChangeArrowheads="1"/>
          </p:cNvSpPr>
          <p:nvPr/>
        </p:nvSpPr>
        <p:spPr bwMode="auto">
          <a:xfrm>
            <a:off x="3149953" y="2379749"/>
            <a:ext cx="394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spAutoFit/>
          </a:bodyPr>
          <a:lstStyle/>
          <a:p>
            <a:pPr algn="ctr" defTabSz="914471" eaLnBrk="0" fontAlgn="base" hangingPunct="0">
              <a:spcBef>
                <a:spcPct val="0"/>
              </a:spcBef>
              <a:spcAft>
                <a:spcPct val="0"/>
              </a:spcAft>
            </a:pPr>
            <a:r>
              <a:rPr lang="en-US" altLang="en-US" sz="20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Preparing for</a:t>
            </a:r>
            <a:endParaRPr lang="en-US" altLang="en-US" sz="1801" dirty="0">
              <a:latin typeface="Arial" panose="020B0604020202020204" pitchFamily="34" charset="0"/>
            </a:endParaRPr>
          </a:p>
        </p:txBody>
      </p:sp>
      <p:sp>
        <p:nvSpPr>
          <p:cNvPr id="2048" name="Rectangle 36"/>
          <p:cNvSpPr>
            <a:spLocks noChangeArrowheads="1"/>
          </p:cNvSpPr>
          <p:nvPr/>
        </p:nvSpPr>
        <p:spPr bwMode="auto">
          <a:xfrm>
            <a:off x="1008532" y="-194253"/>
            <a:ext cx="18473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01"/>
          </a:p>
        </p:txBody>
      </p:sp>
      <p:sp>
        <p:nvSpPr>
          <p:cNvPr id="2" name="Rectangle 1">
            <a:extLst>
              <a:ext uri="{FF2B5EF4-FFF2-40B4-BE49-F238E27FC236}">
                <a16:creationId xmlns:a16="http://schemas.microsoft.com/office/drawing/2014/main" id="{AFCC5827-F3EE-42E1-9644-3E55FF356FDB}"/>
              </a:ext>
            </a:extLst>
          </p:cNvPr>
          <p:cNvSpPr/>
          <p:nvPr/>
        </p:nvSpPr>
        <p:spPr>
          <a:xfrm rot="16200000">
            <a:off x="-2918332" y="3099027"/>
            <a:ext cx="6782539" cy="584775"/>
          </a:xfrm>
          <a:prstGeom prst="rect">
            <a:avLst/>
          </a:prstGeom>
          <a:noFill/>
        </p:spPr>
        <p:txBody>
          <a:bodyPr wrap="square" lIns="91441" tIns="45720" rIns="91441" bIns="45720">
            <a:spAutoFit/>
          </a:bodyPr>
          <a:lstStyle/>
          <a:p>
            <a:pPr algn="ctr"/>
            <a:r>
              <a:rPr lang="en-US" sz="3200" dirty="0">
                <a:ln w="0"/>
                <a:effectLst>
                  <a:outerShdw blurRad="38100" dist="19050" dir="2700000" algn="tl" rotWithShape="0">
                    <a:schemeClr val="dk1">
                      <a:alpha val="40000"/>
                    </a:schemeClr>
                  </a:outerShdw>
                </a:effectLst>
                <a:latin typeface="Amasis MT Pro Black" panose="02040A04050005020304" pitchFamily="18" charset="0"/>
              </a:rPr>
              <a:t>‘</a:t>
            </a:r>
            <a:r>
              <a:rPr lang="en-US" sz="3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 Talk</a:t>
            </a:r>
            <a:r>
              <a:rPr lang="en-US" sz="3200" dirty="0">
                <a:ln w="0"/>
                <a:effectLst>
                  <a:outerShdw blurRad="38100" dist="19050" dir="2700000" algn="tl" rotWithShape="0">
                    <a:schemeClr val="dk1">
                      <a:alpha val="40000"/>
                    </a:schemeClr>
                  </a:outerShdw>
                </a:effectLst>
                <a:latin typeface="Amasis MT Pro Black" panose="02040A04050005020304" pitchFamily="18" charset="0"/>
              </a:rPr>
              <a:t>’ Steps to Success</a:t>
            </a:r>
          </a:p>
        </p:txBody>
      </p:sp>
      <p:cxnSp>
        <p:nvCxnSpPr>
          <p:cNvPr id="74" name="Straight Connector 73">
            <a:extLst>
              <a:ext uri="{FF2B5EF4-FFF2-40B4-BE49-F238E27FC236}">
                <a16:creationId xmlns:a16="http://schemas.microsoft.com/office/drawing/2014/main" id="{38919A97-DC14-47C2-AE67-36B21D2AB01E}"/>
              </a:ext>
            </a:extLst>
          </p:cNvPr>
          <p:cNvCxnSpPr>
            <a:cxnSpLocks/>
          </p:cNvCxnSpPr>
          <p:nvPr/>
        </p:nvCxnSpPr>
        <p:spPr>
          <a:xfrm flipV="1">
            <a:off x="6267963" y="3987073"/>
            <a:ext cx="0" cy="335845"/>
          </a:xfrm>
          <a:prstGeom prst="line">
            <a:avLst/>
          </a:prstGeom>
          <a:noFill/>
          <a:ln w="2857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12148BB0-7D22-4366-9D0D-4E1E6399C73D}"/>
              </a:ext>
            </a:extLst>
          </p:cNvPr>
          <p:cNvCxnSpPr>
            <a:cxnSpLocks/>
          </p:cNvCxnSpPr>
          <p:nvPr/>
        </p:nvCxnSpPr>
        <p:spPr>
          <a:xfrm flipV="1">
            <a:off x="9744660" y="3987073"/>
            <a:ext cx="0" cy="335845"/>
          </a:xfrm>
          <a:prstGeom prst="line">
            <a:avLst/>
          </a:prstGeom>
          <a:noFill/>
          <a:ln w="28575" cap="flat" cmpd="sng" algn="ctr">
            <a:solidFill>
              <a:sysClr val="windowText" lastClr="000000"/>
            </a:solidFill>
            <a:prstDash val="solid"/>
            <a:miter lim="800000"/>
          </a:ln>
          <a:effectLst/>
        </p:spPr>
      </p:cxnSp>
      <p:pic>
        <p:nvPicPr>
          <p:cNvPr id="2063" name="Picture 2062">
            <a:extLst>
              <a:ext uri="{FF2B5EF4-FFF2-40B4-BE49-F238E27FC236}">
                <a16:creationId xmlns:a16="http://schemas.microsoft.com/office/drawing/2014/main" id="{4DE3D65F-B04A-43F9-8011-DB6292C2B727}"/>
              </a:ext>
            </a:extLst>
          </p:cNvPr>
          <p:cNvPicPr>
            <a:picLocks noChangeAspect="1"/>
          </p:cNvPicPr>
          <p:nvPr/>
        </p:nvPicPr>
        <p:blipFill>
          <a:blip r:embed="rId3"/>
          <a:stretch>
            <a:fillRect/>
          </a:stretch>
        </p:blipFill>
        <p:spPr>
          <a:xfrm>
            <a:off x="8347507" y="36507"/>
            <a:ext cx="1889395" cy="1785189"/>
          </a:xfrm>
          <a:prstGeom prst="rect">
            <a:avLst/>
          </a:prstGeom>
        </p:spPr>
      </p:pic>
      <p:pic>
        <p:nvPicPr>
          <p:cNvPr id="85" name="Picture 84">
            <a:extLst>
              <a:ext uri="{FF2B5EF4-FFF2-40B4-BE49-F238E27FC236}">
                <a16:creationId xmlns:a16="http://schemas.microsoft.com/office/drawing/2014/main" id="{039D3D77-A913-4A45-B239-B279FE8F1312}"/>
              </a:ext>
            </a:extLst>
          </p:cNvPr>
          <p:cNvPicPr>
            <a:picLocks noChangeAspect="1"/>
          </p:cNvPicPr>
          <p:nvPr/>
        </p:nvPicPr>
        <p:blipFill>
          <a:blip r:embed="rId3"/>
          <a:stretch>
            <a:fillRect/>
          </a:stretch>
        </p:blipFill>
        <p:spPr>
          <a:xfrm>
            <a:off x="10796000" y="986477"/>
            <a:ext cx="1344116" cy="1843830"/>
          </a:xfrm>
          <a:prstGeom prst="rect">
            <a:avLst/>
          </a:prstGeom>
        </p:spPr>
      </p:pic>
      <p:cxnSp>
        <p:nvCxnSpPr>
          <p:cNvPr id="86" name="Straight Connector 85">
            <a:extLst>
              <a:ext uri="{FF2B5EF4-FFF2-40B4-BE49-F238E27FC236}">
                <a16:creationId xmlns:a16="http://schemas.microsoft.com/office/drawing/2014/main" id="{9B6D5D8C-B097-4AED-8CAA-032B5B67476F}"/>
              </a:ext>
            </a:extLst>
          </p:cNvPr>
          <p:cNvCxnSpPr>
            <a:cxnSpLocks/>
          </p:cNvCxnSpPr>
          <p:nvPr/>
        </p:nvCxnSpPr>
        <p:spPr>
          <a:xfrm flipV="1">
            <a:off x="10499189" y="1044568"/>
            <a:ext cx="0" cy="335845"/>
          </a:xfrm>
          <a:prstGeom prst="line">
            <a:avLst/>
          </a:prstGeom>
          <a:noFill/>
          <a:ln w="28575" cap="flat" cmpd="sng" algn="ctr">
            <a:solidFill>
              <a:sysClr val="windowText" lastClr="000000"/>
            </a:solidFill>
            <a:prstDash val="solid"/>
            <a:miter lim="800000"/>
          </a:ln>
          <a:effectLst/>
        </p:spPr>
      </p:cxnSp>
      <p:pic>
        <p:nvPicPr>
          <p:cNvPr id="88" name="Picture 87">
            <a:extLst>
              <a:ext uri="{FF2B5EF4-FFF2-40B4-BE49-F238E27FC236}">
                <a16:creationId xmlns:a16="http://schemas.microsoft.com/office/drawing/2014/main" id="{8CAA6098-6578-4D87-BF0C-CC2B7C8C600D}"/>
              </a:ext>
            </a:extLst>
          </p:cNvPr>
          <p:cNvPicPr>
            <a:picLocks noChangeAspect="1"/>
          </p:cNvPicPr>
          <p:nvPr/>
        </p:nvPicPr>
        <p:blipFill>
          <a:blip r:embed="rId3"/>
          <a:stretch>
            <a:fillRect/>
          </a:stretch>
        </p:blipFill>
        <p:spPr>
          <a:xfrm>
            <a:off x="1475688" y="1890994"/>
            <a:ext cx="1210261" cy="1796759"/>
          </a:xfrm>
          <a:prstGeom prst="rect">
            <a:avLst/>
          </a:prstGeom>
        </p:spPr>
      </p:pic>
      <p:pic>
        <p:nvPicPr>
          <p:cNvPr id="91" name="Picture 90">
            <a:extLst>
              <a:ext uri="{FF2B5EF4-FFF2-40B4-BE49-F238E27FC236}">
                <a16:creationId xmlns:a16="http://schemas.microsoft.com/office/drawing/2014/main" id="{10B1E9CE-8585-463D-A2A6-CBB9089479C3}"/>
              </a:ext>
            </a:extLst>
          </p:cNvPr>
          <p:cNvPicPr>
            <a:picLocks noChangeAspect="1"/>
          </p:cNvPicPr>
          <p:nvPr/>
        </p:nvPicPr>
        <p:blipFill>
          <a:blip r:embed="rId3"/>
          <a:stretch>
            <a:fillRect/>
          </a:stretch>
        </p:blipFill>
        <p:spPr>
          <a:xfrm>
            <a:off x="3550382" y="2512830"/>
            <a:ext cx="1485415" cy="1982669"/>
          </a:xfrm>
          <a:prstGeom prst="rect">
            <a:avLst/>
          </a:prstGeom>
        </p:spPr>
      </p:pic>
      <p:pic>
        <p:nvPicPr>
          <p:cNvPr id="93" name="Picture 92">
            <a:extLst>
              <a:ext uri="{FF2B5EF4-FFF2-40B4-BE49-F238E27FC236}">
                <a16:creationId xmlns:a16="http://schemas.microsoft.com/office/drawing/2014/main" id="{78813525-35DC-42AC-8A36-9FDF0EE704A6}"/>
              </a:ext>
            </a:extLst>
          </p:cNvPr>
          <p:cNvPicPr>
            <a:picLocks noChangeAspect="1"/>
          </p:cNvPicPr>
          <p:nvPr/>
        </p:nvPicPr>
        <p:blipFill>
          <a:blip r:embed="rId3"/>
          <a:stretch>
            <a:fillRect/>
          </a:stretch>
        </p:blipFill>
        <p:spPr>
          <a:xfrm>
            <a:off x="6531236" y="2642136"/>
            <a:ext cx="1899073" cy="2034727"/>
          </a:xfrm>
          <a:prstGeom prst="rect">
            <a:avLst/>
          </a:prstGeom>
        </p:spPr>
      </p:pic>
      <p:pic>
        <p:nvPicPr>
          <p:cNvPr id="94" name="Picture 93">
            <a:extLst>
              <a:ext uri="{FF2B5EF4-FFF2-40B4-BE49-F238E27FC236}">
                <a16:creationId xmlns:a16="http://schemas.microsoft.com/office/drawing/2014/main" id="{3EA58BF1-663C-4D58-B42C-6EDC0C7E4B5E}"/>
              </a:ext>
            </a:extLst>
          </p:cNvPr>
          <p:cNvPicPr>
            <a:picLocks noChangeAspect="1"/>
          </p:cNvPicPr>
          <p:nvPr/>
        </p:nvPicPr>
        <p:blipFill>
          <a:blip r:embed="rId3"/>
          <a:stretch>
            <a:fillRect/>
          </a:stretch>
        </p:blipFill>
        <p:spPr>
          <a:xfrm>
            <a:off x="10616887" y="3980216"/>
            <a:ext cx="1344114" cy="2113829"/>
          </a:xfrm>
          <a:prstGeom prst="rect">
            <a:avLst/>
          </a:prstGeom>
        </p:spPr>
      </p:pic>
      <p:sp>
        <p:nvSpPr>
          <p:cNvPr id="95" name="Text Box 21">
            <a:extLst>
              <a:ext uri="{FF2B5EF4-FFF2-40B4-BE49-F238E27FC236}">
                <a16:creationId xmlns:a16="http://schemas.microsoft.com/office/drawing/2014/main" id="{50012AE0-2421-48E0-8851-B795C19E8C12}"/>
              </a:ext>
            </a:extLst>
          </p:cNvPr>
          <p:cNvSpPr txBox="1">
            <a:spLocks noChangeArrowheads="1"/>
          </p:cNvSpPr>
          <p:nvPr/>
        </p:nvSpPr>
        <p:spPr bwMode="auto">
          <a:xfrm>
            <a:off x="8645096" y="283065"/>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non-verbal </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altLang="en-US" sz="1200" dirty="0">
              <a:solidFill>
                <a:srgbClr val="0070C0"/>
              </a:solidFill>
              <a:latin typeface="Arial" panose="020B0604020202020204" pitchFamily="34" charset="0"/>
            </a:endParaRPr>
          </a:p>
        </p:txBody>
      </p:sp>
      <p:cxnSp>
        <p:nvCxnSpPr>
          <p:cNvPr id="97" name="Straight Connector 96">
            <a:extLst>
              <a:ext uri="{FF2B5EF4-FFF2-40B4-BE49-F238E27FC236}">
                <a16:creationId xmlns:a16="http://schemas.microsoft.com/office/drawing/2014/main" id="{E8F927D4-F011-40E5-860D-3270ABF57A49}"/>
              </a:ext>
            </a:extLst>
          </p:cNvPr>
          <p:cNvCxnSpPr>
            <a:cxnSpLocks/>
          </p:cNvCxnSpPr>
          <p:nvPr/>
        </p:nvCxnSpPr>
        <p:spPr>
          <a:xfrm flipV="1">
            <a:off x="9385431" y="5495058"/>
            <a:ext cx="0" cy="335845"/>
          </a:xfrm>
          <a:prstGeom prst="line">
            <a:avLst/>
          </a:prstGeom>
          <a:noFill/>
          <a:ln w="28575" cap="flat" cmpd="sng" algn="ctr">
            <a:solidFill>
              <a:sysClr val="windowText" lastClr="000000"/>
            </a:solidFill>
            <a:prstDash val="solid"/>
            <a:miter lim="800000"/>
          </a:ln>
          <a:effectLst/>
        </p:spPr>
      </p:cxnSp>
      <p:pic>
        <p:nvPicPr>
          <p:cNvPr id="98" name="Picture 97">
            <a:extLst>
              <a:ext uri="{FF2B5EF4-FFF2-40B4-BE49-F238E27FC236}">
                <a16:creationId xmlns:a16="http://schemas.microsoft.com/office/drawing/2014/main" id="{5A0732FE-F3A5-4E6B-8909-41B4FCF99749}"/>
              </a:ext>
            </a:extLst>
          </p:cNvPr>
          <p:cNvPicPr>
            <a:picLocks noChangeAspect="1"/>
          </p:cNvPicPr>
          <p:nvPr/>
        </p:nvPicPr>
        <p:blipFill>
          <a:blip r:embed="rId3"/>
          <a:stretch>
            <a:fillRect/>
          </a:stretch>
        </p:blipFill>
        <p:spPr>
          <a:xfrm>
            <a:off x="3358990" y="4466985"/>
            <a:ext cx="1411068" cy="2034726"/>
          </a:xfrm>
          <a:prstGeom prst="rect">
            <a:avLst/>
          </a:prstGeom>
        </p:spPr>
      </p:pic>
      <p:sp>
        <p:nvSpPr>
          <p:cNvPr id="99" name="Text Box 21">
            <a:extLst>
              <a:ext uri="{FF2B5EF4-FFF2-40B4-BE49-F238E27FC236}">
                <a16:creationId xmlns:a16="http://schemas.microsoft.com/office/drawing/2014/main" id="{732389D3-F006-4824-B029-73972579FB16}"/>
              </a:ext>
            </a:extLst>
          </p:cNvPr>
          <p:cNvSpPr txBox="1">
            <a:spLocks noChangeArrowheads="1"/>
          </p:cNvSpPr>
          <p:nvPr/>
        </p:nvSpPr>
        <p:spPr bwMode="auto">
          <a:xfrm>
            <a:off x="3495284" y="4689617"/>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SECURE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UNDERSTANDING OF SKILLS</a:t>
            </a:r>
            <a:endParaRPr lang="en-US" altLang="en-US" sz="1200" dirty="0">
              <a:solidFill>
                <a:srgbClr val="0070C0"/>
              </a:solidFill>
              <a:latin typeface="Arial" panose="020B0604020202020204" pitchFamily="34" charset="0"/>
            </a:endParaRPr>
          </a:p>
        </p:txBody>
      </p:sp>
      <p:pic>
        <p:nvPicPr>
          <p:cNvPr id="100" name="Picture 99">
            <a:extLst>
              <a:ext uri="{FF2B5EF4-FFF2-40B4-BE49-F238E27FC236}">
                <a16:creationId xmlns:a16="http://schemas.microsoft.com/office/drawing/2014/main" id="{97E101D1-9632-470E-BF24-0E7AFA668A47}"/>
              </a:ext>
            </a:extLst>
          </p:cNvPr>
          <p:cNvPicPr>
            <a:picLocks noChangeAspect="1"/>
          </p:cNvPicPr>
          <p:nvPr/>
        </p:nvPicPr>
        <p:blipFill>
          <a:blip r:embed="rId3"/>
          <a:stretch>
            <a:fillRect/>
          </a:stretch>
        </p:blipFill>
        <p:spPr>
          <a:xfrm>
            <a:off x="7301880" y="4446343"/>
            <a:ext cx="1190654" cy="1586209"/>
          </a:xfrm>
          <a:prstGeom prst="rect">
            <a:avLst/>
          </a:prstGeom>
        </p:spPr>
      </p:pic>
      <p:sp>
        <p:nvSpPr>
          <p:cNvPr id="101" name="Text Box 21">
            <a:extLst>
              <a:ext uri="{FF2B5EF4-FFF2-40B4-BE49-F238E27FC236}">
                <a16:creationId xmlns:a16="http://schemas.microsoft.com/office/drawing/2014/main" id="{4D67C023-3FE5-41D9-B97F-1F8ECBB03CD9}"/>
              </a:ext>
            </a:extLst>
          </p:cNvPr>
          <p:cNvSpPr txBox="1">
            <a:spLocks noChangeArrowheads="1"/>
          </p:cNvSpPr>
          <p:nvPr/>
        </p:nvSpPr>
        <p:spPr bwMode="auto">
          <a:xfrm>
            <a:off x="10754798" y="4160456"/>
            <a:ext cx="1333278" cy="96902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1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IDENTIFY </a:t>
            </a:r>
          </a:p>
          <a:p>
            <a:pPr algn="ctr" defTabSz="914471" eaLnBrk="0" fontAlgn="base" hangingPunct="0">
              <a:spcBef>
                <a:spcPct val="0"/>
              </a:spcBef>
              <a:spcAft>
                <a:spcPct val="0"/>
              </a:spcAft>
            </a:pPr>
            <a:r>
              <a:rPr lang="en-US" altLang="en-US" sz="11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effective speaking strategies/ debate strategies</a:t>
            </a:r>
            <a:endParaRPr lang="en-US" altLang="en-US" sz="1100" dirty="0">
              <a:solidFill>
                <a:srgbClr val="0070C0"/>
              </a:solidFill>
              <a:latin typeface="Arial" panose="020B0604020202020204" pitchFamily="34" charset="0"/>
            </a:endParaRPr>
          </a:p>
        </p:txBody>
      </p:sp>
      <p:sp>
        <p:nvSpPr>
          <p:cNvPr id="102" name="Text Box 21">
            <a:extLst>
              <a:ext uri="{FF2B5EF4-FFF2-40B4-BE49-F238E27FC236}">
                <a16:creationId xmlns:a16="http://schemas.microsoft.com/office/drawing/2014/main" id="{4051E254-5B2B-480C-9EDD-FE29AD1624DA}"/>
              </a:ext>
            </a:extLst>
          </p:cNvPr>
          <p:cNvSpPr txBox="1">
            <a:spLocks noChangeArrowheads="1"/>
          </p:cNvSpPr>
          <p:nvPr/>
        </p:nvSpPr>
        <p:spPr bwMode="auto">
          <a:xfrm>
            <a:off x="3697608" y="2688363"/>
            <a:ext cx="1231428"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placemat</a:t>
            </a:r>
            <a:endParaRPr lang="en-US" altLang="en-US" sz="1200" dirty="0">
              <a:solidFill>
                <a:srgbClr val="0070C0"/>
              </a:solidFill>
              <a:latin typeface="Arial" panose="020B0604020202020204" pitchFamily="34" charset="0"/>
            </a:endParaRPr>
          </a:p>
        </p:txBody>
      </p:sp>
      <p:pic>
        <p:nvPicPr>
          <p:cNvPr id="105" name="Picture 104">
            <a:extLst>
              <a:ext uri="{FF2B5EF4-FFF2-40B4-BE49-F238E27FC236}">
                <a16:creationId xmlns:a16="http://schemas.microsoft.com/office/drawing/2014/main" id="{7DC0EB15-587B-49D2-93A7-57CD5B906871}"/>
              </a:ext>
            </a:extLst>
          </p:cNvPr>
          <p:cNvPicPr/>
          <p:nvPr/>
        </p:nvPicPr>
        <p:blipFill>
          <a:blip r:embed="rId4">
            <a:extLst>
              <a:ext uri="{28A0092B-C50C-407E-A947-70E740481C1C}">
                <a14:useLocalDpi xmlns:a14="http://schemas.microsoft.com/office/drawing/2010/main" val="0"/>
              </a:ext>
            </a:extLst>
          </a:blip>
          <a:stretch>
            <a:fillRect/>
          </a:stretch>
        </p:blipFill>
        <p:spPr>
          <a:xfrm>
            <a:off x="5926913" y="2272924"/>
            <a:ext cx="1374967" cy="591981"/>
          </a:xfrm>
          <a:prstGeom prst="rect">
            <a:avLst/>
          </a:prstGeom>
        </p:spPr>
      </p:pic>
      <p:pic>
        <p:nvPicPr>
          <p:cNvPr id="4" name="Picture 3">
            <a:extLst>
              <a:ext uri="{FF2B5EF4-FFF2-40B4-BE49-F238E27FC236}">
                <a16:creationId xmlns:a16="http://schemas.microsoft.com/office/drawing/2014/main" id="{EF632AAA-1573-4DD4-81BA-FCB64DAC36A2}"/>
              </a:ext>
            </a:extLst>
          </p:cNvPr>
          <p:cNvPicPr>
            <a:picLocks noChangeAspect="1"/>
          </p:cNvPicPr>
          <p:nvPr/>
        </p:nvPicPr>
        <p:blipFill>
          <a:blip r:embed="rId5"/>
          <a:stretch>
            <a:fillRect/>
          </a:stretch>
        </p:blipFill>
        <p:spPr>
          <a:xfrm>
            <a:off x="1623758" y="5129484"/>
            <a:ext cx="1190655" cy="1147619"/>
          </a:xfrm>
          <a:prstGeom prst="rect">
            <a:avLst/>
          </a:prstGeom>
        </p:spPr>
      </p:pic>
      <p:pic>
        <p:nvPicPr>
          <p:cNvPr id="6" name="Picture 5">
            <a:extLst>
              <a:ext uri="{FF2B5EF4-FFF2-40B4-BE49-F238E27FC236}">
                <a16:creationId xmlns:a16="http://schemas.microsoft.com/office/drawing/2014/main" id="{982533F1-0849-4E41-AF60-12F4ACF81ED2}"/>
              </a:ext>
            </a:extLst>
          </p:cNvPr>
          <p:cNvPicPr>
            <a:picLocks noChangeAspect="1"/>
          </p:cNvPicPr>
          <p:nvPr/>
        </p:nvPicPr>
        <p:blipFill>
          <a:blip r:embed="rId6"/>
          <a:stretch>
            <a:fillRect/>
          </a:stretch>
        </p:blipFill>
        <p:spPr>
          <a:xfrm rot="19924574">
            <a:off x="5452614" y="1065648"/>
            <a:ext cx="512316" cy="345030"/>
          </a:xfrm>
          <a:prstGeom prst="rect">
            <a:avLst/>
          </a:prstGeom>
        </p:spPr>
      </p:pic>
      <p:pic>
        <p:nvPicPr>
          <p:cNvPr id="41" name="Picture 40">
            <a:extLst>
              <a:ext uri="{FF2B5EF4-FFF2-40B4-BE49-F238E27FC236}">
                <a16:creationId xmlns:a16="http://schemas.microsoft.com/office/drawing/2014/main" id="{91ECA18D-22A9-4980-B6C6-E0AE91481881}"/>
              </a:ext>
            </a:extLst>
          </p:cNvPr>
          <p:cNvPicPr>
            <a:picLocks noChangeAspect="1"/>
          </p:cNvPicPr>
          <p:nvPr/>
        </p:nvPicPr>
        <p:blipFill>
          <a:blip r:embed="rId6"/>
          <a:stretch>
            <a:fillRect/>
          </a:stretch>
        </p:blipFill>
        <p:spPr>
          <a:xfrm rot="19924574">
            <a:off x="8135421" y="1002280"/>
            <a:ext cx="512316" cy="345030"/>
          </a:xfrm>
          <a:prstGeom prst="rect">
            <a:avLst/>
          </a:prstGeom>
        </p:spPr>
      </p:pic>
      <p:pic>
        <p:nvPicPr>
          <p:cNvPr id="42" name="Picture 41">
            <a:extLst>
              <a:ext uri="{FF2B5EF4-FFF2-40B4-BE49-F238E27FC236}">
                <a16:creationId xmlns:a16="http://schemas.microsoft.com/office/drawing/2014/main" id="{FD3EDD8D-E5AB-418B-846C-509A611CB2F9}"/>
              </a:ext>
            </a:extLst>
          </p:cNvPr>
          <p:cNvPicPr>
            <a:picLocks noChangeAspect="1"/>
          </p:cNvPicPr>
          <p:nvPr/>
        </p:nvPicPr>
        <p:blipFill>
          <a:blip r:embed="rId6"/>
          <a:stretch>
            <a:fillRect/>
          </a:stretch>
        </p:blipFill>
        <p:spPr>
          <a:xfrm rot="19924574">
            <a:off x="9935909" y="1035999"/>
            <a:ext cx="512316" cy="345030"/>
          </a:xfrm>
          <a:prstGeom prst="rect">
            <a:avLst/>
          </a:prstGeom>
        </p:spPr>
      </p:pic>
      <p:pic>
        <p:nvPicPr>
          <p:cNvPr id="43" name="Picture 42">
            <a:extLst>
              <a:ext uri="{FF2B5EF4-FFF2-40B4-BE49-F238E27FC236}">
                <a16:creationId xmlns:a16="http://schemas.microsoft.com/office/drawing/2014/main" id="{65E37286-497E-4F55-9488-2416ADAA6B35}"/>
              </a:ext>
            </a:extLst>
          </p:cNvPr>
          <p:cNvPicPr>
            <a:picLocks noChangeAspect="1"/>
          </p:cNvPicPr>
          <p:nvPr/>
        </p:nvPicPr>
        <p:blipFill>
          <a:blip r:embed="rId6"/>
          <a:stretch>
            <a:fillRect/>
          </a:stretch>
        </p:blipFill>
        <p:spPr>
          <a:xfrm rot="9061712">
            <a:off x="9318020" y="2383362"/>
            <a:ext cx="512316" cy="345030"/>
          </a:xfrm>
          <a:prstGeom prst="rect">
            <a:avLst/>
          </a:prstGeom>
        </p:spPr>
      </p:pic>
      <p:pic>
        <p:nvPicPr>
          <p:cNvPr id="44" name="Picture 43">
            <a:extLst>
              <a:ext uri="{FF2B5EF4-FFF2-40B4-BE49-F238E27FC236}">
                <a16:creationId xmlns:a16="http://schemas.microsoft.com/office/drawing/2014/main" id="{ED16ADE6-92B1-4E9D-9814-73D5E8DB6587}"/>
              </a:ext>
            </a:extLst>
          </p:cNvPr>
          <p:cNvPicPr>
            <a:picLocks noChangeAspect="1"/>
          </p:cNvPicPr>
          <p:nvPr/>
        </p:nvPicPr>
        <p:blipFill>
          <a:blip r:embed="rId6"/>
          <a:stretch>
            <a:fillRect/>
          </a:stretch>
        </p:blipFill>
        <p:spPr>
          <a:xfrm rot="9061712">
            <a:off x="3145176" y="2395776"/>
            <a:ext cx="512316" cy="345030"/>
          </a:xfrm>
          <a:prstGeom prst="rect">
            <a:avLst/>
          </a:prstGeom>
        </p:spPr>
      </p:pic>
      <p:pic>
        <p:nvPicPr>
          <p:cNvPr id="45" name="Picture 44">
            <a:extLst>
              <a:ext uri="{FF2B5EF4-FFF2-40B4-BE49-F238E27FC236}">
                <a16:creationId xmlns:a16="http://schemas.microsoft.com/office/drawing/2014/main" id="{CB8EF49C-E7DF-4947-99E8-2E10984C90CC}"/>
              </a:ext>
            </a:extLst>
          </p:cNvPr>
          <p:cNvPicPr>
            <a:picLocks noChangeAspect="1"/>
          </p:cNvPicPr>
          <p:nvPr/>
        </p:nvPicPr>
        <p:blipFill>
          <a:blip r:embed="rId6"/>
          <a:stretch>
            <a:fillRect/>
          </a:stretch>
        </p:blipFill>
        <p:spPr>
          <a:xfrm rot="19924574">
            <a:off x="2361663" y="4018511"/>
            <a:ext cx="512316" cy="345030"/>
          </a:xfrm>
          <a:prstGeom prst="rect">
            <a:avLst/>
          </a:prstGeom>
        </p:spPr>
      </p:pic>
      <p:pic>
        <p:nvPicPr>
          <p:cNvPr id="46" name="Picture 45">
            <a:extLst>
              <a:ext uri="{FF2B5EF4-FFF2-40B4-BE49-F238E27FC236}">
                <a16:creationId xmlns:a16="http://schemas.microsoft.com/office/drawing/2014/main" id="{700DC058-DB2F-4D97-9EF6-BE20A6B7BB2A}"/>
              </a:ext>
            </a:extLst>
          </p:cNvPr>
          <p:cNvPicPr>
            <a:picLocks noChangeAspect="1"/>
          </p:cNvPicPr>
          <p:nvPr/>
        </p:nvPicPr>
        <p:blipFill>
          <a:blip r:embed="rId6"/>
          <a:stretch>
            <a:fillRect/>
          </a:stretch>
        </p:blipFill>
        <p:spPr>
          <a:xfrm rot="19924574">
            <a:off x="5126100" y="3990235"/>
            <a:ext cx="512316" cy="345030"/>
          </a:xfrm>
          <a:prstGeom prst="rect">
            <a:avLst/>
          </a:prstGeom>
        </p:spPr>
      </p:pic>
      <p:pic>
        <p:nvPicPr>
          <p:cNvPr id="47" name="Picture 46">
            <a:extLst>
              <a:ext uri="{FF2B5EF4-FFF2-40B4-BE49-F238E27FC236}">
                <a16:creationId xmlns:a16="http://schemas.microsoft.com/office/drawing/2014/main" id="{0E82FA35-8002-4F85-AE0E-CD085FD60252}"/>
              </a:ext>
            </a:extLst>
          </p:cNvPr>
          <p:cNvPicPr>
            <a:picLocks noChangeAspect="1"/>
          </p:cNvPicPr>
          <p:nvPr/>
        </p:nvPicPr>
        <p:blipFill>
          <a:blip r:embed="rId6"/>
          <a:stretch>
            <a:fillRect/>
          </a:stretch>
        </p:blipFill>
        <p:spPr>
          <a:xfrm rot="19924574">
            <a:off x="9170560" y="3982480"/>
            <a:ext cx="512316" cy="345030"/>
          </a:xfrm>
          <a:prstGeom prst="rect">
            <a:avLst/>
          </a:prstGeom>
        </p:spPr>
      </p:pic>
      <p:pic>
        <p:nvPicPr>
          <p:cNvPr id="48" name="Picture 47">
            <a:extLst>
              <a:ext uri="{FF2B5EF4-FFF2-40B4-BE49-F238E27FC236}">
                <a16:creationId xmlns:a16="http://schemas.microsoft.com/office/drawing/2014/main" id="{9C852843-1B84-4F64-8D5B-8F231A7BF873}"/>
              </a:ext>
            </a:extLst>
          </p:cNvPr>
          <p:cNvPicPr>
            <a:picLocks noChangeAspect="1"/>
          </p:cNvPicPr>
          <p:nvPr/>
        </p:nvPicPr>
        <p:blipFill>
          <a:blip r:embed="rId6"/>
          <a:stretch>
            <a:fillRect/>
          </a:stretch>
        </p:blipFill>
        <p:spPr>
          <a:xfrm rot="10549560">
            <a:off x="8204701" y="5491635"/>
            <a:ext cx="512316" cy="345030"/>
          </a:xfrm>
          <a:prstGeom prst="rect">
            <a:avLst/>
          </a:prstGeom>
        </p:spPr>
      </p:pic>
      <p:pic>
        <p:nvPicPr>
          <p:cNvPr id="49" name="Picture 48">
            <a:extLst>
              <a:ext uri="{FF2B5EF4-FFF2-40B4-BE49-F238E27FC236}">
                <a16:creationId xmlns:a16="http://schemas.microsoft.com/office/drawing/2014/main" id="{80CECF99-6D99-40AA-B14A-FE55F1083CFE}"/>
              </a:ext>
            </a:extLst>
          </p:cNvPr>
          <p:cNvPicPr>
            <a:picLocks noChangeAspect="1"/>
          </p:cNvPicPr>
          <p:nvPr/>
        </p:nvPicPr>
        <p:blipFill>
          <a:blip r:embed="rId6"/>
          <a:stretch>
            <a:fillRect/>
          </a:stretch>
        </p:blipFill>
        <p:spPr>
          <a:xfrm rot="10590785">
            <a:off x="5310242" y="5506392"/>
            <a:ext cx="512316" cy="345030"/>
          </a:xfrm>
          <a:prstGeom prst="rect">
            <a:avLst/>
          </a:prstGeom>
        </p:spPr>
      </p:pic>
      <p:pic>
        <p:nvPicPr>
          <p:cNvPr id="50" name="Picture 49">
            <a:extLst>
              <a:ext uri="{FF2B5EF4-FFF2-40B4-BE49-F238E27FC236}">
                <a16:creationId xmlns:a16="http://schemas.microsoft.com/office/drawing/2014/main" id="{E76FBA0B-5455-48F9-BF55-27F91B6DD1D1}"/>
              </a:ext>
            </a:extLst>
          </p:cNvPr>
          <p:cNvPicPr>
            <a:picLocks noChangeAspect="1"/>
          </p:cNvPicPr>
          <p:nvPr/>
        </p:nvPicPr>
        <p:blipFill>
          <a:blip r:embed="rId6"/>
          <a:stretch>
            <a:fillRect/>
          </a:stretch>
        </p:blipFill>
        <p:spPr>
          <a:xfrm rot="15431791">
            <a:off x="-90328" y="3294214"/>
            <a:ext cx="512316" cy="345030"/>
          </a:xfrm>
          <a:prstGeom prst="rect">
            <a:avLst/>
          </a:prstGeom>
        </p:spPr>
      </p:pic>
      <p:pic>
        <p:nvPicPr>
          <p:cNvPr id="8" name="Picture 7">
            <a:extLst>
              <a:ext uri="{FF2B5EF4-FFF2-40B4-BE49-F238E27FC236}">
                <a16:creationId xmlns:a16="http://schemas.microsoft.com/office/drawing/2014/main" id="{BAB321AD-8B29-4042-BD39-DE08DE74BF8E}"/>
              </a:ext>
            </a:extLst>
          </p:cNvPr>
          <p:cNvPicPr>
            <a:picLocks noChangeAspect="1"/>
          </p:cNvPicPr>
          <p:nvPr/>
        </p:nvPicPr>
        <p:blipFill>
          <a:blip r:embed="rId7"/>
          <a:stretch>
            <a:fillRect/>
          </a:stretch>
        </p:blipFill>
        <p:spPr>
          <a:xfrm>
            <a:off x="809794" y="210433"/>
            <a:ext cx="879931" cy="829699"/>
          </a:xfrm>
          <a:prstGeom prst="rect">
            <a:avLst/>
          </a:prstGeom>
        </p:spPr>
      </p:pic>
      <p:pic>
        <p:nvPicPr>
          <p:cNvPr id="52" name="Picture 51">
            <a:extLst>
              <a:ext uri="{FF2B5EF4-FFF2-40B4-BE49-F238E27FC236}">
                <a16:creationId xmlns:a16="http://schemas.microsoft.com/office/drawing/2014/main" id="{21D0438D-B62B-4264-8913-2A7BD614F19D}"/>
              </a:ext>
            </a:extLst>
          </p:cNvPr>
          <p:cNvPicPr>
            <a:picLocks noChangeAspect="1"/>
          </p:cNvPicPr>
          <p:nvPr/>
        </p:nvPicPr>
        <p:blipFill>
          <a:blip r:embed="rId3"/>
          <a:stretch>
            <a:fillRect/>
          </a:stretch>
        </p:blipFill>
        <p:spPr>
          <a:xfrm>
            <a:off x="2662999" y="75461"/>
            <a:ext cx="1750524" cy="1670238"/>
          </a:xfrm>
          <a:prstGeom prst="rect">
            <a:avLst/>
          </a:prstGeom>
        </p:spPr>
      </p:pic>
      <p:sp>
        <p:nvSpPr>
          <p:cNvPr id="53" name="Text Box 21">
            <a:extLst>
              <a:ext uri="{FF2B5EF4-FFF2-40B4-BE49-F238E27FC236}">
                <a16:creationId xmlns:a16="http://schemas.microsoft.com/office/drawing/2014/main" id="{13235AE5-64BD-43C0-B610-D9E8A9619BB9}"/>
              </a:ext>
            </a:extLst>
          </p:cNvPr>
          <p:cNvSpPr txBox="1">
            <a:spLocks noChangeArrowheads="1"/>
          </p:cNvSpPr>
          <p:nvPr/>
        </p:nvSpPr>
        <p:spPr bwMode="auto">
          <a:xfrm>
            <a:off x="2826546" y="279041"/>
            <a:ext cx="1466219" cy="534590"/>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oracy and the power of talk</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200" dirty="0">
              <a:solidFill>
                <a:srgbClr val="FF0000"/>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0CA01D31-3DD6-483E-9445-CAA6B9AAB6FF}"/>
              </a:ext>
            </a:extLst>
          </p:cNvPr>
          <p:cNvCxnSpPr>
            <a:cxnSpLocks/>
          </p:cNvCxnSpPr>
          <p:nvPr/>
        </p:nvCxnSpPr>
        <p:spPr>
          <a:xfrm flipV="1">
            <a:off x="47581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6" name="Picture 55">
            <a:extLst>
              <a:ext uri="{FF2B5EF4-FFF2-40B4-BE49-F238E27FC236}">
                <a16:creationId xmlns:a16="http://schemas.microsoft.com/office/drawing/2014/main" id="{18F9A55D-E68C-4EE4-A012-FB77905E1905}"/>
              </a:ext>
            </a:extLst>
          </p:cNvPr>
          <p:cNvPicPr>
            <a:picLocks noChangeAspect="1"/>
          </p:cNvPicPr>
          <p:nvPr/>
        </p:nvPicPr>
        <p:blipFill>
          <a:blip r:embed="rId6"/>
          <a:stretch>
            <a:fillRect/>
          </a:stretch>
        </p:blipFill>
        <p:spPr>
          <a:xfrm rot="19924574">
            <a:off x="2586672" y="1054983"/>
            <a:ext cx="512316" cy="345030"/>
          </a:xfrm>
          <a:prstGeom prst="rect">
            <a:avLst/>
          </a:prstGeom>
        </p:spPr>
      </p:pic>
      <p:pic>
        <p:nvPicPr>
          <p:cNvPr id="57" name="Picture 56">
            <a:extLst>
              <a:ext uri="{FF2B5EF4-FFF2-40B4-BE49-F238E27FC236}">
                <a16:creationId xmlns:a16="http://schemas.microsoft.com/office/drawing/2014/main" id="{E856C643-E3C9-48D4-A1F5-8E885256066F}"/>
              </a:ext>
            </a:extLst>
          </p:cNvPr>
          <p:cNvPicPr>
            <a:picLocks noChangeAspect="1"/>
          </p:cNvPicPr>
          <p:nvPr/>
        </p:nvPicPr>
        <p:blipFill>
          <a:blip r:embed="rId3"/>
          <a:stretch>
            <a:fillRect/>
          </a:stretch>
        </p:blipFill>
        <p:spPr>
          <a:xfrm>
            <a:off x="5750467" y="-1"/>
            <a:ext cx="1752544" cy="1947341"/>
          </a:xfrm>
          <a:prstGeom prst="rect">
            <a:avLst/>
          </a:prstGeom>
        </p:spPr>
      </p:pic>
      <p:sp>
        <p:nvSpPr>
          <p:cNvPr id="59" name="Text Box 21">
            <a:extLst>
              <a:ext uri="{FF2B5EF4-FFF2-40B4-BE49-F238E27FC236}">
                <a16:creationId xmlns:a16="http://schemas.microsoft.com/office/drawing/2014/main" id="{3C615A81-CCFA-4CED-9FE7-3C6D280761AA}"/>
              </a:ext>
            </a:extLst>
          </p:cNvPr>
          <p:cNvSpPr txBox="1">
            <a:spLocks noChangeArrowheads="1"/>
          </p:cNvSpPr>
          <p:nvPr/>
        </p:nvSpPr>
        <p:spPr bwMode="auto">
          <a:xfrm>
            <a:off x="5828093" y="198644"/>
            <a:ext cx="1597313" cy="967674"/>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formality and academic register language </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869AF3D1-C3CA-449D-A6F1-2BE5E3CB9064}"/>
              </a:ext>
            </a:extLst>
          </p:cNvPr>
          <p:cNvPicPr>
            <a:picLocks noChangeAspect="1"/>
          </p:cNvPicPr>
          <p:nvPr/>
        </p:nvPicPr>
        <p:blipFill>
          <a:blip r:embed="rId3"/>
          <a:stretch>
            <a:fillRect/>
          </a:stretch>
        </p:blipFill>
        <p:spPr>
          <a:xfrm>
            <a:off x="8106317" y="1426270"/>
            <a:ext cx="1367469" cy="1504111"/>
          </a:xfrm>
          <a:prstGeom prst="rect">
            <a:avLst/>
          </a:prstGeom>
        </p:spPr>
      </p:pic>
      <p:sp>
        <p:nvSpPr>
          <p:cNvPr id="62" name="Text Box 21">
            <a:extLst>
              <a:ext uri="{FF2B5EF4-FFF2-40B4-BE49-F238E27FC236}">
                <a16:creationId xmlns:a16="http://schemas.microsoft.com/office/drawing/2014/main" id="{994389A3-1C33-4BF2-8C2D-63691FEA3AA1}"/>
              </a:ext>
            </a:extLst>
          </p:cNvPr>
          <p:cNvSpPr txBox="1">
            <a:spLocks noChangeArrowheads="1"/>
          </p:cNvSpPr>
          <p:nvPr/>
        </p:nvSpPr>
        <p:spPr bwMode="auto">
          <a:xfrm>
            <a:off x="6866394" y="2911469"/>
            <a:ext cx="1372555" cy="530456"/>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choose the best arguments</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65" name="Text Box 21">
            <a:extLst>
              <a:ext uri="{FF2B5EF4-FFF2-40B4-BE49-F238E27FC236}">
                <a16:creationId xmlns:a16="http://schemas.microsoft.com/office/drawing/2014/main" id="{33BB6469-5B34-4EFD-A93F-516A09A99DF4}"/>
              </a:ext>
            </a:extLst>
          </p:cNvPr>
          <p:cNvSpPr txBox="1">
            <a:spLocks noChangeArrowheads="1"/>
          </p:cNvSpPr>
          <p:nvPr/>
        </p:nvSpPr>
        <p:spPr bwMode="auto">
          <a:xfrm>
            <a:off x="7236052" y="4576110"/>
            <a:ext cx="1344116" cy="87338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plan for a debate.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cxnSp>
        <p:nvCxnSpPr>
          <p:cNvPr id="66" name="Straight Connector 65">
            <a:extLst>
              <a:ext uri="{FF2B5EF4-FFF2-40B4-BE49-F238E27FC236}">
                <a16:creationId xmlns:a16="http://schemas.microsoft.com/office/drawing/2014/main" id="{09863DA8-9CC3-4C92-A43D-3F03B26F872F}"/>
              </a:ext>
            </a:extLst>
          </p:cNvPr>
          <p:cNvCxnSpPr>
            <a:cxnSpLocks/>
          </p:cNvCxnSpPr>
          <p:nvPr/>
        </p:nvCxnSpPr>
        <p:spPr>
          <a:xfrm flipV="1">
            <a:off x="6267963" y="5473447"/>
            <a:ext cx="0" cy="335845"/>
          </a:xfrm>
          <a:prstGeom prst="line">
            <a:avLst/>
          </a:prstGeom>
          <a:noFill/>
          <a:ln w="28575" cap="flat" cmpd="sng" algn="ctr">
            <a:solidFill>
              <a:sysClr val="windowText" lastClr="000000"/>
            </a:solidFill>
            <a:prstDash val="solid"/>
            <a:miter lim="800000"/>
          </a:ln>
          <a:effectLst/>
        </p:spPr>
      </p:cxnSp>
      <p:sp>
        <p:nvSpPr>
          <p:cNvPr id="67" name="Text Box 21">
            <a:extLst>
              <a:ext uri="{FF2B5EF4-FFF2-40B4-BE49-F238E27FC236}">
                <a16:creationId xmlns:a16="http://schemas.microsoft.com/office/drawing/2014/main" id="{8DFEAA9E-19A5-4281-98CD-C8225CF60D73}"/>
              </a:ext>
            </a:extLst>
          </p:cNvPr>
          <p:cNvSpPr txBox="1">
            <a:spLocks noChangeArrowheads="1"/>
          </p:cNvSpPr>
          <p:nvPr/>
        </p:nvSpPr>
        <p:spPr bwMode="auto">
          <a:xfrm>
            <a:off x="10896254" y="1227498"/>
            <a:ext cx="1294124" cy="62812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persuasive language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3" name="TextBox 2">
            <a:extLst>
              <a:ext uri="{FF2B5EF4-FFF2-40B4-BE49-F238E27FC236}">
                <a16:creationId xmlns:a16="http://schemas.microsoft.com/office/drawing/2014/main" id="{CCA67472-277E-49E6-9351-91E093C2DAFB}"/>
              </a:ext>
            </a:extLst>
          </p:cNvPr>
          <p:cNvSpPr txBox="1"/>
          <p:nvPr/>
        </p:nvSpPr>
        <p:spPr>
          <a:xfrm>
            <a:off x="2662999" y="185076"/>
            <a:ext cx="507169" cy="400110"/>
          </a:xfrm>
          <a:prstGeom prst="rect">
            <a:avLst/>
          </a:prstGeom>
          <a:noFill/>
        </p:spPr>
        <p:txBody>
          <a:bodyPr wrap="square" rtlCol="0">
            <a:spAutoFit/>
          </a:bodyPr>
          <a:lstStyle/>
          <a:p>
            <a:r>
              <a:rPr lang="en-GB" sz="2000" dirty="0">
                <a:latin typeface="Bakso Sapi" pitchFamily="50" charset="0"/>
              </a:rPr>
              <a:t>1</a:t>
            </a:r>
          </a:p>
        </p:txBody>
      </p:sp>
      <p:sp>
        <p:nvSpPr>
          <p:cNvPr id="68" name="TextBox 67">
            <a:extLst>
              <a:ext uri="{FF2B5EF4-FFF2-40B4-BE49-F238E27FC236}">
                <a16:creationId xmlns:a16="http://schemas.microsoft.com/office/drawing/2014/main" id="{189F05E6-0C3F-4C18-A41F-1A9A953F5938}"/>
              </a:ext>
            </a:extLst>
          </p:cNvPr>
          <p:cNvSpPr txBox="1"/>
          <p:nvPr/>
        </p:nvSpPr>
        <p:spPr>
          <a:xfrm>
            <a:off x="5745019" y="132158"/>
            <a:ext cx="507169" cy="400110"/>
          </a:xfrm>
          <a:prstGeom prst="rect">
            <a:avLst/>
          </a:prstGeom>
          <a:noFill/>
        </p:spPr>
        <p:txBody>
          <a:bodyPr wrap="square" rtlCol="0">
            <a:spAutoFit/>
          </a:bodyPr>
          <a:lstStyle/>
          <a:p>
            <a:r>
              <a:rPr lang="en-GB" sz="2000" dirty="0">
                <a:latin typeface="Bakso Sapi" pitchFamily="50" charset="0"/>
              </a:rPr>
              <a:t>2</a:t>
            </a:r>
          </a:p>
        </p:txBody>
      </p:sp>
      <p:sp>
        <p:nvSpPr>
          <p:cNvPr id="69" name="TextBox 68">
            <a:extLst>
              <a:ext uri="{FF2B5EF4-FFF2-40B4-BE49-F238E27FC236}">
                <a16:creationId xmlns:a16="http://schemas.microsoft.com/office/drawing/2014/main" id="{1B785AF7-198D-4593-B854-A2E3135BF4AC}"/>
              </a:ext>
            </a:extLst>
          </p:cNvPr>
          <p:cNvSpPr txBox="1"/>
          <p:nvPr/>
        </p:nvSpPr>
        <p:spPr>
          <a:xfrm>
            <a:off x="8460859" y="129074"/>
            <a:ext cx="507169" cy="400110"/>
          </a:xfrm>
          <a:prstGeom prst="rect">
            <a:avLst/>
          </a:prstGeom>
          <a:noFill/>
        </p:spPr>
        <p:txBody>
          <a:bodyPr wrap="square" rtlCol="0">
            <a:spAutoFit/>
          </a:bodyPr>
          <a:lstStyle/>
          <a:p>
            <a:r>
              <a:rPr lang="en-GB" sz="2000" dirty="0">
                <a:latin typeface="Bakso Sapi" pitchFamily="50" charset="0"/>
              </a:rPr>
              <a:t>3</a:t>
            </a:r>
          </a:p>
        </p:txBody>
      </p:sp>
      <p:sp>
        <p:nvSpPr>
          <p:cNvPr id="70" name="TextBox 69">
            <a:extLst>
              <a:ext uri="{FF2B5EF4-FFF2-40B4-BE49-F238E27FC236}">
                <a16:creationId xmlns:a16="http://schemas.microsoft.com/office/drawing/2014/main" id="{9068D670-BE1B-44F2-99E0-E6C76FADE26B}"/>
              </a:ext>
            </a:extLst>
          </p:cNvPr>
          <p:cNvSpPr txBox="1"/>
          <p:nvPr/>
        </p:nvSpPr>
        <p:spPr>
          <a:xfrm>
            <a:off x="10796000" y="1173130"/>
            <a:ext cx="507169" cy="400110"/>
          </a:xfrm>
          <a:prstGeom prst="rect">
            <a:avLst/>
          </a:prstGeom>
          <a:noFill/>
        </p:spPr>
        <p:txBody>
          <a:bodyPr wrap="square" rtlCol="0">
            <a:spAutoFit/>
          </a:bodyPr>
          <a:lstStyle/>
          <a:p>
            <a:r>
              <a:rPr lang="en-GB" sz="2000" dirty="0">
                <a:latin typeface="Bakso Sapi" pitchFamily="50" charset="0"/>
              </a:rPr>
              <a:t>4</a:t>
            </a:r>
          </a:p>
        </p:txBody>
      </p:sp>
      <p:sp>
        <p:nvSpPr>
          <p:cNvPr id="71" name="TextBox 70">
            <a:extLst>
              <a:ext uri="{FF2B5EF4-FFF2-40B4-BE49-F238E27FC236}">
                <a16:creationId xmlns:a16="http://schemas.microsoft.com/office/drawing/2014/main" id="{9F572A9C-14D3-4F9A-9AEF-7BF7349B45E2}"/>
              </a:ext>
            </a:extLst>
          </p:cNvPr>
          <p:cNvSpPr txBox="1"/>
          <p:nvPr/>
        </p:nvSpPr>
        <p:spPr>
          <a:xfrm>
            <a:off x="8084456" y="1482178"/>
            <a:ext cx="507169" cy="400110"/>
          </a:xfrm>
          <a:prstGeom prst="rect">
            <a:avLst/>
          </a:prstGeom>
          <a:noFill/>
        </p:spPr>
        <p:txBody>
          <a:bodyPr wrap="square" rtlCol="0">
            <a:spAutoFit/>
          </a:bodyPr>
          <a:lstStyle/>
          <a:p>
            <a:r>
              <a:rPr lang="en-GB" sz="2000" dirty="0">
                <a:latin typeface="Bakso Sapi" pitchFamily="50" charset="0"/>
              </a:rPr>
              <a:t>5</a:t>
            </a:r>
          </a:p>
        </p:txBody>
      </p:sp>
      <p:sp>
        <p:nvSpPr>
          <p:cNvPr id="72" name="TextBox 71">
            <a:extLst>
              <a:ext uri="{FF2B5EF4-FFF2-40B4-BE49-F238E27FC236}">
                <a16:creationId xmlns:a16="http://schemas.microsoft.com/office/drawing/2014/main" id="{A6B4B57D-3755-4D8C-A68A-B5338C6F71B2}"/>
              </a:ext>
            </a:extLst>
          </p:cNvPr>
          <p:cNvSpPr txBox="1"/>
          <p:nvPr/>
        </p:nvSpPr>
        <p:spPr>
          <a:xfrm>
            <a:off x="6698601" y="2806627"/>
            <a:ext cx="507169" cy="400110"/>
          </a:xfrm>
          <a:prstGeom prst="rect">
            <a:avLst/>
          </a:prstGeom>
          <a:noFill/>
        </p:spPr>
        <p:txBody>
          <a:bodyPr wrap="square" rtlCol="0">
            <a:spAutoFit/>
          </a:bodyPr>
          <a:lstStyle/>
          <a:p>
            <a:r>
              <a:rPr lang="en-GB" sz="2000" dirty="0">
                <a:latin typeface="Bakso Sapi" pitchFamily="50" charset="0"/>
              </a:rPr>
              <a:t>8</a:t>
            </a:r>
          </a:p>
        </p:txBody>
      </p:sp>
      <p:sp>
        <p:nvSpPr>
          <p:cNvPr id="73" name="TextBox 72">
            <a:extLst>
              <a:ext uri="{FF2B5EF4-FFF2-40B4-BE49-F238E27FC236}">
                <a16:creationId xmlns:a16="http://schemas.microsoft.com/office/drawing/2014/main" id="{231A2FAF-9807-4509-B578-22AC33993F1C}"/>
              </a:ext>
            </a:extLst>
          </p:cNvPr>
          <p:cNvSpPr txBox="1"/>
          <p:nvPr/>
        </p:nvSpPr>
        <p:spPr>
          <a:xfrm>
            <a:off x="3567468" y="2899231"/>
            <a:ext cx="507169" cy="400110"/>
          </a:xfrm>
          <a:prstGeom prst="rect">
            <a:avLst/>
          </a:prstGeom>
          <a:noFill/>
        </p:spPr>
        <p:txBody>
          <a:bodyPr wrap="square" rtlCol="0">
            <a:spAutoFit/>
          </a:bodyPr>
          <a:lstStyle/>
          <a:p>
            <a:r>
              <a:rPr lang="en-GB" sz="2000" dirty="0">
                <a:latin typeface="Bakso Sapi" pitchFamily="50" charset="0"/>
              </a:rPr>
              <a:t>7</a:t>
            </a:r>
          </a:p>
        </p:txBody>
      </p:sp>
      <p:sp>
        <p:nvSpPr>
          <p:cNvPr id="76" name="TextBox 75">
            <a:extLst>
              <a:ext uri="{FF2B5EF4-FFF2-40B4-BE49-F238E27FC236}">
                <a16:creationId xmlns:a16="http://schemas.microsoft.com/office/drawing/2014/main" id="{FF092E50-D70F-41AE-A422-E22E2BD7CE61}"/>
              </a:ext>
            </a:extLst>
          </p:cNvPr>
          <p:cNvSpPr txBox="1"/>
          <p:nvPr/>
        </p:nvSpPr>
        <p:spPr>
          <a:xfrm>
            <a:off x="1473846" y="2020920"/>
            <a:ext cx="507169" cy="400110"/>
          </a:xfrm>
          <a:prstGeom prst="rect">
            <a:avLst/>
          </a:prstGeom>
          <a:noFill/>
        </p:spPr>
        <p:txBody>
          <a:bodyPr wrap="square" rtlCol="0">
            <a:spAutoFit/>
          </a:bodyPr>
          <a:lstStyle/>
          <a:p>
            <a:r>
              <a:rPr lang="en-GB" sz="2000" dirty="0">
                <a:latin typeface="Bakso Sapi" pitchFamily="50" charset="0"/>
              </a:rPr>
              <a:t>6</a:t>
            </a:r>
          </a:p>
        </p:txBody>
      </p:sp>
      <p:sp>
        <p:nvSpPr>
          <p:cNvPr id="77" name="TextBox 76">
            <a:extLst>
              <a:ext uri="{FF2B5EF4-FFF2-40B4-BE49-F238E27FC236}">
                <a16:creationId xmlns:a16="http://schemas.microsoft.com/office/drawing/2014/main" id="{F2647A73-49F3-4CC1-84D7-1A7C381B849B}"/>
              </a:ext>
            </a:extLst>
          </p:cNvPr>
          <p:cNvSpPr txBox="1"/>
          <p:nvPr/>
        </p:nvSpPr>
        <p:spPr>
          <a:xfrm>
            <a:off x="10629041" y="4101846"/>
            <a:ext cx="507169" cy="400110"/>
          </a:xfrm>
          <a:prstGeom prst="rect">
            <a:avLst/>
          </a:prstGeom>
          <a:noFill/>
        </p:spPr>
        <p:txBody>
          <a:bodyPr wrap="square" rtlCol="0">
            <a:spAutoFit/>
          </a:bodyPr>
          <a:lstStyle/>
          <a:p>
            <a:r>
              <a:rPr lang="en-GB" sz="2000" dirty="0">
                <a:latin typeface="Bakso Sapi" pitchFamily="50" charset="0"/>
              </a:rPr>
              <a:t>9</a:t>
            </a:r>
          </a:p>
        </p:txBody>
      </p:sp>
      <p:sp>
        <p:nvSpPr>
          <p:cNvPr id="78" name="TextBox 77">
            <a:extLst>
              <a:ext uri="{FF2B5EF4-FFF2-40B4-BE49-F238E27FC236}">
                <a16:creationId xmlns:a16="http://schemas.microsoft.com/office/drawing/2014/main" id="{C123EB37-192B-47B4-9689-15781CEE01C7}"/>
              </a:ext>
            </a:extLst>
          </p:cNvPr>
          <p:cNvSpPr txBox="1"/>
          <p:nvPr/>
        </p:nvSpPr>
        <p:spPr>
          <a:xfrm>
            <a:off x="7322184" y="4528190"/>
            <a:ext cx="507169" cy="400110"/>
          </a:xfrm>
          <a:prstGeom prst="rect">
            <a:avLst/>
          </a:prstGeom>
          <a:noFill/>
        </p:spPr>
        <p:txBody>
          <a:bodyPr wrap="square" rtlCol="0">
            <a:spAutoFit/>
          </a:bodyPr>
          <a:lstStyle/>
          <a:p>
            <a:r>
              <a:rPr lang="en-GB" sz="2000" dirty="0">
                <a:latin typeface="Bakso Sapi" pitchFamily="50" charset="0"/>
              </a:rPr>
              <a:t>10</a:t>
            </a:r>
          </a:p>
        </p:txBody>
      </p:sp>
      <p:sp>
        <p:nvSpPr>
          <p:cNvPr id="79" name="TextBox 78">
            <a:extLst>
              <a:ext uri="{FF2B5EF4-FFF2-40B4-BE49-F238E27FC236}">
                <a16:creationId xmlns:a16="http://schemas.microsoft.com/office/drawing/2014/main" id="{16A6602B-1F47-4084-AC1D-CE4509A21235}"/>
              </a:ext>
            </a:extLst>
          </p:cNvPr>
          <p:cNvSpPr txBox="1"/>
          <p:nvPr/>
        </p:nvSpPr>
        <p:spPr>
          <a:xfrm>
            <a:off x="3382387" y="4600693"/>
            <a:ext cx="507169" cy="400110"/>
          </a:xfrm>
          <a:prstGeom prst="rect">
            <a:avLst/>
          </a:prstGeom>
          <a:noFill/>
        </p:spPr>
        <p:txBody>
          <a:bodyPr wrap="square" rtlCol="0">
            <a:spAutoFit/>
          </a:bodyPr>
          <a:lstStyle/>
          <a:p>
            <a:r>
              <a:rPr lang="en-GB" sz="2000" dirty="0">
                <a:latin typeface="Bakso Sapi" pitchFamily="50" charset="0"/>
              </a:rPr>
              <a:t>11</a:t>
            </a:r>
          </a:p>
        </p:txBody>
      </p:sp>
      <p:sp>
        <p:nvSpPr>
          <p:cNvPr id="5" name="TextBox 4">
            <a:extLst>
              <a:ext uri="{FF2B5EF4-FFF2-40B4-BE49-F238E27FC236}">
                <a16:creationId xmlns:a16="http://schemas.microsoft.com/office/drawing/2014/main" id="{D8762F79-6E1B-418C-9CA8-77A2275C2767}"/>
              </a:ext>
            </a:extLst>
          </p:cNvPr>
          <p:cNvSpPr txBox="1"/>
          <p:nvPr/>
        </p:nvSpPr>
        <p:spPr>
          <a:xfrm>
            <a:off x="667158" y="1020108"/>
            <a:ext cx="1847436" cy="646331"/>
          </a:xfrm>
          <a:prstGeom prst="rect">
            <a:avLst/>
          </a:prstGeom>
          <a:solidFill>
            <a:schemeClr val="accent1">
              <a:lumMod val="20000"/>
              <a:lumOff val="80000"/>
            </a:schemeClr>
          </a:solidFill>
          <a:ln>
            <a:solidFill>
              <a:schemeClr val="tx1">
                <a:lumMod val="95000"/>
                <a:lumOff val="5000"/>
              </a:schemeClr>
            </a:solidFill>
          </a:ln>
        </p:spPr>
        <p:txBody>
          <a:bodyPr wrap="square" rtlCol="0">
            <a:spAutoFit/>
          </a:bodyPr>
          <a:lstStyle/>
          <a:p>
            <a:pPr algn="ctr"/>
            <a:r>
              <a:rPr lang="en-US" sz="1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a:t>
            </a:r>
            <a:r>
              <a:rPr lang="en-GB" sz="1200" dirty="0">
                <a:effectLst/>
                <a:latin typeface="Abadi Extra Light" panose="020B0204020104020204" pitchFamily="34" charset="0"/>
                <a:ea typeface="Calibri" panose="020F0502020204030204" pitchFamily="34" charset="0"/>
                <a:cs typeface="Times New Roman" panose="02020603050405020304" pitchFamily="18" charset="0"/>
              </a:rPr>
              <a:t> become an effective speaker and listener. </a:t>
            </a:r>
            <a:endParaRPr lang="en-GB" dirty="0"/>
          </a:p>
        </p:txBody>
      </p:sp>
      <p:sp>
        <p:nvSpPr>
          <p:cNvPr id="80" name="Text Box 21">
            <a:extLst>
              <a:ext uri="{FF2B5EF4-FFF2-40B4-BE49-F238E27FC236}">
                <a16:creationId xmlns:a16="http://schemas.microsoft.com/office/drawing/2014/main" id="{DCC856CD-C845-4E60-96A0-F8DE4C2E05D4}"/>
              </a:ext>
            </a:extLst>
          </p:cNvPr>
          <p:cNvSpPr txBox="1">
            <a:spLocks noChangeArrowheads="1"/>
          </p:cNvSpPr>
          <p:nvPr/>
        </p:nvSpPr>
        <p:spPr bwMode="auto">
          <a:xfrm>
            <a:off x="7960200" y="1632951"/>
            <a:ext cx="1599431" cy="564312"/>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debates/discussion</a:t>
            </a:r>
            <a:endParaRPr lang="en-US" altLang="en-US" sz="1200" dirty="0">
              <a:solidFill>
                <a:srgbClr val="FF0000"/>
              </a:solidFill>
              <a:latin typeface="Arial" panose="020B0604020202020204" pitchFamily="34" charset="0"/>
            </a:endParaRPr>
          </a:p>
        </p:txBody>
      </p:sp>
      <p:sp>
        <p:nvSpPr>
          <p:cNvPr id="81" name="Text Box 21">
            <a:extLst>
              <a:ext uri="{FF2B5EF4-FFF2-40B4-BE49-F238E27FC236}">
                <a16:creationId xmlns:a16="http://schemas.microsoft.com/office/drawing/2014/main" id="{005071B5-35E6-4E0F-8E0B-486CA83F5274}"/>
              </a:ext>
            </a:extLst>
          </p:cNvPr>
          <p:cNvSpPr txBox="1">
            <a:spLocks noChangeArrowheads="1"/>
          </p:cNvSpPr>
          <p:nvPr/>
        </p:nvSpPr>
        <p:spPr bwMode="auto">
          <a:xfrm>
            <a:off x="1383197" y="2117781"/>
            <a:ext cx="1295991" cy="409051"/>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ESTABLISH</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a:t>
            </a: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rules</a:t>
            </a:r>
            <a:endParaRPr lang="en-US" altLang="en-US" sz="1200" dirty="0">
              <a:solidFill>
                <a:srgbClr val="FF0000"/>
              </a:solidFill>
              <a:latin typeface="Arial" panose="020B0604020202020204" pitchFamily="34" charset="0"/>
            </a:endParaRPr>
          </a:p>
        </p:txBody>
      </p:sp>
      <p:pic>
        <p:nvPicPr>
          <p:cNvPr id="84" name="Picture 83">
            <a:extLst>
              <a:ext uri="{FF2B5EF4-FFF2-40B4-BE49-F238E27FC236}">
                <a16:creationId xmlns:a16="http://schemas.microsoft.com/office/drawing/2014/main" id="{CD9ED456-E090-470A-8E84-6C22B7299F71}"/>
              </a:ext>
            </a:extLst>
          </p:cNvPr>
          <p:cNvPicPr>
            <a:picLocks noChangeAspect="1"/>
          </p:cNvPicPr>
          <p:nvPr/>
        </p:nvPicPr>
        <p:blipFill>
          <a:blip r:embed="rId8"/>
          <a:stretch>
            <a:fillRect/>
          </a:stretch>
        </p:blipFill>
        <p:spPr>
          <a:xfrm>
            <a:off x="5414371" y="-63741"/>
            <a:ext cx="2765207" cy="3110858"/>
          </a:xfrm>
          <a:prstGeom prst="rect">
            <a:avLst/>
          </a:prstGeom>
          <a:solidFill>
            <a:schemeClr val="tx1"/>
          </a:solidFill>
          <a:ln>
            <a:solidFill>
              <a:schemeClr val="tx1">
                <a:lumMod val="85000"/>
                <a:lumOff val="15000"/>
              </a:schemeClr>
            </a:solidFill>
          </a:ln>
        </p:spPr>
      </p:pic>
      <p:pic>
        <p:nvPicPr>
          <p:cNvPr id="87" name="Picture 86">
            <a:extLst>
              <a:ext uri="{FF2B5EF4-FFF2-40B4-BE49-F238E27FC236}">
                <a16:creationId xmlns:a16="http://schemas.microsoft.com/office/drawing/2014/main" id="{6B66E35E-0938-417A-807B-F9698C3E0F90}"/>
              </a:ext>
            </a:extLst>
          </p:cNvPr>
          <p:cNvPicPr>
            <a:picLocks noChangeAspect="1"/>
          </p:cNvPicPr>
          <p:nvPr/>
        </p:nvPicPr>
        <p:blipFill>
          <a:blip r:embed="rId9"/>
          <a:stretch>
            <a:fillRect/>
          </a:stretch>
        </p:blipFill>
        <p:spPr>
          <a:xfrm>
            <a:off x="7370257" y="1609293"/>
            <a:ext cx="725129" cy="755607"/>
          </a:xfrm>
          <a:prstGeom prst="rect">
            <a:avLst/>
          </a:prstGeom>
        </p:spPr>
      </p:pic>
    </p:spTree>
    <p:extLst>
      <p:ext uri="{BB962C8B-B14F-4D97-AF65-F5344CB8AC3E}">
        <p14:creationId xmlns:p14="http://schemas.microsoft.com/office/powerpoint/2010/main" val="14113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Turn Arrow 9"/>
          <p:cNvSpPr/>
          <p:nvPr/>
        </p:nvSpPr>
        <p:spPr>
          <a:xfrm rot="5400000">
            <a:off x="6219908" y="-2553427"/>
            <a:ext cx="1743461" cy="8947632"/>
          </a:xfrm>
          <a:prstGeom prst="uturnArrow">
            <a:avLst>
              <a:gd name="adj1" fmla="val 20058"/>
              <a:gd name="adj2" fmla="val 10029"/>
              <a:gd name="adj3" fmla="val 18220"/>
              <a:gd name="adj4" fmla="val 49965"/>
              <a:gd name="adj5" fmla="val 97100"/>
            </a:avLst>
          </a:prstGeom>
          <a:solidFill>
            <a:srgbClr val="66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1" name="U-Turn Arrow 10"/>
          <p:cNvSpPr/>
          <p:nvPr/>
        </p:nvSpPr>
        <p:spPr>
          <a:xfrm rot="16200000">
            <a:off x="5207407" y="-1082402"/>
            <a:ext cx="1919729" cy="8947635"/>
          </a:xfrm>
          <a:prstGeom prst="uturnArrow">
            <a:avLst>
              <a:gd name="adj1" fmla="val 19494"/>
              <a:gd name="adj2" fmla="val 9747"/>
              <a:gd name="adj3" fmla="val 141"/>
              <a:gd name="adj4" fmla="val 47654"/>
              <a:gd name="adj5" fmla="val 16614"/>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2" name="U-Turn Arrow 11"/>
          <p:cNvSpPr/>
          <p:nvPr/>
        </p:nvSpPr>
        <p:spPr>
          <a:xfrm rot="5400000">
            <a:off x="6403583" y="577655"/>
            <a:ext cx="1843829" cy="8662670"/>
          </a:xfrm>
          <a:prstGeom prst="uturnArrow">
            <a:avLst>
              <a:gd name="adj1" fmla="val 20058"/>
              <a:gd name="adj2" fmla="val 10029"/>
              <a:gd name="adj3" fmla="val 18220"/>
              <a:gd name="adj4" fmla="val 48151"/>
              <a:gd name="adj5" fmla="val 97100"/>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cxnSp>
        <p:nvCxnSpPr>
          <p:cNvPr id="13" name="Straight Connector 12"/>
          <p:cNvCxnSpPr>
            <a:cxnSpLocks/>
          </p:cNvCxnSpPr>
          <p:nvPr/>
        </p:nvCxnSpPr>
        <p:spPr>
          <a:xfrm flipV="1">
            <a:off x="67393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cxnSpLocks/>
          </p:cNvCxnSpPr>
          <p:nvPr/>
        </p:nvCxnSpPr>
        <p:spPr>
          <a:xfrm flipV="1">
            <a:off x="10526100" y="2447752"/>
            <a:ext cx="0" cy="335845"/>
          </a:xfrm>
          <a:prstGeom prst="line">
            <a:avLst/>
          </a:prstGeom>
          <a:noFill/>
          <a:ln w="28575" cap="flat" cmpd="sng" algn="ctr">
            <a:solidFill>
              <a:sysClr val="windowText" lastClr="000000"/>
            </a:solidFill>
            <a:prstDash val="solid"/>
            <a:miter lim="800000"/>
          </a:ln>
          <a:effectLst/>
        </p:spPr>
      </p:cxnSp>
      <p:sp>
        <p:nvSpPr>
          <p:cNvPr id="20" name="Text Box 3078"/>
          <p:cNvSpPr txBox="1">
            <a:spLocks noChangeArrowheads="1"/>
          </p:cNvSpPr>
          <p:nvPr/>
        </p:nvSpPr>
        <p:spPr bwMode="auto">
          <a:xfrm>
            <a:off x="3149953" y="2379749"/>
            <a:ext cx="394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spAutoFit/>
          </a:bodyPr>
          <a:lstStyle/>
          <a:p>
            <a:pPr algn="ctr" defTabSz="914471" eaLnBrk="0" fontAlgn="base" hangingPunct="0">
              <a:spcBef>
                <a:spcPct val="0"/>
              </a:spcBef>
              <a:spcAft>
                <a:spcPct val="0"/>
              </a:spcAft>
            </a:pPr>
            <a:r>
              <a:rPr lang="en-US" altLang="en-US" sz="20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Preparing for</a:t>
            </a:r>
            <a:endParaRPr lang="en-US" altLang="en-US" sz="1801" dirty="0">
              <a:latin typeface="Arial" panose="020B0604020202020204" pitchFamily="34" charset="0"/>
            </a:endParaRPr>
          </a:p>
        </p:txBody>
      </p:sp>
      <p:sp>
        <p:nvSpPr>
          <p:cNvPr id="2048" name="Rectangle 36"/>
          <p:cNvSpPr>
            <a:spLocks noChangeArrowheads="1"/>
          </p:cNvSpPr>
          <p:nvPr/>
        </p:nvSpPr>
        <p:spPr bwMode="auto">
          <a:xfrm>
            <a:off x="1008532" y="-194253"/>
            <a:ext cx="18473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01"/>
          </a:p>
        </p:txBody>
      </p:sp>
      <p:sp>
        <p:nvSpPr>
          <p:cNvPr id="2" name="Rectangle 1">
            <a:extLst>
              <a:ext uri="{FF2B5EF4-FFF2-40B4-BE49-F238E27FC236}">
                <a16:creationId xmlns:a16="http://schemas.microsoft.com/office/drawing/2014/main" id="{AFCC5827-F3EE-42E1-9644-3E55FF356FDB}"/>
              </a:ext>
            </a:extLst>
          </p:cNvPr>
          <p:cNvSpPr/>
          <p:nvPr/>
        </p:nvSpPr>
        <p:spPr>
          <a:xfrm rot="16200000">
            <a:off x="-2918332" y="3099027"/>
            <a:ext cx="6782539" cy="584775"/>
          </a:xfrm>
          <a:prstGeom prst="rect">
            <a:avLst/>
          </a:prstGeom>
          <a:noFill/>
        </p:spPr>
        <p:txBody>
          <a:bodyPr wrap="square" lIns="91441" tIns="45720" rIns="91441" bIns="45720">
            <a:spAutoFit/>
          </a:bodyPr>
          <a:lstStyle/>
          <a:p>
            <a:pPr algn="ctr"/>
            <a:r>
              <a:rPr lang="en-US" sz="3200" dirty="0">
                <a:ln w="0"/>
                <a:effectLst>
                  <a:outerShdw blurRad="38100" dist="19050" dir="2700000" algn="tl" rotWithShape="0">
                    <a:schemeClr val="dk1">
                      <a:alpha val="40000"/>
                    </a:schemeClr>
                  </a:outerShdw>
                </a:effectLst>
                <a:latin typeface="Amasis MT Pro Black" panose="02040A04050005020304" pitchFamily="18" charset="0"/>
              </a:rPr>
              <a:t>‘</a:t>
            </a:r>
            <a:r>
              <a:rPr lang="en-US" sz="3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 Talk</a:t>
            </a:r>
            <a:r>
              <a:rPr lang="en-US" sz="3200" dirty="0">
                <a:ln w="0"/>
                <a:effectLst>
                  <a:outerShdw blurRad="38100" dist="19050" dir="2700000" algn="tl" rotWithShape="0">
                    <a:schemeClr val="dk1">
                      <a:alpha val="40000"/>
                    </a:schemeClr>
                  </a:outerShdw>
                </a:effectLst>
                <a:latin typeface="Amasis MT Pro Black" panose="02040A04050005020304" pitchFamily="18" charset="0"/>
              </a:rPr>
              <a:t>’ Steps to Success</a:t>
            </a:r>
          </a:p>
        </p:txBody>
      </p:sp>
      <p:cxnSp>
        <p:nvCxnSpPr>
          <p:cNvPr id="74" name="Straight Connector 73">
            <a:extLst>
              <a:ext uri="{FF2B5EF4-FFF2-40B4-BE49-F238E27FC236}">
                <a16:creationId xmlns:a16="http://schemas.microsoft.com/office/drawing/2014/main" id="{38919A97-DC14-47C2-AE67-36B21D2AB01E}"/>
              </a:ext>
            </a:extLst>
          </p:cNvPr>
          <p:cNvCxnSpPr>
            <a:cxnSpLocks/>
          </p:cNvCxnSpPr>
          <p:nvPr/>
        </p:nvCxnSpPr>
        <p:spPr>
          <a:xfrm flipV="1">
            <a:off x="6267963" y="3987073"/>
            <a:ext cx="0" cy="335845"/>
          </a:xfrm>
          <a:prstGeom prst="line">
            <a:avLst/>
          </a:prstGeom>
          <a:noFill/>
          <a:ln w="2857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12148BB0-7D22-4366-9D0D-4E1E6399C73D}"/>
              </a:ext>
            </a:extLst>
          </p:cNvPr>
          <p:cNvCxnSpPr>
            <a:cxnSpLocks/>
          </p:cNvCxnSpPr>
          <p:nvPr/>
        </p:nvCxnSpPr>
        <p:spPr>
          <a:xfrm flipV="1">
            <a:off x="9744660" y="3987073"/>
            <a:ext cx="0" cy="335845"/>
          </a:xfrm>
          <a:prstGeom prst="line">
            <a:avLst/>
          </a:prstGeom>
          <a:noFill/>
          <a:ln w="28575" cap="flat" cmpd="sng" algn="ctr">
            <a:solidFill>
              <a:sysClr val="windowText" lastClr="000000"/>
            </a:solidFill>
            <a:prstDash val="solid"/>
            <a:miter lim="800000"/>
          </a:ln>
          <a:effectLst/>
        </p:spPr>
      </p:cxnSp>
      <p:pic>
        <p:nvPicPr>
          <p:cNvPr id="2063" name="Picture 2062">
            <a:extLst>
              <a:ext uri="{FF2B5EF4-FFF2-40B4-BE49-F238E27FC236}">
                <a16:creationId xmlns:a16="http://schemas.microsoft.com/office/drawing/2014/main" id="{4DE3D65F-B04A-43F9-8011-DB6292C2B727}"/>
              </a:ext>
            </a:extLst>
          </p:cNvPr>
          <p:cNvPicPr>
            <a:picLocks noChangeAspect="1"/>
          </p:cNvPicPr>
          <p:nvPr/>
        </p:nvPicPr>
        <p:blipFill>
          <a:blip r:embed="rId3"/>
          <a:stretch>
            <a:fillRect/>
          </a:stretch>
        </p:blipFill>
        <p:spPr>
          <a:xfrm>
            <a:off x="8347507" y="36507"/>
            <a:ext cx="1889395" cy="1785189"/>
          </a:xfrm>
          <a:prstGeom prst="rect">
            <a:avLst/>
          </a:prstGeom>
        </p:spPr>
      </p:pic>
      <p:pic>
        <p:nvPicPr>
          <p:cNvPr id="85" name="Picture 84">
            <a:extLst>
              <a:ext uri="{FF2B5EF4-FFF2-40B4-BE49-F238E27FC236}">
                <a16:creationId xmlns:a16="http://schemas.microsoft.com/office/drawing/2014/main" id="{039D3D77-A913-4A45-B239-B279FE8F1312}"/>
              </a:ext>
            </a:extLst>
          </p:cNvPr>
          <p:cNvPicPr>
            <a:picLocks noChangeAspect="1"/>
          </p:cNvPicPr>
          <p:nvPr/>
        </p:nvPicPr>
        <p:blipFill>
          <a:blip r:embed="rId3"/>
          <a:stretch>
            <a:fillRect/>
          </a:stretch>
        </p:blipFill>
        <p:spPr>
          <a:xfrm>
            <a:off x="10796000" y="986477"/>
            <a:ext cx="1344116" cy="1843830"/>
          </a:xfrm>
          <a:prstGeom prst="rect">
            <a:avLst/>
          </a:prstGeom>
        </p:spPr>
      </p:pic>
      <p:cxnSp>
        <p:nvCxnSpPr>
          <p:cNvPr id="86" name="Straight Connector 85">
            <a:extLst>
              <a:ext uri="{FF2B5EF4-FFF2-40B4-BE49-F238E27FC236}">
                <a16:creationId xmlns:a16="http://schemas.microsoft.com/office/drawing/2014/main" id="{9B6D5D8C-B097-4AED-8CAA-032B5B67476F}"/>
              </a:ext>
            </a:extLst>
          </p:cNvPr>
          <p:cNvCxnSpPr>
            <a:cxnSpLocks/>
          </p:cNvCxnSpPr>
          <p:nvPr/>
        </p:nvCxnSpPr>
        <p:spPr>
          <a:xfrm flipV="1">
            <a:off x="10499189" y="1044568"/>
            <a:ext cx="0" cy="335845"/>
          </a:xfrm>
          <a:prstGeom prst="line">
            <a:avLst/>
          </a:prstGeom>
          <a:noFill/>
          <a:ln w="28575" cap="flat" cmpd="sng" algn="ctr">
            <a:solidFill>
              <a:sysClr val="windowText" lastClr="000000"/>
            </a:solidFill>
            <a:prstDash val="solid"/>
            <a:miter lim="800000"/>
          </a:ln>
          <a:effectLst/>
        </p:spPr>
      </p:cxnSp>
      <p:pic>
        <p:nvPicPr>
          <p:cNvPr id="88" name="Picture 87">
            <a:extLst>
              <a:ext uri="{FF2B5EF4-FFF2-40B4-BE49-F238E27FC236}">
                <a16:creationId xmlns:a16="http://schemas.microsoft.com/office/drawing/2014/main" id="{8CAA6098-6578-4D87-BF0C-CC2B7C8C600D}"/>
              </a:ext>
            </a:extLst>
          </p:cNvPr>
          <p:cNvPicPr>
            <a:picLocks noChangeAspect="1"/>
          </p:cNvPicPr>
          <p:nvPr/>
        </p:nvPicPr>
        <p:blipFill>
          <a:blip r:embed="rId3"/>
          <a:stretch>
            <a:fillRect/>
          </a:stretch>
        </p:blipFill>
        <p:spPr>
          <a:xfrm>
            <a:off x="1475688" y="1890994"/>
            <a:ext cx="1210261" cy="1796759"/>
          </a:xfrm>
          <a:prstGeom prst="rect">
            <a:avLst/>
          </a:prstGeom>
        </p:spPr>
      </p:pic>
      <p:pic>
        <p:nvPicPr>
          <p:cNvPr id="91" name="Picture 90">
            <a:extLst>
              <a:ext uri="{FF2B5EF4-FFF2-40B4-BE49-F238E27FC236}">
                <a16:creationId xmlns:a16="http://schemas.microsoft.com/office/drawing/2014/main" id="{10B1E9CE-8585-463D-A2A6-CBB9089479C3}"/>
              </a:ext>
            </a:extLst>
          </p:cNvPr>
          <p:cNvPicPr>
            <a:picLocks noChangeAspect="1"/>
          </p:cNvPicPr>
          <p:nvPr/>
        </p:nvPicPr>
        <p:blipFill>
          <a:blip r:embed="rId3"/>
          <a:stretch>
            <a:fillRect/>
          </a:stretch>
        </p:blipFill>
        <p:spPr>
          <a:xfrm>
            <a:off x="3550382" y="2512830"/>
            <a:ext cx="1485415" cy="1982669"/>
          </a:xfrm>
          <a:prstGeom prst="rect">
            <a:avLst/>
          </a:prstGeom>
        </p:spPr>
      </p:pic>
      <p:pic>
        <p:nvPicPr>
          <p:cNvPr id="93" name="Picture 92">
            <a:extLst>
              <a:ext uri="{FF2B5EF4-FFF2-40B4-BE49-F238E27FC236}">
                <a16:creationId xmlns:a16="http://schemas.microsoft.com/office/drawing/2014/main" id="{78813525-35DC-42AC-8A36-9FDF0EE704A6}"/>
              </a:ext>
            </a:extLst>
          </p:cNvPr>
          <p:cNvPicPr>
            <a:picLocks noChangeAspect="1"/>
          </p:cNvPicPr>
          <p:nvPr/>
        </p:nvPicPr>
        <p:blipFill>
          <a:blip r:embed="rId3"/>
          <a:stretch>
            <a:fillRect/>
          </a:stretch>
        </p:blipFill>
        <p:spPr>
          <a:xfrm>
            <a:off x="6531236" y="2642136"/>
            <a:ext cx="1899073" cy="2034727"/>
          </a:xfrm>
          <a:prstGeom prst="rect">
            <a:avLst/>
          </a:prstGeom>
        </p:spPr>
      </p:pic>
      <p:pic>
        <p:nvPicPr>
          <p:cNvPr id="94" name="Picture 93">
            <a:extLst>
              <a:ext uri="{FF2B5EF4-FFF2-40B4-BE49-F238E27FC236}">
                <a16:creationId xmlns:a16="http://schemas.microsoft.com/office/drawing/2014/main" id="{3EA58BF1-663C-4D58-B42C-6EDC0C7E4B5E}"/>
              </a:ext>
            </a:extLst>
          </p:cNvPr>
          <p:cNvPicPr>
            <a:picLocks noChangeAspect="1"/>
          </p:cNvPicPr>
          <p:nvPr/>
        </p:nvPicPr>
        <p:blipFill>
          <a:blip r:embed="rId3"/>
          <a:stretch>
            <a:fillRect/>
          </a:stretch>
        </p:blipFill>
        <p:spPr>
          <a:xfrm>
            <a:off x="10616887" y="3980216"/>
            <a:ext cx="1344114" cy="2113829"/>
          </a:xfrm>
          <a:prstGeom prst="rect">
            <a:avLst/>
          </a:prstGeom>
        </p:spPr>
      </p:pic>
      <p:sp>
        <p:nvSpPr>
          <p:cNvPr id="95" name="Text Box 21">
            <a:extLst>
              <a:ext uri="{FF2B5EF4-FFF2-40B4-BE49-F238E27FC236}">
                <a16:creationId xmlns:a16="http://schemas.microsoft.com/office/drawing/2014/main" id="{50012AE0-2421-48E0-8851-B795C19E8C12}"/>
              </a:ext>
            </a:extLst>
          </p:cNvPr>
          <p:cNvSpPr txBox="1">
            <a:spLocks noChangeArrowheads="1"/>
          </p:cNvSpPr>
          <p:nvPr/>
        </p:nvSpPr>
        <p:spPr bwMode="auto">
          <a:xfrm>
            <a:off x="8645096" y="283065"/>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non-verbal </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altLang="en-US" sz="1200" dirty="0">
              <a:solidFill>
                <a:srgbClr val="0070C0"/>
              </a:solidFill>
              <a:latin typeface="Arial" panose="020B0604020202020204" pitchFamily="34" charset="0"/>
            </a:endParaRPr>
          </a:p>
        </p:txBody>
      </p:sp>
      <p:cxnSp>
        <p:nvCxnSpPr>
          <p:cNvPr id="97" name="Straight Connector 96">
            <a:extLst>
              <a:ext uri="{FF2B5EF4-FFF2-40B4-BE49-F238E27FC236}">
                <a16:creationId xmlns:a16="http://schemas.microsoft.com/office/drawing/2014/main" id="{E8F927D4-F011-40E5-860D-3270ABF57A49}"/>
              </a:ext>
            </a:extLst>
          </p:cNvPr>
          <p:cNvCxnSpPr>
            <a:cxnSpLocks/>
          </p:cNvCxnSpPr>
          <p:nvPr/>
        </p:nvCxnSpPr>
        <p:spPr>
          <a:xfrm flipV="1">
            <a:off x="9385431" y="5495058"/>
            <a:ext cx="0" cy="335845"/>
          </a:xfrm>
          <a:prstGeom prst="line">
            <a:avLst/>
          </a:prstGeom>
          <a:noFill/>
          <a:ln w="28575" cap="flat" cmpd="sng" algn="ctr">
            <a:solidFill>
              <a:sysClr val="windowText" lastClr="000000"/>
            </a:solidFill>
            <a:prstDash val="solid"/>
            <a:miter lim="800000"/>
          </a:ln>
          <a:effectLst/>
        </p:spPr>
      </p:cxnSp>
      <p:pic>
        <p:nvPicPr>
          <p:cNvPr id="98" name="Picture 97">
            <a:extLst>
              <a:ext uri="{FF2B5EF4-FFF2-40B4-BE49-F238E27FC236}">
                <a16:creationId xmlns:a16="http://schemas.microsoft.com/office/drawing/2014/main" id="{5A0732FE-F3A5-4E6B-8909-41B4FCF99749}"/>
              </a:ext>
            </a:extLst>
          </p:cNvPr>
          <p:cNvPicPr>
            <a:picLocks noChangeAspect="1"/>
          </p:cNvPicPr>
          <p:nvPr/>
        </p:nvPicPr>
        <p:blipFill>
          <a:blip r:embed="rId3"/>
          <a:stretch>
            <a:fillRect/>
          </a:stretch>
        </p:blipFill>
        <p:spPr>
          <a:xfrm>
            <a:off x="3358990" y="4466985"/>
            <a:ext cx="1411068" cy="2034726"/>
          </a:xfrm>
          <a:prstGeom prst="rect">
            <a:avLst/>
          </a:prstGeom>
        </p:spPr>
      </p:pic>
      <p:sp>
        <p:nvSpPr>
          <p:cNvPr id="99" name="Text Box 21">
            <a:extLst>
              <a:ext uri="{FF2B5EF4-FFF2-40B4-BE49-F238E27FC236}">
                <a16:creationId xmlns:a16="http://schemas.microsoft.com/office/drawing/2014/main" id="{732389D3-F006-4824-B029-73972579FB16}"/>
              </a:ext>
            </a:extLst>
          </p:cNvPr>
          <p:cNvSpPr txBox="1">
            <a:spLocks noChangeArrowheads="1"/>
          </p:cNvSpPr>
          <p:nvPr/>
        </p:nvSpPr>
        <p:spPr bwMode="auto">
          <a:xfrm>
            <a:off x="3495284" y="4689617"/>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SECURE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UNDERSTANDING OF SKILLS</a:t>
            </a:r>
            <a:endParaRPr lang="en-US" altLang="en-US" sz="1200" dirty="0">
              <a:solidFill>
                <a:srgbClr val="0070C0"/>
              </a:solidFill>
              <a:latin typeface="Arial" panose="020B0604020202020204" pitchFamily="34" charset="0"/>
            </a:endParaRPr>
          </a:p>
        </p:txBody>
      </p:sp>
      <p:pic>
        <p:nvPicPr>
          <p:cNvPr id="100" name="Picture 99">
            <a:extLst>
              <a:ext uri="{FF2B5EF4-FFF2-40B4-BE49-F238E27FC236}">
                <a16:creationId xmlns:a16="http://schemas.microsoft.com/office/drawing/2014/main" id="{97E101D1-9632-470E-BF24-0E7AFA668A47}"/>
              </a:ext>
            </a:extLst>
          </p:cNvPr>
          <p:cNvPicPr>
            <a:picLocks noChangeAspect="1"/>
          </p:cNvPicPr>
          <p:nvPr/>
        </p:nvPicPr>
        <p:blipFill>
          <a:blip r:embed="rId3"/>
          <a:stretch>
            <a:fillRect/>
          </a:stretch>
        </p:blipFill>
        <p:spPr>
          <a:xfrm>
            <a:off x="7301880" y="4446343"/>
            <a:ext cx="1190654" cy="1586209"/>
          </a:xfrm>
          <a:prstGeom prst="rect">
            <a:avLst/>
          </a:prstGeom>
        </p:spPr>
      </p:pic>
      <p:sp>
        <p:nvSpPr>
          <p:cNvPr id="101" name="Text Box 21">
            <a:extLst>
              <a:ext uri="{FF2B5EF4-FFF2-40B4-BE49-F238E27FC236}">
                <a16:creationId xmlns:a16="http://schemas.microsoft.com/office/drawing/2014/main" id="{4D67C023-3FE5-41D9-B97F-1F8ECBB03CD9}"/>
              </a:ext>
            </a:extLst>
          </p:cNvPr>
          <p:cNvSpPr txBox="1">
            <a:spLocks noChangeArrowheads="1"/>
          </p:cNvSpPr>
          <p:nvPr/>
        </p:nvSpPr>
        <p:spPr bwMode="auto">
          <a:xfrm>
            <a:off x="10754798" y="4160456"/>
            <a:ext cx="1333278" cy="96902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1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IDENTIFY </a:t>
            </a:r>
          </a:p>
          <a:p>
            <a:pPr algn="ctr" defTabSz="914471" eaLnBrk="0" fontAlgn="base" hangingPunct="0">
              <a:spcBef>
                <a:spcPct val="0"/>
              </a:spcBef>
              <a:spcAft>
                <a:spcPct val="0"/>
              </a:spcAft>
            </a:pPr>
            <a:r>
              <a:rPr lang="en-US" altLang="en-US" sz="11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effective speaking strategies/ debate strategies</a:t>
            </a:r>
            <a:endParaRPr lang="en-US" altLang="en-US" sz="1100" dirty="0">
              <a:solidFill>
                <a:srgbClr val="0070C0"/>
              </a:solidFill>
              <a:latin typeface="Arial" panose="020B0604020202020204" pitchFamily="34" charset="0"/>
            </a:endParaRPr>
          </a:p>
        </p:txBody>
      </p:sp>
      <p:sp>
        <p:nvSpPr>
          <p:cNvPr id="102" name="Text Box 21">
            <a:extLst>
              <a:ext uri="{FF2B5EF4-FFF2-40B4-BE49-F238E27FC236}">
                <a16:creationId xmlns:a16="http://schemas.microsoft.com/office/drawing/2014/main" id="{4051E254-5B2B-480C-9EDD-FE29AD1624DA}"/>
              </a:ext>
            </a:extLst>
          </p:cNvPr>
          <p:cNvSpPr txBox="1">
            <a:spLocks noChangeArrowheads="1"/>
          </p:cNvSpPr>
          <p:nvPr/>
        </p:nvSpPr>
        <p:spPr bwMode="auto">
          <a:xfrm>
            <a:off x="3697608" y="2688363"/>
            <a:ext cx="1231428"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placemat</a:t>
            </a:r>
            <a:endParaRPr lang="en-US" altLang="en-US" sz="1200" dirty="0">
              <a:solidFill>
                <a:srgbClr val="0070C0"/>
              </a:solidFill>
              <a:latin typeface="Arial" panose="020B0604020202020204" pitchFamily="34" charset="0"/>
            </a:endParaRPr>
          </a:p>
        </p:txBody>
      </p:sp>
      <p:pic>
        <p:nvPicPr>
          <p:cNvPr id="105" name="Picture 104">
            <a:extLst>
              <a:ext uri="{FF2B5EF4-FFF2-40B4-BE49-F238E27FC236}">
                <a16:creationId xmlns:a16="http://schemas.microsoft.com/office/drawing/2014/main" id="{7DC0EB15-587B-49D2-93A7-57CD5B906871}"/>
              </a:ext>
            </a:extLst>
          </p:cNvPr>
          <p:cNvPicPr/>
          <p:nvPr/>
        </p:nvPicPr>
        <p:blipFill>
          <a:blip r:embed="rId4">
            <a:extLst>
              <a:ext uri="{28A0092B-C50C-407E-A947-70E740481C1C}">
                <a14:useLocalDpi xmlns:a14="http://schemas.microsoft.com/office/drawing/2010/main" val="0"/>
              </a:ext>
            </a:extLst>
          </a:blip>
          <a:stretch>
            <a:fillRect/>
          </a:stretch>
        </p:blipFill>
        <p:spPr>
          <a:xfrm>
            <a:off x="5926913" y="2272924"/>
            <a:ext cx="1374967" cy="591981"/>
          </a:xfrm>
          <a:prstGeom prst="rect">
            <a:avLst/>
          </a:prstGeom>
        </p:spPr>
      </p:pic>
      <p:pic>
        <p:nvPicPr>
          <p:cNvPr id="4" name="Picture 3">
            <a:extLst>
              <a:ext uri="{FF2B5EF4-FFF2-40B4-BE49-F238E27FC236}">
                <a16:creationId xmlns:a16="http://schemas.microsoft.com/office/drawing/2014/main" id="{EF632AAA-1573-4DD4-81BA-FCB64DAC36A2}"/>
              </a:ext>
            </a:extLst>
          </p:cNvPr>
          <p:cNvPicPr>
            <a:picLocks noChangeAspect="1"/>
          </p:cNvPicPr>
          <p:nvPr/>
        </p:nvPicPr>
        <p:blipFill>
          <a:blip r:embed="rId5"/>
          <a:stretch>
            <a:fillRect/>
          </a:stretch>
        </p:blipFill>
        <p:spPr>
          <a:xfrm>
            <a:off x="1623758" y="5129484"/>
            <a:ext cx="1190655" cy="1147619"/>
          </a:xfrm>
          <a:prstGeom prst="rect">
            <a:avLst/>
          </a:prstGeom>
        </p:spPr>
      </p:pic>
      <p:pic>
        <p:nvPicPr>
          <p:cNvPr id="6" name="Picture 5">
            <a:extLst>
              <a:ext uri="{FF2B5EF4-FFF2-40B4-BE49-F238E27FC236}">
                <a16:creationId xmlns:a16="http://schemas.microsoft.com/office/drawing/2014/main" id="{982533F1-0849-4E41-AF60-12F4ACF81ED2}"/>
              </a:ext>
            </a:extLst>
          </p:cNvPr>
          <p:cNvPicPr>
            <a:picLocks noChangeAspect="1"/>
          </p:cNvPicPr>
          <p:nvPr/>
        </p:nvPicPr>
        <p:blipFill>
          <a:blip r:embed="rId6"/>
          <a:stretch>
            <a:fillRect/>
          </a:stretch>
        </p:blipFill>
        <p:spPr>
          <a:xfrm rot="19924574">
            <a:off x="5452614" y="1065648"/>
            <a:ext cx="512316" cy="345030"/>
          </a:xfrm>
          <a:prstGeom prst="rect">
            <a:avLst/>
          </a:prstGeom>
        </p:spPr>
      </p:pic>
      <p:pic>
        <p:nvPicPr>
          <p:cNvPr id="41" name="Picture 40">
            <a:extLst>
              <a:ext uri="{FF2B5EF4-FFF2-40B4-BE49-F238E27FC236}">
                <a16:creationId xmlns:a16="http://schemas.microsoft.com/office/drawing/2014/main" id="{91ECA18D-22A9-4980-B6C6-E0AE91481881}"/>
              </a:ext>
            </a:extLst>
          </p:cNvPr>
          <p:cNvPicPr>
            <a:picLocks noChangeAspect="1"/>
          </p:cNvPicPr>
          <p:nvPr/>
        </p:nvPicPr>
        <p:blipFill>
          <a:blip r:embed="rId6"/>
          <a:stretch>
            <a:fillRect/>
          </a:stretch>
        </p:blipFill>
        <p:spPr>
          <a:xfrm rot="19924574">
            <a:off x="8135421" y="1002280"/>
            <a:ext cx="512316" cy="345030"/>
          </a:xfrm>
          <a:prstGeom prst="rect">
            <a:avLst/>
          </a:prstGeom>
        </p:spPr>
      </p:pic>
      <p:pic>
        <p:nvPicPr>
          <p:cNvPr id="42" name="Picture 41">
            <a:extLst>
              <a:ext uri="{FF2B5EF4-FFF2-40B4-BE49-F238E27FC236}">
                <a16:creationId xmlns:a16="http://schemas.microsoft.com/office/drawing/2014/main" id="{FD3EDD8D-E5AB-418B-846C-509A611CB2F9}"/>
              </a:ext>
            </a:extLst>
          </p:cNvPr>
          <p:cNvPicPr>
            <a:picLocks noChangeAspect="1"/>
          </p:cNvPicPr>
          <p:nvPr/>
        </p:nvPicPr>
        <p:blipFill>
          <a:blip r:embed="rId6"/>
          <a:stretch>
            <a:fillRect/>
          </a:stretch>
        </p:blipFill>
        <p:spPr>
          <a:xfrm rot="19924574">
            <a:off x="9935909" y="1035999"/>
            <a:ext cx="512316" cy="345030"/>
          </a:xfrm>
          <a:prstGeom prst="rect">
            <a:avLst/>
          </a:prstGeom>
        </p:spPr>
      </p:pic>
      <p:pic>
        <p:nvPicPr>
          <p:cNvPr id="43" name="Picture 42">
            <a:extLst>
              <a:ext uri="{FF2B5EF4-FFF2-40B4-BE49-F238E27FC236}">
                <a16:creationId xmlns:a16="http://schemas.microsoft.com/office/drawing/2014/main" id="{65E37286-497E-4F55-9488-2416ADAA6B35}"/>
              </a:ext>
            </a:extLst>
          </p:cNvPr>
          <p:cNvPicPr>
            <a:picLocks noChangeAspect="1"/>
          </p:cNvPicPr>
          <p:nvPr/>
        </p:nvPicPr>
        <p:blipFill>
          <a:blip r:embed="rId6"/>
          <a:stretch>
            <a:fillRect/>
          </a:stretch>
        </p:blipFill>
        <p:spPr>
          <a:xfrm rot="9061712">
            <a:off x="9318020" y="2383362"/>
            <a:ext cx="512316" cy="345030"/>
          </a:xfrm>
          <a:prstGeom prst="rect">
            <a:avLst/>
          </a:prstGeom>
        </p:spPr>
      </p:pic>
      <p:pic>
        <p:nvPicPr>
          <p:cNvPr id="44" name="Picture 43">
            <a:extLst>
              <a:ext uri="{FF2B5EF4-FFF2-40B4-BE49-F238E27FC236}">
                <a16:creationId xmlns:a16="http://schemas.microsoft.com/office/drawing/2014/main" id="{ED16ADE6-92B1-4E9D-9814-73D5E8DB6587}"/>
              </a:ext>
            </a:extLst>
          </p:cNvPr>
          <p:cNvPicPr>
            <a:picLocks noChangeAspect="1"/>
          </p:cNvPicPr>
          <p:nvPr/>
        </p:nvPicPr>
        <p:blipFill>
          <a:blip r:embed="rId6"/>
          <a:stretch>
            <a:fillRect/>
          </a:stretch>
        </p:blipFill>
        <p:spPr>
          <a:xfrm rot="9061712">
            <a:off x="3145176" y="2395776"/>
            <a:ext cx="512316" cy="345030"/>
          </a:xfrm>
          <a:prstGeom prst="rect">
            <a:avLst/>
          </a:prstGeom>
        </p:spPr>
      </p:pic>
      <p:pic>
        <p:nvPicPr>
          <p:cNvPr id="45" name="Picture 44">
            <a:extLst>
              <a:ext uri="{FF2B5EF4-FFF2-40B4-BE49-F238E27FC236}">
                <a16:creationId xmlns:a16="http://schemas.microsoft.com/office/drawing/2014/main" id="{CB8EF49C-E7DF-4947-99E8-2E10984C90CC}"/>
              </a:ext>
            </a:extLst>
          </p:cNvPr>
          <p:cNvPicPr>
            <a:picLocks noChangeAspect="1"/>
          </p:cNvPicPr>
          <p:nvPr/>
        </p:nvPicPr>
        <p:blipFill>
          <a:blip r:embed="rId6"/>
          <a:stretch>
            <a:fillRect/>
          </a:stretch>
        </p:blipFill>
        <p:spPr>
          <a:xfrm rot="19924574">
            <a:off x="2361663" y="4018511"/>
            <a:ext cx="512316" cy="345030"/>
          </a:xfrm>
          <a:prstGeom prst="rect">
            <a:avLst/>
          </a:prstGeom>
        </p:spPr>
      </p:pic>
      <p:pic>
        <p:nvPicPr>
          <p:cNvPr id="46" name="Picture 45">
            <a:extLst>
              <a:ext uri="{FF2B5EF4-FFF2-40B4-BE49-F238E27FC236}">
                <a16:creationId xmlns:a16="http://schemas.microsoft.com/office/drawing/2014/main" id="{700DC058-DB2F-4D97-9EF6-BE20A6B7BB2A}"/>
              </a:ext>
            </a:extLst>
          </p:cNvPr>
          <p:cNvPicPr>
            <a:picLocks noChangeAspect="1"/>
          </p:cNvPicPr>
          <p:nvPr/>
        </p:nvPicPr>
        <p:blipFill>
          <a:blip r:embed="rId6"/>
          <a:stretch>
            <a:fillRect/>
          </a:stretch>
        </p:blipFill>
        <p:spPr>
          <a:xfrm rot="19924574">
            <a:off x="5126100" y="3990235"/>
            <a:ext cx="512316" cy="345030"/>
          </a:xfrm>
          <a:prstGeom prst="rect">
            <a:avLst/>
          </a:prstGeom>
        </p:spPr>
      </p:pic>
      <p:pic>
        <p:nvPicPr>
          <p:cNvPr id="47" name="Picture 46">
            <a:extLst>
              <a:ext uri="{FF2B5EF4-FFF2-40B4-BE49-F238E27FC236}">
                <a16:creationId xmlns:a16="http://schemas.microsoft.com/office/drawing/2014/main" id="{0E82FA35-8002-4F85-AE0E-CD085FD60252}"/>
              </a:ext>
            </a:extLst>
          </p:cNvPr>
          <p:cNvPicPr>
            <a:picLocks noChangeAspect="1"/>
          </p:cNvPicPr>
          <p:nvPr/>
        </p:nvPicPr>
        <p:blipFill>
          <a:blip r:embed="rId6"/>
          <a:stretch>
            <a:fillRect/>
          </a:stretch>
        </p:blipFill>
        <p:spPr>
          <a:xfrm rot="19924574">
            <a:off x="9170560" y="3982480"/>
            <a:ext cx="512316" cy="345030"/>
          </a:xfrm>
          <a:prstGeom prst="rect">
            <a:avLst/>
          </a:prstGeom>
        </p:spPr>
      </p:pic>
      <p:pic>
        <p:nvPicPr>
          <p:cNvPr id="48" name="Picture 47">
            <a:extLst>
              <a:ext uri="{FF2B5EF4-FFF2-40B4-BE49-F238E27FC236}">
                <a16:creationId xmlns:a16="http://schemas.microsoft.com/office/drawing/2014/main" id="{9C852843-1B84-4F64-8D5B-8F231A7BF873}"/>
              </a:ext>
            </a:extLst>
          </p:cNvPr>
          <p:cNvPicPr>
            <a:picLocks noChangeAspect="1"/>
          </p:cNvPicPr>
          <p:nvPr/>
        </p:nvPicPr>
        <p:blipFill>
          <a:blip r:embed="rId6"/>
          <a:stretch>
            <a:fillRect/>
          </a:stretch>
        </p:blipFill>
        <p:spPr>
          <a:xfrm rot="10549560">
            <a:off x="8204701" y="5491635"/>
            <a:ext cx="512316" cy="345030"/>
          </a:xfrm>
          <a:prstGeom prst="rect">
            <a:avLst/>
          </a:prstGeom>
        </p:spPr>
      </p:pic>
      <p:pic>
        <p:nvPicPr>
          <p:cNvPr id="49" name="Picture 48">
            <a:extLst>
              <a:ext uri="{FF2B5EF4-FFF2-40B4-BE49-F238E27FC236}">
                <a16:creationId xmlns:a16="http://schemas.microsoft.com/office/drawing/2014/main" id="{80CECF99-6D99-40AA-B14A-FE55F1083CFE}"/>
              </a:ext>
            </a:extLst>
          </p:cNvPr>
          <p:cNvPicPr>
            <a:picLocks noChangeAspect="1"/>
          </p:cNvPicPr>
          <p:nvPr/>
        </p:nvPicPr>
        <p:blipFill>
          <a:blip r:embed="rId6"/>
          <a:stretch>
            <a:fillRect/>
          </a:stretch>
        </p:blipFill>
        <p:spPr>
          <a:xfrm rot="10590785">
            <a:off x="5310242" y="5506392"/>
            <a:ext cx="512316" cy="345030"/>
          </a:xfrm>
          <a:prstGeom prst="rect">
            <a:avLst/>
          </a:prstGeom>
        </p:spPr>
      </p:pic>
      <p:pic>
        <p:nvPicPr>
          <p:cNvPr id="50" name="Picture 49">
            <a:extLst>
              <a:ext uri="{FF2B5EF4-FFF2-40B4-BE49-F238E27FC236}">
                <a16:creationId xmlns:a16="http://schemas.microsoft.com/office/drawing/2014/main" id="{E76FBA0B-5455-48F9-BF55-27F91B6DD1D1}"/>
              </a:ext>
            </a:extLst>
          </p:cNvPr>
          <p:cNvPicPr>
            <a:picLocks noChangeAspect="1"/>
          </p:cNvPicPr>
          <p:nvPr/>
        </p:nvPicPr>
        <p:blipFill>
          <a:blip r:embed="rId6"/>
          <a:stretch>
            <a:fillRect/>
          </a:stretch>
        </p:blipFill>
        <p:spPr>
          <a:xfrm rot="15431791">
            <a:off x="-90328" y="3294214"/>
            <a:ext cx="512316" cy="345030"/>
          </a:xfrm>
          <a:prstGeom prst="rect">
            <a:avLst/>
          </a:prstGeom>
        </p:spPr>
      </p:pic>
      <p:pic>
        <p:nvPicPr>
          <p:cNvPr id="8" name="Picture 7">
            <a:extLst>
              <a:ext uri="{FF2B5EF4-FFF2-40B4-BE49-F238E27FC236}">
                <a16:creationId xmlns:a16="http://schemas.microsoft.com/office/drawing/2014/main" id="{BAB321AD-8B29-4042-BD39-DE08DE74BF8E}"/>
              </a:ext>
            </a:extLst>
          </p:cNvPr>
          <p:cNvPicPr>
            <a:picLocks noChangeAspect="1"/>
          </p:cNvPicPr>
          <p:nvPr/>
        </p:nvPicPr>
        <p:blipFill>
          <a:blip r:embed="rId7"/>
          <a:stretch>
            <a:fillRect/>
          </a:stretch>
        </p:blipFill>
        <p:spPr>
          <a:xfrm>
            <a:off x="809794" y="210433"/>
            <a:ext cx="879931" cy="829699"/>
          </a:xfrm>
          <a:prstGeom prst="rect">
            <a:avLst/>
          </a:prstGeom>
        </p:spPr>
      </p:pic>
      <p:pic>
        <p:nvPicPr>
          <p:cNvPr id="52" name="Picture 51">
            <a:extLst>
              <a:ext uri="{FF2B5EF4-FFF2-40B4-BE49-F238E27FC236}">
                <a16:creationId xmlns:a16="http://schemas.microsoft.com/office/drawing/2014/main" id="{21D0438D-B62B-4264-8913-2A7BD614F19D}"/>
              </a:ext>
            </a:extLst>
          </p:cNvPr>
          <p:cNvPicPr>
            <a:picLocks noChangeAspect="1"/>
          </p:cNvPicPr>
          <p:nvPr/>
        </p:nvPicPr>
        <p:blipFill>
          <a:blip r:embed="rId3"/>
          <a:stretch>
            <a:fillRect/>
          </a:stretch>
        </p:blipFill>
        <p:spPr>
          <a:xfrm>
            <a:off x="2662999" y="75461"/>
            <a:ext cx="1750524" cy="1670238"/>
          </a:xfrm>
          <a:prstGeom prst="rect">
            <a:avLst/>
          </a:prstGeom>
        </p:spPr>
      </p:pic>
      <p:sp>
        <p:nvSpPr>
          <p:cNvPr id="53" name="Text Box 21">
            <a:extLst>
              <a:ext uri="{FF2B5EF4-FFF2-40B4-BE49-F238E27FC236}">
                <a16:creationId xmlns:a16="http://schemas.microsoft.com/office/drawing/2014/main" id="{13235AE5-64BD-43C0-B610-D9E8A9619BB9}"/>
              </a:ext>
            </a:extLst>
          </p:cNvPr>
          <p:cNvSpPr txBox="1">
            <a:spLocks noChangeArrowheads="1"/>
          </p:cNvSpPr>
          <p:nvPr/>
        </p:nvSpPr>
        <p:spPr bwMode="auto">
          <a:xfrm>
            <a:off x="2826546" y="279041"/>
            <a:ext cx="1466219" cy="534590"/>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oracy and the power of talk</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200" dirty="0">
              <a:solidFill>
                <a:srgbClr val="FF0000"/>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0CA01D31-3DD6-483E-9445-CAA6B9AAB6FF}"/>
              </a:ext>
            </a:extLst>
          </p:cNvPr>
          <p:cNvCxnSpPr>
            <a:cxnSpLocks/>
          </p:cNvCxnSpPr>
          <p:nvPr/>
        </p:nvCxnSpPr>
        <p:spPr>
          <a:xfrm flipV="1">
            <a:off x="47581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6" name="Picture 55">
            <a:extLst>
              <a:ext uri="{FF2B5EF4-FFF2-40B4-BE49-F238E27FC236}">
                <a16:creationId xmlns:a16="http://schemas.microsoft.com/office/drawing/2014/main" id="{18F9A55D-E68C-4EE4-A012-FB77905E1905}"/>
              </a:ext>
            </a:extLst>
          </p:cNvPr>
          <p:cNvPicPr>
            <a:picLocks noChangeAspect="1"/>
          </p:cNvPicPr>
          <p:nvPr/>
        </p:nvPicPr>
        <p:blipFill>
          <a:blip r:embed="rId6"/>
          <a:stretch>
            <a:fillRect/>
          </a:stretch>
        </p:blipFill>
        <p:spPr>
          <a:xfrm rot="19924574">
            <a:off x="2586672" y="1054983"/>
            <a:ext cx="512316" cy="345030"/>
          </a:xfrm>
          <a:prstGeom prst="rect">
            <a:avLst/>
          </a:prstGeom>
        </p:spPr>
      </p:pic>
      <p:pic>
        <p:nvPicPr>
          <p:cNvPr id="57" name="Picture 56">
            <a:extLst>
              <a:ext uri="{FF2B5EF4-FFF2-40B4-BE49-F238E27FC236}">
                <a16:creationId xmlns:a16="http://schemas.microsoft.com/office/drawing/2014/main" id="{E856C643-E3C9-48D4-A1F5-8E885256066F}"/>
              </a:ext>
            </a:extLst>
          </p:cNvPr>
          <p:cNvPicPr>
            <a:picLocks noChangeAspect="1"/>
          </p:cNvPicPr>
          <p:nvPr/>
        </p:nvPicPr>
        <p:blipFill>
          <a:blip r:embed="rId3"/>
          <a:stretch>
            <a:fillRect/>
          </a:stretch>
        </p:blipFill>
        <p:spPr>
          <a:xfrm>
            <a:off x="5750467" y="-1"/>
            <a:ext cx="1752544" cy="1947341"/>
          </a:xfrm>
          <a:prstGeom prst="rect">
            <a:avLst/>
          </a:prstGeom>
        </p:spPr>
      </p:pic>
      <p:sp>
        <p:nvSpPr>
          <p:cNvPr id="59" name="Text Box 21">
            <a:extLst>
              <a:ext uri="{FF2B5EF4-FFF2-40B4-BE49-F238E27FC236}">
                <a16:creationId xmlns:a16="http://schemas.microsoft.com/office/drawing/2014/main" id="{3C615A81-CCFA-4CED-9FE7-3C6D280761AA}"/>
              </a:ext>
            </a:extLst>
          </p:cNvPr>
          <p:cNvSpPr txBox="1">
            <a:spLocks noChangeArrowheads="1"/>
          </p:cNvSpPr>
          <p:nvPr/>
        </p:nvSpPr>
        <p:spPr bwMode="auto">
          <a:xfrm>
            <a:off x="5828093" y="198644"/>
            <a:ext cx="1597313" cy="967674"/>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formality and academic register language </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869AF3D1-C3CA-449D-A6F1-2BE5E3CB9064}"/>
              </a:ext>
            </a:extLst>
          </p:cNvPr>
          <p:cNvPicPr>
            <a:picLocks noChangeAspect="1"/>
          </p:cNvPicPr>
          <p:nvPr/>
        </p:nvPicPr>
        <p:blipFill>
          <a:blip r:embed="rId3"/>
          <a:stretch>
            <a:fillRect/>
          </a:stretch>
        </p:blipFill>
        <p:spPr>
          <a:xfrm>
            <a:off x="8106317" y="1426270"/>
            <a:ext cx="1367469" cy="1504111"/>
          </a:xfrm>
          <a:prstGeom prst="rect">
            <a:avLst/>
          </a:prstGeom>
        </p:spPr>
      </p:pic>
      <p:sp>
        <p:nvSpPr>
          <p:cNvPr id="62" name="Text Box 21">
            <a:extLst>
              <a:ext uri="{FF2B5EF4-FFF2-40B4-BE49-F238E27FC236}">
                <a16:creationId xmlns:a16="http://schemas.microsoft.com/office/drawing/2014/main" id="{994389A3-1C33-4BF2-8C2D-63691FEA3AA1}"/>
              </a:ext>
            </a:extLst>
          </p:cNvPr>
          <p:cNvSpPr txBox="1">
            <a:spLocks noChangeArrowheads="1"/>
          </p:cNvSpPr>
          <p:nvPr/>
        </p:nvSpPr>
        <p:spPr bwMode="auto">
          <a:xfrm>
            <a:off x="6866394" y="2911469"/>
            <a:ext cx="1372555" cy="530456"/>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choose the best arguments</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65" name="Text Box 21">
            <a:extLst>
              <a:ext uri="{FF2B5EF4-FFF2-40B4-BE49-F238E27FC236}">
                <a16:creationId xmlns:a16="http://schemas.microsoft.com/office/drawing/2014/main" id="{33BB6469-5B34-4EFD-A93F-516A09A99DF4}"/>
              </a:ext>
            </a:extLst>
          </p:cNvPr>
          <p:cNvSpPr txBox="1">
            <a:spLocks noChangeArrowheads="1"/>
          </p:cNvSpPr>
          <p:nvPr/>
        </p:nvSpPr>
        <p:spPr bwMode="auto">
          <a:xfrm>
            <a:off x="7236052" y="4576110"/>
            <a:ext cx="1344116" cy="87338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plan for a debate.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cxnSp>
        <p:nvCxnSpPr>
          <p:cNvPr id="66" name="Straight Connector 65">
            <a:extLst>
              <a:ext uri="{FF2B5EF4-FFF2-40B4-BE49-F238E27FC236}">
                <a16:creationId xmlns:a16="http://schemas.microsoft.com/office/drawing/2014/main" id="{09863DA8-9CC3-4C92-A43D-3F03B26F872F}"/>
              </a:ext>
            </a:extLst>
          </p:cNvPr>
          <p:cNvCxnSpPr>
            <a:cxnSpLocks/>
          </p:cNvCxnSpPr>
          <p:nvPr/>
        </p:nvCxnSpPr>
        <p:spPr>
          <a:xfrm flipV="1">
            <a:off x="6267963" y="5473447"/>
            <a:ext cx="0" cy="335845"/>
          </a:xfrm>
          <a:prstGeom prst="line">
            <a:avLst/>
          </a:prstGeom>
          <a:noFill/>
          <a:ln w="28575" cap="flat" cmpd="sng" algn="ctr">
            <a:solidFill>
              <a:sysClr val="windowText" lastClr="000000"/>
            </a:solidFill>
            <a:prstDash val="solid"/>
            <a:miter lim="800000"/>
          </a:ln>
          <a:effectLst/>
        </p:spPr>
      </p:cxnSp>
      <p:sp>
        <p:nvSpPr>
          <p:cNvPr id="67" name="Text Box 21">
            <a:extLst>
              <a:ext uri="{FF2B5EF4-FFF2-40B4-BE49-F238E27FC236}">
                <a16:creationId xmlns:a16="http://schemas.microsoft.com/office/drawing/2014/main" id="{8DFEAA9E-19A5-4281-98CD-C8225CF60D73}"/>
              </a:ext>
            </a:extLst>
          </p:cNvPr>
          <p:cNvSpPr txBox="1">
            <a:spLocks noChangeArrowheads="1"/>
          </p:cNvSpPr>
          <p:nvPr/>
        </p:nvSpPr>
        <p:spPr bwMode="auto">
          <a:xfrm>
            <a:off x="10896254" y="1227498"/>
            <a:ext cx="1294124" cy="62812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persuasive language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3" name="TextBox 2">
            <a:extLst>
              <a:ext uri="{FF2B5EF4-FFF2-40B4-BE49-F238E27FC236}">
                <a16:creationId xmlns:a16="http://schemas.microsoft.com/office/drawing/2014/main" id="{CCA67472-277E-49E6-9351-91E093C2DAFB}"/>
              </a:ext>
            </a:extLst>
          </p:cNvPr>
          <p:cNvSpPr txBox="1"/>
          <p:nvPr/>
        </p:nvSpPr>
        <p:spPr>
          <a:xfrm>
            <a:off x="2662999" y="185076"/>
            <a:ext cx="507169" cy="400110"/>
          </a:xfrm>
          <a:prstGeom prst="rect">
            <a:avLst/>
          </a:prstGeom>
          <a:noFill/>
        </p:spPr>
        <p:txBody>
          <a:bodyPr wrap="square" rtlCol="0">
            <a:spAutoFit/>
          </a:bodyPr>
          <a:lstStyle/>
          <a:p>
            <a:r>
              <a:rPr lang="en-GB" sz="2000" dirty="0">
                <a:latin typeface="Bakso Sapi" pitchFamily="50" charset="0"/>
              </a:rPr>
              <a:t>1</a:t>
            </a:r>
          </a:p>
        </p:txBody>
      </p:sp>
      <p:sp>
        <p:nvSpPr>
          <p:cNvPr id="68" name="TextBox 67">
            <a:extLst>
              <a:ext uri="{FF2B5EF4-FFF2-40B4-BE49-F238E27FC236}">
                <a16:creationId xmlns:a16="http://schemas.microsoft.com/office/drawing/2014/main" id="{189F05E6-0C3F-4C18-A41F-1A9A953F5938}"/>
              </a:ext>
            </a:extLst>
          </p:cNvPr>
          <p:cNvSpPr txBox="1"/>
          <p:nvPr/>
        </p:nvSpPr>
        <p:spPr>
          <a:xfrm>
            <a:off x="5745019" y="132158"/>
            <a:ext cx="507169" cy="400110"/>
          </a:xfrm>
          <a:prstGeom prst="rect">
            <a:avLst/>
          </a:prstGeom>
          <a:noFill/>
        </p:spPr>
        <p:txBody>
          <a:bodyPr wrap="square" rtlCol="0">
            <a:spAutoFit/>
          </a:bodyPr>
          <a:lstStyle/>
          <a:p>
            <a:r>
              <a:rPr lang="en-GB" sz="2000" dirty="0">
                <a:latin typeface="Bakso Sapi" pitchFamily="50" charset="0"/>
              </a:rPr>
              <a:t>2</a:t>
            </a:r>
          </a:p>
        </p:txBody>
      </p:sp>
      <p:sp>
        <p:nvSpPr>
          <p:cNvPr id="69" name="TextBox 68">
            <a:extLst>
              <a:ext uri="{FF2B5EF4-FFF2-40B4-BE49-F238E27FC236}">
                <a16:creationId xmlns:a16="http://schemas.microsoft.com/office/drawing/2014/main" id="{1B785AF7-198D-4593-B854-A2E3135BF4AC}"/>
              </a:ext>
            </a:extLst>
          </p:cNvPr>
          <p:cNvSpPr txBox="1"/>
          <p:nvPr/>
        </p:nvSpPr>
        <p:spPr>
          <a:xfrm>
            <a:off x="8460859" y="129074"/>
            <a:ext cx="507169" cy="400110"/>
          </a:xfrm>
          <a:prstGeom prst="rect">
            <a:avLst/>
          </a:prstGeom>
          <a:noFill/>
        </p:spPr>
        <p:txBody>
          <a:bodyPr wrap="square" rtlCol="0">
            <a:spAutoFit/>
          </a:bodyPr>
          <a:lstStyle/>
          <a:p>
            <a:r>
              <a:rPr lang="en-GB" sz="2000" dirty="0">
                <a:latin typeface="Bakso Sapi" pitchFamily="50" charset="0"/>
              </a:rPr>
              <a:t>3</a:t>
            </a:r>
          </a:p>
        </p:txBody>
      </p:sp>
      <p:sp>
        <p:nvSpPr>
          <p:cNvPr id="70" name="TextBox 69">
            <a:extLst>
              <a:ext uri="{FF2B5EF4-FFF2-40B4-BE49-F238E27FC236}">
                <a16:creationId xmlns:a16="http://schemas.microsoft.com/office/drawing/2014/main" id="{9068D670-BE1B-44F2-99E0-E6C76FADE26B}"/>
              </a:ext>
            </a:extLst>
          </p:cNvPr>
          <p:cNvSpPr txBox="1"/>
          <p:nvPr/>
        </p:nvSpPr>
        <p:spPr>
          <a:xfrm>
            <a:off x="10796000" y="1173130"/>
            <a:ext cx="507169" cy="400110"/>
          </a:xfrm>
          <a:prstGeom prst="rect">
            <a:avLst/>
          </a:prstGeom>
          <a:noFill/>
        </p:spPr>
        <p:txBody>
          <a:bodyPr wrap="square" rtlCol="0">
            <a:spAutoFit/>
          </a:bodyPr>
          <a:lstStyle/>
          <a:p>
            <a:r>
              <a:rPr lang="en-GB" sz="2000" dirty="0">
                <a:latin typeface="Bakso Sapi" pitchFamily="50" charset="0"/>
              </a:rPr>
              <a:t>4</a:t>
            </a:r>
          </a:p>
        </p:txBody>
      </p:sp>
      <p:sp>
        <p:nvSpPr>
          <p:cNvPr id="71" name="TextBox 70">
            <a:extLst>
              <a:ext uri="{FF2B5EF4-FFF2-40B4-BE49-F238E27FC236}">
                <a16:creationId xmlns:a16="http://schemas.microsoft.com/office/drawing/2014/main" id="{9F572A9C-14D3-4F9A-9AEF-7BF7349B45E2}"/>
              </a:ext>
            </a:extLst>
          </p:cNvPr>
          <p:cNvSpPr txBox="1"/>
          <p:nvPr/>
        </p:nvSpPr>
        <p:spPr>
          <a:xfrm>
            <a:off x="8084456" y="1482178"/>
            <a:ext cx="507169" cy="400110"/>
          </a:xfrm>
          <a:prstGeom prst="rect">
            <a:avLst/>
          </a:prstGeom>
          <a:noFill/>
        </p:spPr>
        <p:txBody>
          <a:bodyPr wrap="square" rtlCol="0">
            <a:spAutoFit/>
          </a:bodyPr>
          <a:lstStyle/>
          <a:p>
            <a:r>
              <a:rPr lang="en-GB" sz="2000" dirty="0">
                <a:latin typeface="Bakso Sapi" pitchFamily="50" charset="0"/>
              </a:rPr>
              <a:t>5</a:t>
            </a:r>
          </a:p>
        </p:txBody>
      </p:sp>
      <p:sp>
        <p:nvSpPr>
          <p:cNvPr id="72" name="TextBox 71">
            <a:extLst>
              <a:ext uri="{FF2B5EF4-FFF2-40B4-BE49-F238E27FC236}">
                <a16:creationId xmlns:a16="http://schemas.microsoft.com/office/drawing/2014/main" id="{A6B4B57D-3755-4D8C-A68A-B5338C6F71B2}"/>
              </a:ext>
            </a:extLst>
          </p:cNvPr>
          <p:cNvSpPr txBox="1"/>
          <p:nvPr/>
        </p:nvSpPr>
        <p:spPr>
          <a:xfrm>
            <a:off x="6698601" y="2806627"/>
            <a:ext cx="507169" cy="400110"/>
          </a:xfrm>
          <a:prstGeom prst="rect">
            <a:avLst/>
          </a:prstGeom>
          <a:noFill/>
        </p:spPr>
        <p:txBody>
          <a:bodyPr wrap="square" rtlCol="0">
            <a:spAutoFit/>
          </a:bodyPr>
          <a:lstStyle/>
          <a:p>
            <a:r>
              <a:rPr lang="en-GB" sz="2000" dirty="0">
                <a:latin typeface="Bakso Sapi" pitchFamily="50" charset="0"/>
              </a:rPr>
              <a:t>8</a:t>
            </a:r>
          </a:p>
        </p:txBody>
      </p:sp>
      <p:sp>
        <p:nvSpPr>
          <p:cNvPr id="73" name="TextBox 72">
            <a:extLst>
              <a:ext uri="{FF2B5EF4-FFF2-40B4-BE49-F238E27FC236}">
                <a16:creationId xmlns:a16="http://schemas.microsoft.com/office/drawing/2014/main" id="{231A2FAF-9807-4509-B578-22AC33993F1C}"/>
              </a:ext>
            </a:extLst>
          </p:cNvPr>
          <p:cNvSpPr txBox="1"/>
          <p:nvPr/>
        </p:nvSpPr>
        <p:spPr>
          <a:xfrm>
            <a:off x="3567468" y="2899231"/>
            <a:ext cx="507169" cy="400110"/>
          </a:xfrm>
          <a:prstGeom prst="rect">
            <a:avLst/>
          </a:prstGeom>
          <a:noFill/>
        </p:spPr>
        <p:txBody>
          <a:bodyPr wrap="square" rtlCol="0">
            <a:spAutoFit/>
          </a:bodyPr>
          <a:lstStyle/>
          <a:p>
            <a:r>
              <a:rPr lang="en-GB" sz="2000" dirty="0">
                <a:latin typeface="Bakso Sapi" pitchFamily="50" charset="0"/>
              </a:rPr>
              <a:t>7</a:t>
            </a:r>
          </a:p>
        </p:txBody>
      </p:sp>
      <p:sp>
        <p:nvSpPr>
          <p:cNvPr id="76" name="TextBox 75">
            <a:extLst>
              <a:ext uri="{FF2B5EF4-FFF2-40B4-BE49-F238E27FC236}">
                <a16:creationId xmlns:a16="http://schemas.microsoft.com/office/drawing/2014/main" id="{FF092E50-D70F-41AE-A422-E22E2BD7CE61}"/>
              </a:ext>
            </a:extLst>
          </p:cNvPr>
          <p:cNvSpPr txBox="1"/>
          <p:nvPr/>
        </p:nvSpPr>
        <p:spPr>
          <a:xfrm>
            <a:off x="1473846" y="2020920"/>
            <a:ext cx="507169" cy="400110"/>
          </a:xfrm>
          <a:prstGeom prst="rect">
            <a:avLst/>
          </a:prstGeom>
          <a:noFill/>
        </p:spPr>
        <p:txBody>
          <a:bodyPr wrap="square" rtlCol="0">
            <a:spAutoFit/>
          </a:bodyPr>
          <a:lstStyle/>
          <a:p>
            <a:r>
              <a:rPr lang="en-GB" sz="2000" dirty="0">
                <a:latin typeface="Bakso Sapi" pitchFamily="50" charset="0"/>
              </a:rPr>
              <a:t>6</a:t>
            </a:r>
          </a:p>
        </p:txBody>
      </p:sp>
      <p:sp>
        <p:nvSpPr>
          <p:cNvPr id="77" name="TextBox 76">
            <a:extLst>
              <a:ext uri="{FF2B5EF4-FFF2-40B4-BE49-F238E27FC236}">
                <a16:creationId xmlns:a16="http://schemas.microsoft.com/office/drawing/2014/main" id="{F2647A73-49F3-4CC1-84D7-1A7C381B849B}"/>
              </a:ext>
            </a:extLst>
          </p:cNvPr>
          <p:cNvSpPr txBox="1"/>
          <p:nvPr/>
        </p:nvSpPr>
        <p:spPr>
          <a:xfrm>
            <a:off x="10629041" y="4101846"/>
            <a:ext cx="507169" cy="400110"/>
          </a:xfrm>
          <a:prstGeom prst="rect">
            <a:avLst/>
          </a:prstGeom>
          <a:noFill/>
        </p:spPr>
        <p:txBody>
          <a:bodyPr wrap="square" rtlCol="0">
            <a:spAutoFit/>
          </a:bodyPr>
          <a:lstStyle/>
          <a:p>
            <a:r>
              <a:rPr lang="en-GB" sz="2000" dirty="0">
                <a:latin typeface="Bakso Sapi" pitchFamily="50" charset="0"/>
              </a:rPr>
              <a:t>9</a:t>
            </a:r>
          </a:p>
        </p:txBody>
      </p:sp>
      <p:sp>
        <p:nvSpPr>
          <p:cNvPr id="78" name="TextBox 77">
            <a:extLst>
              <a:ext uri="{FF2B5EF4-FFF2-40B4-BE49-F238E27FC236}">
                <a16:creationId xmlns:a16="http://schemas.microsoft.com/office/drawing/2014/main" id="{C123EB37-192B-47B4-9689-15781CEE01C7}"/>
              </a:ext>
            </a:extLst>
          </p:cNvPr>
          <p:cNvSpPr txBox="1"/>
          <p:nvPr/>
        </p:nvSpPr>
        <p:spPr>
          <a:xfrm>
            <a:off x="7322184" y="4528190"/>
            <a:ext cx="507169" cy="400110"/>
          </a:xfrm>
          <a:prstGeom prst="rect">
            <a:avLst/>
          </a:prstGeom>
          <a:noFill/>
        </p:spPr>
        <p:txBody>
          <a:bodyPr wrap="square" rtlCol="0">
            <a:spAutoFit/>
          </a:bodyPr>
          <a:lstStyle/>
          <a:p>
            <a:r>
              <a:rPr lang="en-GB" sz="2000" dirty="0">
                <a:latin typeface="Bakso Sapi" pitchFamily="50" charset="0"/>
              </a:rPr>
              <a:t>10</a:t>
            </a:r>
          </a:p>
        </p:txBody>
      </p:sp>
      <p:sp>
        <p:nvSpPr>
          <p:cNvPr id="79" name="TextBox 78">
            <a:extLst>
              <a:ext uri="{FF2B5EF4-FFF2-40B4-BE49-F238E27FC236}">
                <a16:creationId xmlns:a16="http://schemas.microsoft.com/office/drawing/2014/main" id="{16A6602B-1F47-4084-AC1D-CE4509A21235}"/>
              </a:ext>
            </a:extLst>
          </p:cNvPr>
          <p:cNvSpPr txBox="1"/>
          <p:nvPr/>
        </p:nvSpPr>
        <p:spPr>
          <a:xfrm>
            <a:off x="3382387" y="4600693"/>
            <a:ext cx="507169" cy="400110"/>
          </a:xfrm>
          <a:prstGeom prst="rect">
            <a:avLst/>
          </a:prstGeom>
          <a:noFill/>
        </p:spPr>
        <p:txBody>
          <a:bodyPr wrap="square" rtlCol="0">
            <a:spAutoFit/>
          </a:bodyPr>
          <a:lstStyle/>
          <a:p>
            <a:r>
              <a:rPr lang="en-GB" sz="2000" dirty="0">
                <a:latin typeface="Bakso Sapi" pitchFamily="50" charset="0"/>
              </a:rPr>
              <a:t>11</a:t>
            </a:r>
          </a:p>
        </p:txBody>
      </p:sp>
      <p:sp>
        <p:nvSpPr>
          <p:cNvPr id="5" name="TextBox 4">
            <a:extLst>
              <a:ext uri="{FF2B5EF4-FFF2-40B4-BE49-F238E27FC236}">
                <a16:creationId xmlns:a16="http://schemas.microsoft.com/office/drawing/2014/main" id="{D8762F79-6E1B-418C-9CA8-77A2275C2767}"/>
              </a:ext>
            </a:extLst>
          </p:cNvPr>
          <p:cNvSpPr txBox="1"/>
          <p:nvPr/>
        </p:nvSpPr>
        <p:spPr>
          <a:xfrm>
            <a:off x="667158" y="1020108"/>
            <a:ext cx="1847436" cy="646331"/>
          </a:xfrm>
          <a:prstGeom prst="rect">
            <a:avLst/>
          </a:prstGeom>
          <a:solidFill>
            <a:schemeClr val="accent1">
              <a:lumMod val="20000"/>
              <a:lumOff val="80000"/>
            </a:schemeClr>
          </a:solidFill>
          <a:ln>
            <a:solidFill>
              <a:schemeClr val="tx1">
                <a:lumMod val="95000"/>
                <a:lumOff val="5000"/>
              </a:schemeClr>
            </a:solidFill>
          </a:ln>
        </p:spPr>
        <p:txBody>
          <a:bodyPr wrap="square" rtlCol="0">
            <a:spAutoFit/>
          </a:bodyPr>
          <a:lstStyle/>
          <a:p>
            <a:pPr algn="ctr"/>
            <a:r>
              <a:rPr lang="en-US" sz="1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a:t>
            </a:r>
            <a:r>
              <a:rPr lang="en-GB" sz="1200" dirty="0">
                <a:effectLst/>
                <a:latin typeface="Abadi Extra Light" panose="020B0204020104020204" pitchFamily="34" charset="0"/>
                <a:ea typeface="Calibri" panose="020F0502020204030204" pitchFamily="34" charset="0"/>
                <a:cs typeface="Times New Roman" panose="02020603050405020304" pitchFamily="18" charset="0"/>
              </a:rPr>
              <a:t> become an effective speaker and listener. </a:t>
            </a:r>
            <a:endParaRPr lang="en-GB" dirty="0"/>
          </a:p>
        </p:txBody>
      </p:sp>
      <p:sp>
        <p:nvSpPr>
          <p:cNvPr id="80" name="Text Box 21">
            <a:extLst>
              <a:ext uri="{FF2B5EF4-FFF2-40B4-BE49-F238E27FC236}">
                <a16:creationId xmlns:a16="http://schemas.microsoft.com/office/drawing/2014/main" id="{DCC856CD-C845-4E60-96A0-F8DE4C2E05D4}"/>
              </a:ext>
            </a:extLst>
          </p:cNvPr>
          <p:cNvSpPr txBox="1">
            <a:spLocks noChangeArrowheads="1"/>
          </p:cNvSpPr>
          <p:nvPr/>
        </p:nvSpPr>
        <p:spPr bwMode="auto">
          <a:xfrm>
            <a:off x="7960200" y="1632951"/>
            <a:ext cx="1599431" cy="564312"/>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debates/discussion</a:t>
            </a:r>
            <a:endParaRPr lang="en-US" altLang="en-US" sz="1200" dirty="0">
              <a:solidFill>
                <a:srgbClr val="FF0000"/>
              </a:solidFill>
              <a:latin typeface="Arial" panose="020B0604020202020204" pitchFamily="34" charset="0"/>
            </a:endParaRPr>
          </a:p>
        </p:txBody>
      </p:sp>
      <p:sp>
        <p:nvSpPr>
          <p:cNvPr id="81" name="Text Box 21">
            <a:extLst>
              <a:ext uri="{FF2B5EF4-FFF2-40B4-BE49-F238E27FC236}">
                <a16:creationId xmlns:a16="http://schemas.microsoft.com/office/drawing/2014/main" id="{005071B5-35E6-4E0F-8E0B-486CA83F5274}"/>
              </a:ext>
            </a:extLst>
          </p:cNvPr>
          <p:cNvSpPr txBox="1">
            <a:spLocks noChangeArrowheads="1"/>
          </p:cNvSpPr>
          <p:nvPr/>
        </p:nvSpPr>
        <p:spPr bwMode="auto">
          <a:xfrm>
            <a:off x="1383197" y="2117781"/>
            <a:ext cx="1295991" cy="409051"/>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ESTABLISH</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a:t>
            </a: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rules</a:t>
            </a:r>
            <a:endParaRPr lang="en-US" altLang="en-US" sz="1200" dirty="0">
              <a:solidFill>
                <a:srgbClr val="FF0000"/>
              </a:solidFill>
              <a:latin typeface="Arial" panose="020B0604020202020204" pitchFamily="34" charset="0"/>
            </a:endParaRPr>
          </a:p>
        </p:txBody>
      </p:sp>
      <p:pic>
        <p:nvPicPr>
          <p:cNvPr id="21" name="Picture 20">
            <a:extLst>
              <a:ext uri="{FF2B5EF4-FFF2-40B4-BE49-F238E27FC236}">
                <a16:creationId xmlns:a16="http://schemas.microsoft.com/office/drawing/2014/main" id="{F4875CC0-28A7-48ED-9CF4-DFAC62061DC6}"/>
              </a:ext>
            </a:extLst>
          </p:cNvPr>
          <p:cNvPicPr>
            <a:picLocks noChangeAspect="1"/>
          </p:cNvPicPr>
          <p:nvPr/>
        </p:nvPicPr>
        <p:blipFill>
          <a:blip r:embed="rId8"/>
          <a:stretch>
            <a:fillRect/>
          </a:stretch>
        </p:blipFill>
        <p:spPr>
          <a:xfrm>
            <a:off x="5415818" y="-179928"/>
            <a:ext cx="2765207" cy="3110858"/>
          </a:xfrm>
          <a:prstGeom prst="rect">
            <a:avLst/>
          </a:prstGeom>
          <a:solidFill>
            <a:schemeClr val="tx1"/>
          </a:solidFill>
          <a:ln>
            <a:solidFill>
              <a:schemeClr val="tx1">
                <a:lumMod val="85000"/>
                <a:lumOff val="15000"/>
              </a:schemeClr>
            </a:solidFill>
          </a:ln>
        </p:spPr>
      </p:pic>
    </p:spTree>
    <p:extLst>
      <p:ext uri="{BB962C8B-B14F-4D97-AF65-F5344CB8AC3E}">
        <p14:creationId xmlns:p14="http://schemas.microsoft.com/office/powerpoint/2010/main" val="33608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Recap?</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2000250" y="2498074"/>
            <a:ext cx="9372600" cy="784830"/>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just">
              <a:lnSpc>
                <a:spcPct val="100000"/>
              </a:lnSpc>
              <a:spcBef>
                <a:spcPct val="0"/>
              </a:spcBef>
              <a:buFontTx/>
              <a:buNone/>
            </a:pPr>
            <a:r>
              <a:rPr lang="en-GB" altLang="en-US" sz="4500" b="1" dirty="0">
                <a:solidFill>
                  <a:schemeClr val="tx1"/>
                </a:solidFill>
                <a:latin typeface="Abadi Extra Light" panose="020B0204020104020204" pitchFamily="34" charset="0"/>
              </a:rPr>
              <a:t>What do you remember about formality?</a:t>
            </a:r>
          </a:p>
        </p:txBody>
      </p:sp>
    </p:spTree>
    <p:extLst>
      <p:ext uri="{BB962C8B-B14F-4D97-AF65-F5344CB8AC3E}">
        <p14:creationId xmlns:p14="http://schemas.microsoft.com/office/powerpoint/2010/main" val="415172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Academic register?</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1077299" y="1613480"/>
            <a:ext cx="9961580" cy="193899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just">
              <a:lnSpc>
                <a:spcPct val="100000"/>
              </a:lnSpc>
              <a:spcBef>
                <a:spcPct val="0"/>
              </a:spcBef>
              <a:buFontTx/>
              <a:buNone/>
            </a:pPr>
            <a:r>
              <a:rPr lang="en-GB" altLang="en-US" sz="4000" b="1" dirty="0">
                <a:solidFill>
                  <a:schemeClr val="tx1"/>
                </a:solidFill>
                <a:latin typeface="Abadi Extra Light" panose="020B0204020104020204" pitchFamily="34" charset="0"/>
              </a:rPr>
              <a:t>The term 'academic register' is used to describe language that is 'academic’ or has the academic 'feel’.</a:t>
            </a:r>
          </a:p>
        </p:txBody>
      </p:sp>
      <p:sp>
        <p:nvSpPr>
          <p:cNvPr id="28" name="TextBox 27">
            <a:extLst>
              <a:ext uri="{FF2B5EF4-FFF2-40B4-BE49-F238E27FC236}">
                <a16:creationId xmlns:a16="http://schemas.microsoft.com/office/drawing/2014/main" id="{95DECC2B-2B21-49B9-A8DA-7164941E12AF}"/>
              </a:ext>
            </a:extLst>
          </p:cNvPr>
          <p:cNvSpPr txBox="1"/>
          <p:nvPr/>
        </p:nvSpPr>
        <p:spPr>
          <a:xfrm>
            <a:off x="571988" y="4095065"/>
            <a:ext cx="11047877" cy="1569660"/>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8100000" scaled="1"/>
            <a:tileRect/>
          </a:gradFill>
        </p:spPr>
        <p:txBody>
          <a:bodyPr wrap="square">
            <a:spAutoFit/>
          </a:bodyPr>
          <a:lstStyle/>
          <a:p>
            <a:pPr algn="ctr"/>
            <a:r>
              <a:rPr lang="en-GB" sz="3200" b="1" dirty="0"/>
              <a:t>The purpose of the next task is to show you that you need to make a conscious choice about the vocabulary you use.  Some words have a more academic ‘feel’ than others.</a:t>
            </a:r>
          </a:p>
        </p:txBody>
      </p:sp>
    </p:spTree>
    <p:extLst>
      <p:ext uri="{BB962C8B-B14F-4D97-AF65-F5344CB8AC3E}">
        <p14:creationId xmlns:p14="http://schemas.microsoft.com/office/powerpoint/2010/main" val="399659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65033" y="6701555"/>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915270" y="6703234"/>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4239" y="6701555"/>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8" name="Rectangle 4">
            <a:extLst>
              <a:ext uri="{FF2B5EF4-FFF2-40B4-BE49-F238E27FC236}">
                <a16:creationId xmlns:a16="http://schemas.microsoft.com/office/drawing/2014/main" id="{807054F0-43B3-43BD-9FCE-9627D42D49B9}"/>
              </a:ext>
            </a:extLst>
          </p:cNvPr>
          <p:cNvSpPr>
            <a:spLocks noChangeArrowheads="1"/>
          </p:cNvSpPr>
          <p:nvPr/>
        </p:nvSpPr>
        <p:spPr bwMode="auto">
          <a:xfrm>
            <a:off x="1939840" y="1073688"/>
            <a:ext cx="2403475" cy="453183"/>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path path="circle">
              <a:fillToRect l="50000" t="50000" r="50000" b="50000"/>
            </a:path>
            <a:tileRect/>
          </a:gra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Formal</a:t>
            </a:r>
          </a:p>
        </p:txBody>
      </p:sp>
      <p:sp>
        <p:nvSpPr>
          <p:cNvPr id="29" name="Rectangle 6">
            <a:extLst>
              <a:ext uri="{FF2B5EF4-FFF2-40B4-BE49-F238E27FC236}">
                <a16:creationId xmlns:a16="http://schemas.microsoft.com/office/drawing/2014/main" id="{C12CC7C0-301D-430E-AF40-E97C4A81BCA8}"/>
              </a:ext>
            </a:extLst>
          </p:cNvPr>
          <p:cNvSpPr>
            <a:spLocks noChangeArrowheads="1"/>
          </p:cNvSpPr>
          <p:nvPr/>
        </p:nvSpPr>
        <p:spPr bwMode="auto">
          <a:xfrm>
            <a:off x="1928571" y="3480441"/>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a:latin typeface="+mn-lt"/>
              </a:rPr>
              <a:t>sufficient</a:t>
            </a:r>
            <a:endParaRPr lang="en-GB" altLang="en-US" sz="2000">
              <a:solidFill>
                <a:schemeClr val="tx1"/>
              </a:solidFill>
              <a:latin typeface="+mn-lt"/>
            </a:endParaRPr>
          </a:p>
        </p:txBody>
      </p:sp>
      <p:sp>
        <p:nvSpPr>
          <p:cNvPr id="30" name="Rectangle 7">
            <a:extLst>
              <a:ext uri="{FF2B5EF4-FFF2-40B4-BE49-F238E27FC236}">
                <a16:creationId xmlns:a16="http://schemas.microsoft.com/office/drawing/2014/main" id="{5508F344-89B5-4EAE-8682-F06875B9841F}"/>
              </a:ext>
            </a:extLst>
          </p:cNvPr>
          <p:cNvSpPr>
            <a:spLocks noChangeArrowheads="1"/>
          </p:cNvSpPr>
          <p:nvPr/>
        </p:nvSpPr>
        <p:spPr bwMode="auto">
          <a:xfrm>
            <a:off x="1928571" y="2862903"/>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injustice</a:t>
            </a:r>
          </a:p>
        </p:txBody>
      </p:sp>
      <p:sp>
        <p:nvSpPr>
          <p:cNvPr id="32" name="Rectangle 9">
            <a:extLst>
              <a:ext uri="{FF2B5EF4-FFF2-40B4-BE49-F238E27FC236}">
                <a16:creationId xmlns:a16="http://schemas.microsoft.com/office/drawing/2014/main" id="{C469675E-DFEA-4109-A4D5-8F77DB77B09C}"/>
              </a:ext>
            </a:extLst>
          </p:cNvPr>
          <p:cNvSpPr>
            <a:spLocks noChangeArrowheads="1"/>
          </p:cNvSpPr>
          <p:nvPr/>
        </p:nvSpPr>
        <p:spPr bwMode="auto">
          <a:xfrm>
            <a:off x="1928571" y="4097978"/>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opportunity</a:t>
            </a:r>
            <a:endParaRPr lang="en-GB" altLang="en-US" sz="2000" dirty="0">
              <a:solidFill>
                <a:schemeClr val="tx1"/>
              </a:solidFill>
              <a:latin typeface="+mn-lt"/>
            </a:endParaRPr>
          </a:p>
        </p:txBody>
      </p:sp>
      <p:sp>
        <p:nvSpPr>
          <p:cNvPr id="33" name="Rectangle 10">
            <a:extLst>
              <a:ext uri="{FF2B5EF4-FFF2-40B4-BE49-F238E27FC236}">
                <a16:creationId xmlns:a16="http://schemas.microsoft.com/office/drawing/2014/main" id="{A289D0C8-01A6-4D75-801F-82425DF3E577}"/>
              </a:ext>
            </a:extLst>
          </p:cNvPr>
          <p:cNvSpPr>
            <a:spLocks noChangeArrowheads="1"/>
          </p:cNvSpPr>
          <p:nvPr/>
        </p:nvSpPr>
        <p:spPr bwMode="auto">
          <a:xfrm>
            <a:off x="5874282" y="1105541"/>
            <a:ext cx="2563810" cy="453183"/>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path path="circle">
              <a:fillToRect l="50000" t="50000" r="50000" b="50000"/>
            </a:path>
            <a:tileRect/>
          </a:gradFill>
          <a:ln>
            <a:noFill/>
          </a:ln>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Informal</a:t>
            </a:r>
          </a:p>
        </p:txBody>
      </p:sp>
      <p:sp>
        <p:nvSpPr>
          <p:cNvPr id="34" name="Rectangle 33">
            <a:extLst>
              <a:ext uri="{FF2B5EF4-FFF2-40B4-BE49-F238E27FC236}">
                <a16:creationId xmlns:a16="http://schemas.microsoft.com/office/drawing/2014/main" id="{1763811C-7C9E-4116-808D-356565CBEE63}"/>
              </a:ext>
            </a:extLst>
          </p:cNvPr>
          <p:cNvSpPr>
            <a:spLocks noChangeArrowheads="1"/>
          </p:cNvSpPr>
          <p:nvPr/>
        </p:nvSpPr>
        <p:spPr bwMode="auto">
          <a:xfrm>
            <a:off x="5856045" y="2771935"/>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now</a:t>
            </a:r>
            <a:endParaRPr lang="en-GB" sz="2000" dirty="0">
              <a:solidFill>
                <a:schemeClr val="tx1"/>
              </a:solidFill>
              <a:latin typeface="+mn-lt"/>
            </a:endParaRPr>
          </a:p>
        </p:txBody>
      </p:sp>
      <p:sp>
        <p:nvSpPr>
          <p:cNvPr id="35" name="Rectangle 16">
            <a:extLst>
              <a:ext uri="{FF2B5EF4-FFF2-40B4-BE49-F238E27FC236}">
                <a16:creationId xmlns:a16="http://schemas.microsoft.com/office/drawing/2014/main" id="{B1163AA3-2280-40D1-BBE9-6072C4450383}"/>
              </a:ext>
            </a:extLst>
          </p:cNvPr>
          <p:cNvSpPr>
            <a:spLocks noChangeArrowheads="1"/>
          </p:cNvSpPr>
          <p:nvPr/>
        </p:nvSpPr>
        <p:spPr bwMode="auto">
          <a:xfrm>
            <a:off x="1928571" y="4715516"/>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sacrifice</a:t>
            </a:r>
            <a:endParaRPr lang="en-GB" altLang="en-US" sz="2000" dirty="0">
              <a:solidFill>
                <a:schemeClr val="tx1"/>
              </a:solidFill>
              <a:latin typeface="+mn-lt"/>
            </a:endParaRPr>
          </a:p>
        </p:txBody>
      </p:sp>
      <p:sp>
        <p:nvSpPr>
          <p:cNvPr id="36" name="Rectangle 17">
            <a:extLst>
              <a:ext uri="{FF2B5EF4-FFF2-40B4-BE49-F238E27FC236}">
                <a16:creationId xmlns:a16="http://schemas.microsoft.com/office/drawing/2014/main" id="{DAD69B49-7347-4E58-88CD-FD0E5D0E0499}"/>
              </a:ext>
            </a:extLst>
          </p:cNvPr>
          <p:cNvSpPr>
            <a:spLocks noChangeArrowheads="1"/>
          </p:cNvSpPr>
          <p:nvPr/>
        </p:nvSpPr>
        <p:spPr bwMode="auto">
          <a:xfrm>
            <a:off x="1928571" y="5331466"/>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immediately</a:t>
            </a:r>
            <a:endParaRPr lang="en-GB" altLang="en-US" sz="2000" dirty="0">
              <a:solidFill>
                <a:schemeClr val="tx1"/>
              </a:solidFill>
              <a:latin typeface="+mn-lt"/>
            </a:endParaRPr>
          </a:p>
        </p:txBody>
      </p:sp>
      <p:sp>
        <p:nvSpPr>
          <p:cNvPr id="37" name="Rectangle 36">
            <a:extLst>
              <a:ext uri="{FF2B5EF4-FFF2-40B4-BE49-F238E27FC236}">
                <a16:creationId xmlns:a16="http://schemas.microsoft.com/office/drawing/2014/main" id="{A47861A5-B67C-44FF-A385-A929684C71DA}"/>
              </a:ext>
            </a:extLst>
          </p:cNvPr>
          <p:cNvSpPr>
            <a:spLocks noChangeArrowheads="1"/>
          </p:cNvSpPr>
          <p:nvPr/>
        </p:nvSpPr>
        <p:spPr bwMode="auto">
          <a:xfrm>
            <a:off x="5856045" y="3440067"/>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chance</a:t>
            </a:r>
            <a:endParaRPr lang="en-GB" sz="2000" dirty="0">
              <a:solidFill>
                <a:schemeClr val="tx1"/>
              </a:solidFill>
              <a:latin typeface="+mn-lt"/>
            </a:endParaRPr>
          </a:p>
        </p:txBody>
      </p:sp>
      <p:sp>
        <p:nvSpPr>
          <p:cNvPr id="38" name="Rectangle 37">
            <a:extLst>
              <a:ext uri="{FF2B5EF4-FFF2-40B4-BE49-F238E27FC236}">
                <a16:creationId xmlns:a16="http://schemas.microsoft.com/office/drawing/2014/main" id="{03E0B732-3EF0-4479-9818-CBF44E628648}"/>
              </a:ext>
            </a:extLst>
          </p:cNvPr>
          <p:cNvSpPr>
            <a:spLocks noChangeArrowheads="1"/>
          </p:cNvSpPr>
          <p:nvPr/>
        </p:nvSpPr>
        <p:spPr bwMode="auto">
          <a:xfrm>
            <a:off x="5828242" y="4060263"/>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enough</a:t>
            </a:r>
            <a:endParaRPr lang="en-GB" sz="2000" dirty="0">
              <a:solidFill>
                <a:schemeClr val="tx1"/>
              </a:solidFill>
              <a:latin typeface="+mn-lt"/>
            </a:endParaRPr>
          </a:p>
        </p:txBody>
      </p:sp>
      <p:sp>
        <p:nvSpPr>
          <p:cNvPr id="40" name="Rectangle 39">
            <a:extLst>
              <a:ext uri="{FF2B5EF4-FFF2-40B4-BE49-F238E27FC236}">
                <a16:creationId xmlns:a16="http://schemas.microsoft.com/office/drawing/2014/main" id="{F692F7D1-E57C-4919-9804-6DB424384B6A}"/>
              </a:ext>
            </a:extLst>
          </p:cNvPr>
          <p:cNvSpPr>
            <a:spLocks noChangeArrowheads="1"/>
          </p:cNvSpPr>
          <p:nvPr/>
        </p:nvSpPr>
        <p:spPr bwMode="auto">
          <a:xfrm>
            <a:off x="5856045" y="4715516"/>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give up</a:t>
            </a:r>
            <a:endParaRPr lang="en-GB" sz="2000" dirty="0">
              <a:solidFill>
                <a:schemeClr val="tx1"/>
              </a:solidFill>
              <a:latin typeface="+mn-lt"/>
            </a:endParaRPr>
          </a:p>
        </p:txBody>
      </p:sp>
      <p:sp>
        <p:nvSpPr>
          <p:cNvPr id="41" name="Rectangle 40">
            <a:extLst>
              <a:ext uri="{FF2B5EF4-FFF2-40B4-BE49-F238E27FC236}">
                <a16:creationId xmlns:a16="http://schemas.microsoft.com/office/drawing/2014/main" id="{638EAC2B-BED0-48DE-9EEF-3119D90BE39C}"/>
              </a:ext>
            </a:extLst>
          </p:cNvPr>
          <p:cNvSpPr>
            <a:spLocks noChangeArrowheads="1"/>
          </p:cNvSpPr>
          <p:nvPr/>
        </p:nvSpPr>
        <p:spPr bwMode="auto">
          <a:xfrm>
            <a:off x="5856045" y="5331466"/>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solidFill>
                  <a:schemeClr val="tx1"/>
                </a:solidFill>
                <a:latin typeface="+mn-lt"/>
              </a:rPr>
              <a:t>not fair</a:t>
            </a:r>
          </a:p>
        </p:txBody>
      </p:sp>
      <p:sp>
        <p:nvSpPr>
          <p:cNvPr id="42" name="Rectangle 23">
            <a:extLst>
              <a:ext uri="{FF2B5EF4-FFF2-40B4-BE49-F238E27FC236}">
                <a16:creationId xmlns:a16="http://schemas.microsoft.com/office/drawing/2014/main" id="{E5FE6469-1A7A-4F8D-ADAF-F9F3DFEBADE2}"/>
              </a:ext>
            </a:extLst>
          </p:cNvPr>
          <p:cNvSpPr>
            <a:spLocks noChangeArrowheads="1"/>
          </p:cNvSpPr>
          <p:nvPr/>
        </p:nvSpPr>
        <p:spPr bwMode="auto">
          <a:xfrm>
            <a:off x="4785360" y="111064"/>
            <a:ext cx="6919990" cy="95410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a:lnSpc>
                <a:spcPct val="100000"/>
              </a:lnSpc>
              <a:spcBef>
                <a:spcPct val="0"/>
              </a:spcBef>
              <a:buFontTx/>
              <a:buNone/>
            </a:pPr>
            <a:endParaRPr lang="en-GB" altLang="en-US" sz="1600" b="1" dirty="0">
              <a:solidFill>
                <a:schemeClr val="tx1"/>
              </a:solidFill>
              <a:latin typeface="+mj-lt"/>
            </a:endParaRPr>
          </a:p>
          <a:p>
            <a:pPr algn="ctr">
              <a:lnSpc>
                <a:spcPct val="100000"/>
              </a:lnSpc>
              <a:spcBef>
                <a:spcPct val="0"/>
              </a:spcBef>
              <a:buFontTx/>
              <a:buNone/>
            </a:pPr>
            <a:r>
              <a:rPr lang="en-GB" altLang="en-US" sz="2000" b="1" dirty="0">
                <a:solidFill>
                  <a:schemeClr val="tx1"/>
                </a:solidFill>
                <a:latin typeface="+mj-lt"/>
              </a:rPr>
              <a:t>Can you match these formal/academic words with informal words with the same meanings (synonyms)?</a:t>
            </a:r>
          </a:p>
        </p:txBody>
      </p:sp>
      <p:sp>
        <p:nvSpPr>
          <p:cNvPr id="58" name="Title 20">
            <a:extLst>
              <a:ext uri="{FF2B5EF4-FFF2-40B4-BE49-F238E27FC236}">
                <a16:creationId xmlns:a16="http://schemas.microsoft.com/office/drawing/2014/main" id="{A1D19B15-1A0F-400A-8560-35052EBB098F}"/>
              </a:ext>
            </a:extLst>
          </p:cNvPr>
          <p:cNvSpPr>
            <a:spLocks noGrp="1"/>
          </p:cNvSpPr>
          <p:nvPr>
            <p:ph type="title"/>
          </p:nvPr>
        </p:nvSpPr>
        <p:spPr>
          <a:xfrm>
            <a:off x="123007" y="117889"/>
            <a:ext cx="4792263" cy="993775"/>
          </a:xfrm>
        </p:spPr>
        <p:txBody>
          <a:bodyPr/>
          <a:lstStyle/>
          <a:p>
            <a:pPr eaLnBrk="1" hangingPunct="1"/>
            <a:r>
              <a:rPr lang="en-GB" altLang="en-US" sz="4000" dirty="0">
                <a:latin typeface="Amasis MT Pro Black" panose="02040A04050005020304" pitchFamily="18" charset="0"/>
              </a:rPr>
              <a:t>Academic register</a:t>
            </a:r>
          </a:p>
        </p:txBody>
      </p:sp>
      <p:sp>
        <p:nvSpPr>
          <p:cNvPr id="59" name="Rectangle 8">
            <a:extLst>
              <a:ext uri="{FF2B5EF4-FFF2-40B4-BE49-F238E27FC236}">
                <a16:creationId xmlns:a16="http://schemas.microsoft.com/office/drawing/2014/main" id="{D26E2879-3B3B-46BD-9282-A1482AFFBF02}"/>
              </a:ext>
            </a:extLst>
          </p:cNvPr>
          <p:cNvSpPr>
            <a:spLocks noChangeArrowheads="1"/>
          </p:cNvSpPr>
          <p:nvPr/>
        </p:nvSpPr>
        <p:spPr bwMode="auto">
          <a:xfrm>
            <a:off x="1914440" y="2123712"/>
            <a:ext cx="2428875" cy="598589"/>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many </a:t>
            </a:r>
          </a:p>
        </p:txBody>
      </p:sp>
      <p:sp>
        <p:nvSpPr>
          <p:cNvPr id="60" name="Rectangle 59">
            <a:extLst>
              <a:ext uri="{FF2B5EF4-FFF2-40B4-BE49-F238E27FC236}">
                <a16:creationId xmlns:a16="http://schemas.microsoft.com/office/drawing/2014/main" id="{E55D84C2-8D20-4E4B-BAA4-554638651567}"/>
              </a:ext>
            </a:extLst>
          </p:cNvPr>
          <p:cNvSpPr>
            <a:spLocks noChangeArrowheads="1"/>
          </p:cNvSpPr>
          <p:nvPr/>
        </p:nvSpPr>
        <p:spPr bwMode="auto">
          <a:xfrm>
            <a:off x="5837250" y="2064617"/>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solidFill>
                  <a:schemeClr val="tx1"/>
                </a:solidFill>
                <a:latin typeface="+mn-lt"/>
              </a:rPr>
              <a:t>kid</a:t>
            </a:r>
          </a:p>
        </p:txBody>
      </p:sp>
      <p:sp>
        <p:nvSpPr>
          <p:cNvPr id="61" name="Rectangle 60">
            <a:extLst>
              <a:ext uri="{FF2B5EF4-FFF2-40B4-BE49-F238E27FC236}">
                <a16:creationId xmlns:a16="http://schemas.microsoft.com/office/drawing/2014/main" id="{2FF45073-AF77-49AC-A43A-DDFE3D1C8894}"/>
              </a:ext>
            </a:extLst>
          </p:cNvPr>
          <p:cNvSpPr>
            <a:spLocks noChangeArrowheads="1"/>
          </p:cNvSpPr>
          <p:nvPr/>
        </p:nvSpPr>
        <p:spPr bwMode="auto">
          <a:xfrm>
            <a:off x="5856045" y="5985872"/>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A lot</a:t>
            </a:r>
            <a:endParaRPr lang="en-GB" sz="2000" dirty="0">
              <a:solidFill>
                <a:schemeClr val="tx1"/>
              </a:solidFill>
              <a:latin typeface="+mn-lt"/>
            </a:endParaRPr>
          </a:p>
        </p:txBody>
      </p:sp>
      <p:sp>
        <p:nvSpPr>
          <p:cNvPr id="63" name="Rectangle 8">
            <a:extLst>
              <a:ext uri="{FF2B5EF4-FFF2-40B4-BE49-F238E27FC236}">
                <a16:creationId xmlns:a16="http://schemas.microsoft.com/office/drawing/2014/main" id="{390633B9-7916-4C10-9637-AF7755C74C37}"/>
              </a:ext>
            </a:extLst>
          </p:cNvPr>
          <p:cNvSpPr>
            <a:spLocks noChangeArrowheads="1"/>
          </p:cNvSpPr>
          <p:nvPr/>
        </p:nvSpPr>
        <p:spPr bwMode="auto">
          <a:xfrm>
            <a:off x="1928571" y="5985872"/>
            <a:ext cx="2428875" cy="598589"/>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children </a:t>
            </a:r>
          </a:p>
        </p:txBody>
      </p:sp>
      <p:cxnSp>
        <p:nvCxnSpPr>
          <p:cNvPr id="11" name="Straight Arrow Connector 10">
            <a:extLst>
              <a:ext uri="{FF2B5EF4-FFF2-40B4-BE49-F238E27FC236}">
                <a16:creationId xmlns:a16="http://schemas.microsoft.com/office/drawing/2014/main" id="{EBE3E190-25AB-475A-9A8A-F8F7801C4C22}"/>
              </a:ext>
            </a:extLst>
          </p:cNvPr>
          <p:cNvCxnSpPr>
            <a:cxnSpLocks/>
          </p:cNvCxnSpPr>
          <p:nvPr/>
        </p:nvCxnSpPr>
        <p:spPr>
          <a:xfrm>
            <a:off x="4419147" y="2423006"/>
            <a:ext cx="1667193" cy="373395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D7D96BDD-023C-4B5D-8C07-13713E063B81}"/>
              </a:ext>
            </a:extLst>
          </p:cNvPr>
          <p:cNvCxnSpPr>
            <a:cxnSpLocks/>
          </p:cNvCxnSpPr>
          <p:nvPr/>
        </p:nvCxnSpPr>
        <p:spPr>
          <a:xfrm>
            <a:off x="4313145" y="2927743"/>
            <a:ext cx="1897812" cy="261763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6C6B8996-1750-442D-956F-647338AD4D5A}"/>
              </a:ext>
            </a:extLst>
          </p:cNvPr>
          <p:cNvCxnSpPr>
            <a:cxnSpLocks/>
            <a:stCxn id="29" idx="3"/>
          </p:cNvCxnSpPr>
          <p:nvPr/>
        </p:nvCxnSpPr>
        <p:spPr>
          <a:xfrm>
            <a:off x="4357446" y="3764347"/>
            <a:ext cx="1804726" cy="61753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E8CAB8FF-8747-42BF-879A-05F7B9B3CBF8}"/>
              </a:ext>
            </a:extLst>
          </p:cNvPr>
          <p:cNvCxnSpPr>
            <a:cxnSpLocks/>
          </p:cNvCxnSpPr>
          <p:nvPr/>
        </p:nvCxnSpPr>
        <p:spPr>
          <a:xfrm flipV="1">
            <a:off x="4282091" y="3815113"/>
            <a:ext cx="1679956" cy="6577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4C7611FA-D0D0-4368-88CB-73C6DDF06401}"/>
              </a:ext>
            </a:extLst>
          </p:cNvPr>
          <p:cNvCxnSpPr>
            <a:cxnSpLocks/>
          </p:cNvCxnSpPr>
          <p:nvPr/>
        </p:nvCxnSpPr>
        <p:spPr>
          <a:xfrm flipV="1">
            <a:off x="4085991" y="4999421"/>
            <a:ext cx="2178483" cy="2475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Straight Arrow Connector 73">
            <a:extLst>
              <a:ext uri="{FF2B5EF4-FFF2-40B4-BE49-F238E27FC236}">
                <a16:creationId xmlns:a16="http://schemas.microsoft.com/office/drawing/2014/main" id="{9FC0BC57-5BA1-4DC9-B0C9-8D0FEFF0E3F1}"/>
              </a:ext>
            </a:extLst>
          </p:cNvPr>
          <p:cNvCxnSpPr>
            <a:cxnSpLocks/>
          </p:cNvCxnSpPr>
          <p:nvPr/>
        </p:nvCxnSpPr>
        <p:spPr>
          <a:xfrm flipV="1">
            <a:off x="4157474" y="3123817"/>
            <a:ext cx="1804573" cy="244759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0FFC7807-4A36-402A-B8EF-D07514D53F99}"/>
              </a:ext>
            </a:extLst>
          </p:cNvPr>
          <p:cNvCxnSpPr>
            <a:cxnSpLocks/>
          </p:cNvCxnSpPr>
          <p:nvPr/>
        </p:nvCxnSpPr>
        <p:spPr>
          <a:xfrm flipV="1">
            <a:off x="4085991" y="2464647"/>
            <a:ext cx="2000349" cy="3763239"/>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625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ircle(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circle(in)">
                                      <p:cBhvr>
                                        <p:cTn id="17" dur="2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circle(in)">
                                      <p:cBhvr>
                                        <p:cTn id="22" dur="2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circle(in)">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circle(in)">
                                      <p:cBhvr>
                                        <p:cTn id="32" dur="20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circle(in)">
                                      <p:cBhvr>
                                        <p:cTn id="3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6" y="2077819"/>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7890" y="3367368"/>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8" name="Rectangle 2">
            <a:extLst>
              <a:ext uri="{FF2B5EF4-FFF2-40B4-BE49-F238E27FC236}">
                <a16:creationId xmlns:a16="http://schemas.microsoft.com/office/drawing/2014/main" id="{FDE96ED0-D431-4210-92C9-6C804916BC55}"/>
              </a:ext>
            </a:extLst>
          </p:cNvPr>
          <p:cNvSpPr>
            <a:spLocks noGrp="1" noChangeArrowheads="1"/>
          </p:cNvSpPr>
          <p:nvPr>
            <p:ph type="title"/>
          </p:nvPr>
        </p:nvSpPr>
        <p:spPr>
          <a:xfrm>
            <a:off x="2279650" y="404814"/>
            <a:ext cx="8273602" cy="771525"/>
          </a:xfrm>
        </p:spPr>
        <p:txBody>
          <a:bodyPr>
            <a:normAutofit/>
          </a:bodyPr>
          <a:lstStyle/>
          <a:p>
            <a:pPr algn="ctr" eaLnBrk="1" hangingPunct="1"/>
            <a:r>
              <a:rPr lang="en-GB" altLang="en-US" sz="4200" dirty="0">
                <a:latin typeface="Amasis MT Pro Black" panose="02040A04050005020304" pitchFamily="18" charset="0"/>
              </a:rPr>
              <a:t>Here is an informal phrase:</a:t>
            </a:r>
            <a:endParaRPr lang="en-US" altLang="en-US" sz="4200" dirty="0">
              <a:latin typeface="Amasis MT Pro Black" panose="02040A04050005020304" pitchFamily="18" charset="0"/>
            </a:endParaRPr>
          </a:p>
        </p:txBody>
      </p:sp>
      <p:sp>
        <p:nvSpPr>
          <p:cNvPr id="29" name="Rectangle 3">
            <a:extLst>
              <a:ext uri="{FF2B5EF4-FFF2-40B4-BE49-F238E27FC236}">
                <a16:creationId xmlns:a16="http://schemas.microsoft.com/office/drawing/2014/main" id="{B7B44AE8-33DA-4E8A-BF5A-27ACB9795405}"/>
              </a:ext>
            </a:extLst>
          </p:cNvPr>
          <p:cNvSpPr txBox="1">
            <a:spLocks noChangeArrowheads="1"/>
          </p:cNvSpPr>
          <p:nvPr/>
        </p:nvSpPr>
        <p:spPr>
          <a:xfrm>
            <a:off x="580762" y="1356088"/>
            <a:ext cx="11437114" cy="862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3000" b="1" dirty="0"/>
              <a:t>Mr Patel scored a wicked goal against them losers down the road.</a:t>
            </a:r>
            <a:endParaRPr lang="en-US" altLang="en-US" sz="3000" b="1" dirty="0"/>
          </a:p>
        </p:txBody>
      </p:sp>
      <p:sp>
        <p:nvSpPr>
          <p:cNvPr id="30" name="Text Box 4">
            <a:extLst>
              <a:ext uri="{FF2B5EF4-FFF2-40B4-BE49-F238E27FC236}">
                <a16:creationId xmlns:a16="http://schemas.microsoft.com/office/drawing/2014/main" id="{FF9B9228-A248-4AC7-BBF3-CDF0E0052736}"/>
              </a:ext>
            </a:extLst>
          </p:cNvPr>
          <p:cNvSpPr txBox="1">
            <a:spLocks noChangeArrowheads="1"/>
          </p:cNvSpPr>
          <p:nvPr/>
        </p:nvSpPr>
        <p:spPr bwMode="auto">
          <a:xfrm>
            <a:off x="4221023" y="5576876"/>
            <a:ext cx="6889742" cy="738664"/>
          </a:xfrm>
          <a:prstGeom prst="rect">
            <a:avLst/>
          </a:prstGeom>
          <a:solidFill>
            <a:srgbClr val="00FFCC"/>
          </a:solidFill>
          <a:ln>
            <a:noFill/>
          </a:ln>
          <a:effec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spcBef>
                <a:spcPct val="50000"/>
              </a:spcBef>
            </a:pPr>
            <a:r>
              <a:rPr lang="en-US" altLang="en-US" sz="4200" b="1" dirty="0">
                <a:effectLst>
                  <a:outerShdw blurRad="38100" dist="38100" dir="2700000" algn="tl">
                    <a:srgbClr val="000000">
                      <a:alpha val="43137"/>
                    </a:srgbClr>
                  </a:outerShdw>
                </a:effectLst>
                <a:latin typeface="Abadi Extra Light" panose="020B0204020104020204" pitchFamily="34" charset="0"/>
              </a:rPr>
              <a:t>What makes it informal?</a:t>
            </a:r>
          </a:p>
        </p:txBody>
      </p:sp>
      <p:sp>
        <p:nvSpPr>
          <p:cNvPr id="31" name="Line 5">
            <a:extLst>
              <a:ext uri="{FF2B5EF4-FFF2-40B4-BE49-F238E27FC236}">
                <a16:creationId xmlns:a16="http://schemas.microsoft.com/office/drawing/2014/main" id="{808671D0-37D0-4BC4-96A4-8617C1B635A3}"/>
              </a:ext>
            </a:extLst>
          </p:cNvPr>
          <p:cNvSpPr>
            <a:spLocks noChangeShapeType="1"/>
          </p:cNvSpPr>
          <p:nvPr/>
        </p:nvSpPr>
        <p:spPr bwMode="auto">
          <a:xfrm flipV="1">
            <a:off x="2651761" y="1980143"/>
            <a:ext cx="868679" cy="6835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Line 6">
            <a:extLst>
              <a:ext uri="{FF2B5EF4-FFF2-40B4-BE49-F238E27FC236}">
                <a16:creationId xmlns:a16="http://schemas.microsoft.com/office/drawing/2014/main" id="{EF4A9609-8287-4D6A-853C-294E39077B40}"/>
              </a:ext>
            </a:extLst>
          </p:cNvPr>
          <p:cNvSpPr>
            <a:spLocks noChangeShapeType="1"/>
          </p:cNvSpPr>
          <p:nvPr/>
        </p:nvSpPr>
        <p:spPr bwMode="auto">
          <a:xfrm>
            <a:off x="7984041" y="2017916"/>
            <a:ext cx="352846" cy="7016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7">
            <a:extLst>
              <a:ext uri="{FF2B5EF4-FFF2-40B4-BE49-F238E27FC236}">
                <a16:creationId xmlns:a16="http://schemas.microsoft.com/office/drawing/2014/main" id="{8440472D-87FD-44EC-9448-19AAB8331EE0}"/>
              </a:ext>
            </a:extLst>
          </p:cNvPr>
          <p:cNvSpPr>
            <a:spLocks noChangeShapeType="1"/>
          </p:cNvSpPr>
          <p:nvPr/>
        </p:nvSpPr>
        <p:spPr bwMode="auto">
          <a:xfrm flipH="1">
            <a:off x="6558392" y="1949671"/>
            <a:ext cx="352845" cy="635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Text Box 8">
            <a:extLst>
              <a:ext uri="{FF2B5EF4-FFF2-40B4-BE49-F238E27FC236}">
                <a16:creationId xmlns:a16="http://schemas.microsoft.com/office/drawing/2014/main" id="{F21D15B3-B0FE-4E8D-9976-0144B8524CA1}"/>
              </a:ext>
            </a:extLst>
          </p:cNvPr>
          <p:cNvSpPr txBox="1">
            <a:spLocks noChangeArrowheads="1"/>
          </p:cNvSpPr>
          <p:nvPr/>
        </p:nvSpPr>
        <p:spPr bwMode="auto">
          <a:xfrm>
            <a:off x="765036" y="2682240"/>
            <a:ext cx="32735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600" b="1" dirty="0">
                <a:latin typeface="Abadi Extra Light" panose="020B0204020104020204" pitchFamily="34" charset="0"/>
              </a:rPr>
              <a:t>This is a slang term for GOOD</a:t>
            </a:r>
            <a:endParaRPr lang="en-US" altLang="en-US" sz="3600" b="1" dirty="0">
              <a:latin typeface="Abadi Extra Light" panose="020B0204020104020204" pitchFamily="34" charset="0"/>
            </a:endParaRPr>
          </a:p>
        </p:txBody>
      </p:sp>
      <p:sp>
        <p:nvSpPr>
          <p:cNvPr id="35" name="Text Box 9">
            <a:extLst>
              <a:ext uri="{FF2B5EF4-FFF2-40B4-BE49-F238E27FC236}">
                <a16:creationId xmlns:a16="http://schemas.microsoft.com/office/drawing/2014/main" id="{0D37D60D-F93F-4EBD-A489-A25A9CFA5FB1}"/>
              </a:ext>
            </a:extLst>
          </p:cNvPr>
          <p:cNvSpPr txBox="1">
            <a:spLocks noChangeArrowheads="1"/>
          </p:cNvSpPr>
          <p:nvPr/>
        </p:nvSpPr>
        <p:spPr bwMode="auto">
          <a:xfrm>
            <a:off x="4493130" y="2766262"/>
            <a:ext cx="22416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000" b="1" dirty="0">
                <a:latin typeface="Abadi Extra Light" panose="020B0204020104020204" pitchFamily="34" charset="0"/>
              </a:rPr>
              <a:t>This should be THOSE</a:t>
            </a:r>
            <a:endParaRPr lang="en-US" altLang="en-US" sz="3000" b="1" dirty="0">
              <a:latin typeface="Abadi Extra Light" panose="020B0204020104020204" pitchFamily="34" charset="0"/>
            </a:endParaRPr>
          </a:p>
        </p:txBody>
      </p:sp>
      <p:sp>
        <p:nvSpPr>
          <p:cNvPr id="36" name="Text Box 10">
            <a:extLst>
              <a:ext uri="{FF2B5EF4-FFF2-40B4-BE49-F238E27FC236}">
                <a16:creationId xmlns:a16="http://schemas.microsoft.com/office/drawing/2014/main" id="{2D381FDA-EC00-4643-978C-8CE0A16F3465}"/>
              </a:ext>
            </a:extLst>
          </p:cNvPr>
          <p:cNvSpPr txBox="1">
            <a:spLocks noChangeArrowheads="1"/>
          </p:cNvSpPr>
          <p:nvPr/>
        </p:nvSpPr>
        <p:spPr bwMode="auto">
          <a:xfrm>
            <a:off x="6839991" y="2605039"/>
            <a:ext cx="23764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2800" b="1" dirty="0">
                <a:latin typeface="Abadi Extra Light" panose="020B0204020104020204" pitchFamily="34" charset="0"/>
              </a:rPr>
              <a:t>This is a harsh emotive word to use.  You should use polite language.</a:t>
            </a:r>
            <a:endParaRPr lang="en-US" altLang="en-US" sz="2800" b="1" dirty="0">
              <a:latin typeface="Abadi Extra Light" panose="020B0204020104020204" pitchFamily="34" charset="0"/>
            </a:endParaRPr>
          </a:p>
        </p:txBody>
      </p:sp>
      <p:sp>
        <p:nvSpPr>
          <p:cNvPr id="40" name="Line 13">
            <a:extLst>
              <a:ext uri="{FF2B5EF4-FFF2-40B4-BE49-F238E27FC236}">
                <a16:creationId xmlns:a16="http://schemas.microsoft.com/office/drawing/2014/main" id="{AC17B668-EB2E-4042-9D45-D9590839BD7B}"/>
              </a:ext>
            </a:extLst>
          </p:cNvPr>
          <p:cNvSpPr>
            <a:spLocks noChangeShapeType="1"/>
          </p:cNvSpPr>
          <p:nvPr/>
        </p:nvSpPr>
        <p:spPr bwMode="auto">
          <a:xfrm>
            <a:off x="9380401" y="1970535"/>
            <a:ext cx="568788" cy="5790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 name="Text Box 10">
            <a:extLst>
              <a:ext uri="{FF2B5EF4-FFF2-40B4-BE49-F238E27FC236}">
                <a16:creationId xmlns:a16="http://schemas.microsoft.com/office/drawing/2014/main" id="{9730C5D0-1D4C-4DEC-830F-18BA116A826D}"/>
              </a:ext>
            </a:extLst>
          </p:cNvPr>
          <p:cNvSpPr txBox="1">
            <a:spLocks noChangeArrowheads="1"/>
          </p:cNvSpPr>
          <p:nvPr/>
        </p:nvSpPr>
        <p:spPr bwMode="auto">
          <a:xfrm>
            <a:off x="9376058" y="2585259"/>
            <a:ext cx="253927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000" b="1" dirty="0">
                <a:latin typeface="Abadi Extra Light" panose="020B0204020104020204" pitchFamily="34" charset="0"/>
              </a:rPr>
              <a:t>This is not a very precise description of who he has played against</a:t>
            </a:r>
            <a:r>
              <a:rPr lang="en-GB" altLang="en-US" sz="3600" dirty="0">
                <a:latin typeface="Abadi Extra Light" panose="020B0204020104020204" pitchFamily="34" charset="0"/>
              </a:rPr>
              <a:t>.</a:t>
            </a:r>
          </a:p>
          <a:p>
            <a:endParaRPr lang="en-US" altLang="en-US" sz="3600" dirty="0">
              <a:latin typeface="+mj-lt"/>
            </a:endParaRPr>
          </a:p>
        </p:txBody>
      </p:sp>
      <p:pic>
        <p:nvPicPr>
          <p:cNvPr id="3" name="Picture 2">
            <a:extLst>
              <a:ext uri="{FF2B5EF4-FFF2-40B4-BE49-F238E27FC236}">
                <a16:creationId xmlns:a16="http://schemas.microsoft.com/office/drawing/2014/main" id="{D8255989-D58E-4C48-97B5-A35E8BEDCEF7}"/>
              </a:ext>
            </a:extLst>
          </p:cNvPr>
          <p:cNvPicPr>
            <a:picLocks noChangeAspect="1"/>
          </p:cNvPicPr>
          <p:nvPr/>
        </p:nvPicPr>
        <p:blipFill>
          <a:blip r:embed="rId4"/>
          <a:stretch>
            <a:fillRect/>
          </a:stretch>
        </p:blipFill>
        <p:spPr>
          <a:xfrm flipH="1">
            <a:off x="563159" y="4115083"/>
            <a:ext cx="2602607" cy="2364485"/>
          </a:xfrm>
          <a:prstGeom prst="rect">
            <a:avLst/>
          </a:prstGeom>
        </p:spPr>
      </p:pic>
      <p:sp>
        <p:nvSpPr>
          <p:cNvPr id="4" name="TextBox 3">
            <a:extLst>
              <a:ext uri="{FF2B5EF4-FFF2-40B4-BE49-F238E27FC236}">
                <a16:creationId xmlns:a16="http://schemas.microsoft.com/office/drawing/2014/main" id="{A086FAC6-2245-4B94-BEF8-F9045EC00A1C}"/>
              </a:ext>
            </a:extLst>
          </p:cNvPr>
          <p:cNvSpPr txBox="1"/>
          <p:nvPr/>
        </p:nvSpPr>
        <p:spPr>
          <a:xfrm>
            <a:off x="3322320" y="1403601"/>
            <a:ext cx="1277790" cy="531018"/>
          </a:xfrm>
          <a:prstGeom prst="rect">
            <a:avLst/>
          </a:prstGeom>
          <a:solidFill>
            <a:srgbClr val="00FFCC">
              <a:alpha val="17000"/>
            </a:srgbClr>
          </a:solidFill>
        </p:spPr>
        <p:txBody>
          <a:bodyPr wrap="square" rtlCol="0">
            <a:spAutoFit/>
          </a:bodyPr>
          <a:lstStyle/>
          <a:p>
            <a:endParaRPr lang="en-GB" dirty="0"/>
          </a:p>
        </p:txBody>
      </p:sp>
      <p:sp>
        <p:nvSpPr>
          <p:cNvPr id="38" name="TextBox 37">
            <a:extLst>
              <a:ext uri="{FF2B5EF4-FFF2-40B4-BE49-F238E27FC236}">
                <a16:creationId xmlns:a16="http://schemas.microsoft.com/office/drawing/2014/main" id="{665F97AF-C377-4A04-AC9E-8FB63AC8325E}"/>
              </a:ext>
            </a:extLst>
          </p:cNvPr>
          <p:cNvSpPr txBox="1"/>
          <p:nvPr/>
        </p:nvSpPr>
        <p:spPr>
          <a:xfrm>
            <a:off x="6558393" y="1270217"/>
            <a:ext cx="988043" cy="531018"/>
          </a:xfrm>
          <a:prstGeom prst="rect">
            <a:avLst/>
          </a:prstGeom>
          <a:solidFill>
            <a:srgbClr val="00FFCC">
              <a:alpha val="17000"/>
            </a:srgbClr>
          </a:solidFill>
        </p:spPr>
        <p:txBody>
          <a:bodyPr wrap="square" rtlCol="0">
            <a:spAutoFit/>
          </a:bodyPr>
          <a:lstStyle/>
          <a:p>
            <a:endParaRPr lang="en-GB" dirty="0"/>
          </a:p>
        </p:txBody>
      </p:sp>
      <p:sp>
        <p:nvSpPr>
          <p:cNvPr id="42" name="TextBox 41">
            <a:extLst>
              <a:ext uri="{FF2B5EF4-FFF2-40B4-BE49-F238E27FC236}">
                <a16:creationId xmlns:a16="http://schemas.microsoft.com/office/drawing/2014/main" id="{1EE5DA09-B3DE-47D2-BE27-8F8E11986809}"/>
              </a:ext>
            </a:extLst>
          </p:cNvPr>
          <p:cNvSpPr txBox="1"/>
          <p:nvPr/>
        </p:nvSpPr>
        <p:spPr>
          <a:xfrm>
            <a:off x="7546436" y="1251560"/>
            <a:ext cx="988043" cy="531018"/>
          </a:xfrm>
          <a:prstGeom prst="rect">
            <a:avLst/>
          </a:prstGeom>
          <a:solidFill>
            <a:srgbClr val="00FFCC">
              <a:alpha val="17000"/>
            </a:srgbClr>
          </a:solidFill>
        </p:spPr>
        <p:txBody>
          <a:bodyPr wrap="square" rtlCol="0">
            <a:spAutoFit/>
          </a:bodyPr>
          <a:lstStyle/>
          <a:p>
            <a:endParaRPr lang="en-GB" dirty="0"/>
          </a:p>
        </p:txBody>
      </p:sp>
      <p:sp>
        <p:nvSpPr>
          <p:cNvPr id="43" name="TextBox 42">
            <a:extLst>
              <a:ext uri="{FF2B5EF4-FFF2-40B4-BE49-F238E27FC236}">
                <a16:creationId xmlns:a16="http://schemas.microsoft.com/office/drawing/2014/main" id="{BA482308-2B93-41A0-BB0C-4F6F3A821469}"/>
              </a:ext>
            </a:extLst>
          </p:cNvPr>
          <p:cNvSpPr txBox="1"/>
          <p:nvPr/>
        </p:nvSpPr>
        <p:spPr>
          <a:xfrm>
            <a:off x="8561324" y="1294312"/>
            <a:ext cx="2701035" cy="531018"/>
          </a:xfrm>
          <a:prstGeom prst="rect">
            <a:avLst/>
          </a:prstGeom>
          <a:solidFill>
            <a:srgbClr val="00FFCC">
              <a:alpha val="17000"/>
            </a:srgbClr>
          </a:solidFill>
        </p:spPr>
        <p:txBody>
          <a:bodyPr wrap="square" rtlCol="0">
            <a:spAutoFit/>
          </a:bodyPr>
          <a:lstStyle/>
          <a:p>
            <a:endParaRPr lang="en-GB" dirty="0"/>
          </a:p>
        </p:txBody>
      </p:sp>
    </p:spTree>
    <p:extLst>
      <p:ext uri="{BB962C8B-B14F-4D97-AF65-F5344CB8AC3E}">
        <p14:creationId xmlns:p14="http://schemas.microsoft.com/office/powerpoint/2010/main" val="8067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P spid="40" grpId="0" animBg="1"/>
      <p:bldP spid="41" grpId="0"/>
      <p:bldP spid="4" grpId="0" animBg="1"/>
      <p:bldP spid="38"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2" name="Rectangle 2">
            <a:extLst>
              <a:ext uri="{FF2B5EF4-FFF2-40B4-BE49-F238E27FC236}">
                <a16:creationId xmlns:a16="http://schemas.microsoft.com/office/drawing/2014/main" id="{C6F8F42A-5D42-44B3-909C-ECC93C752DDD}"/>
              </a:ext>
            </a:extLst>
          </p:cNvPr>
          <p:cNvSpPr>
            <a:spLocks noGrp="1" noChangeArrowheads="1"/>
          </p:cNvSpPr>
          <p:nvPr>
            <p:ph type="title"/>
          </p:nvPr>
        </p:nvSpPr>
        <p:spPr>
          <a:xfrm>
            <a:off x="2300055" y="357238"/>
            <a:ext cx="8273602" cy="771525"/>
          </a:xfrm>
        </p:spPr>
        <p:txBody>
          <a:bodyPr>
            <a:normAutofit/>
          </a:bodyPr>
          <a:lstStyle/>
          <a:p>
            <a:pPr algn="ctr" eaLnBrk="1" hangingPunct="1"/>
            <a:r>
              <a:rPr lang="en-GB" altLang="en-US" sz="4200" dirty="0">
                <a:latin typeface="Amasis MT Pro Black" panose="02040A04050005020304" pitchFamily="18" charset="0"/>
              </a:rPr>
              <a:t>Make it formal!</a:t>
            </a:r>
            <a:endParaRPr lang="en-US" altLang="en-US" sz="4200" dirty="0">
              <a:latin typeface="Amasis MT Pro Black" panose="02040A04050005020304" pitchFamily="18" charset="0"/>
            </a:endParaRPr>
          </a:p>
        </p:txBody>
      </p:sp>
      <p:sp>
        <p:nvSpPr>
          <p:cNvPr id="43" name="Rectangle 3">
            <a:extLst>
              <a:ext uri="{FF2B5EF4-FFF2-40B4-BE49-F238E27FC236}">
                <a16:creationId xmlns:a16="http://schemas.microsoft.com/office/drawing/2014/main" id="{069A2237-9CDD-4794-BC73-86853DC8331E}"/>
              </a:ext>
            </a:extLst>
          </p:cNvPr>
          <p:cNvSpPr txBox="1">
            <a:spLocks noChangeArrowheads="1"/>
          </p:cNvSpPr>
          <p:nvPr/>
        </p:nvSpPr>
        <p:spPr>
          <a:xfrm>
            <a:off x="729812" y="1122923"/>
            <a:ext cx="10969888" cy="523446"/>
          </a:xfrm>
          <a:prstGeom prst="rect">
            <a:avLst/>
          </a:prstGeom>
          <a:solidFill>
            <a:srgbClr val="00FFC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3000" b="1" dirty="0"/>
              <a:t>Mr Patel scored a wicked goal against them losers down the road.</a:t>
            </a:r>
            <a:endParaRPr lang="en-US" altLang="en-US" sz="3000" b="1" dirty="0"/>
          </a:p>
        </p:txBody>
      </p:sp>
      <p:pic>
        <p:nvPicPr>
          <p:cNvPr id="12" name="Picture 11">
            <a:extLst>
              <a:ext uri="{FF2B5EF4-FFF2-40B4-BE49-F238E27FC236}">
                <a16:creationId xmlns:a16="http://schemas.microsoft.com/office/drawing/2014/main" id="{C087B4A7-9ADB-4371-94C3-DE0A3717053D}"/>
              </a:ext>
            </a:extLst>
          </p:cNvPr>
          <p:cNvPicPr>
            <a:picLocks noChangeAspect="1"/>
          </p:cNvPicPr>
          <p:nvPr/>
        </p:nvPicPr>
        <p:blipFill>
          <a:blip r:embed="rId4"/>
          <a:stretch>
            <a:fillRect/>
          </a:stretch>
        </p:blipFill>
        <p:spPr>
          <a:xfrm rot="5400000">
            <a:off x="3017690" y="-246949"/>
            <a:ext cx="4436221" cy="8416520"/>
          </a:xfrm>
          <a:prstGeom prst="rect">
            <a:avLst/>
          </a:prstGeom>
        </p:spPr>
      </p:pic>
      <p:sp>
        <p:nvSpPr>
          <p:cNvPr id="49" name="TextBox 48">
            <a:extLst>
              <a:ext uri="{FF2B5EF4-FFF2-40B4-BE49-F238E27FC236}">
                <a16:creationId xmlns:a16="http://schemas.microsoft.com/office/drawing/2014/main" id="{EAAEC5AA-87BB-4CDC-95DB-C7F083614448}"/>
              </a:ext>
            </a:extLst>
          </p:cNvPr>
          <p:cNvSpPr txBox="1"/>
          <p:nvPr/>
        </p:nvSpPr>
        <p:spPr>
          <a:xfrm>
            <a:off x="9444062" y="2840091"/>
            <a:ext cx="2649704" cy="2062103"/>
          </a:xfrm>
          <a:prstGeom prst="rect">
            <a:avLst/>
          </a:prstGeom>
          <a:noFill/>
        </p:spPr>
        <p:txBody>
          <a:bodyPr wrap="square">
            <a:spAutoFit/>
          </a:bodyPr>
          <a:lstStyle/>
          <a:p>
            <a:r>
              <a:rPr lang="en-GB" altLang="en-US" sz="3200" dirty="0">
                <a:latin typeface="Amasis MT Pro Black" panose="02040A04050005020304" pitchFamily="18" charset="0"/>
              </a:rPr>
              <a:t>Write it using standard English.</a:t>
            </a:r>
            <a:endParaRPr lang="en-US" altLang="en-US" sz="3200" dirty="0">
              <a:latin typeface="Amasis MT Pro Black" panose="02040A04050005020304" pitchFamily="18" charset="0"/>
            </a:endParaRPr>
          </a:p>
        </p:txBody>
      </p:sp>
    </p:spTree>
    <p:extLst>
      <p:ext uri="{BB962C8B-B14F-4D97-AF65-F5344CB8AC3E}">
        <p14:creationId xmlns:p14="http://schemas.microsoft.com/office/powerpoint/2010/main" val="30193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9" name="Rectangle 28">
            <a:extLst>
              <a:ext uri="{FF2B5EF4-FFF2-40B4-BE49-F238E27FC236}">
                <a16:creationId xmlns:a16="http://schemas.microsoft.com/office/drawing/2014/main" id="{6629DB64-B956-402A-AB28-A946DCEE0028}"/>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How inappropriate!</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TextBox 29">
            <a:extLst>
              <a:ext uri="{FF2B5EF4-FFF2-40B4-BE49-F238E27FC236}">
                <a16:creationId xmlns:a16="http://schemas.microsoft.com/office/drawing/2014/main" id="{D9900242-AAA6-4CD9-90B5-FFCDD1DF34D9}"/>
              </a:ext>
            </a:extLst>
          </p:cNvPr>
          <p:cNvSpPr txBox="1"/>
          <p:nvPr/>
        </p:nvSpPr>
        <p:spPr>
          <a:xfrm>
            <a:off x="1304479" y="2032928"/>
            <a:ext cx="9676678" cy="2785378"/>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10800000" scaled="1"/>
            <a:tileRect/>
          </a:gradFill>
        </p:spPr>
        <p:txBody>
          <a:bodyPr wrap="square" rtlCol="0">
            <a:spAutoFit/>
          </a:bodyPr>
          <a:lstStyle/>
          <a:p>
            <a:pPr algn="ctr"/>
            <a:r>
              <a:rPr lang="en-GB" sz="3500" dirty="0"/>
              <a:t>Listen to the two audio clips on the next  two slides.</a:t>
            </a:r>
          </a:p>
          <a:p>
            <a:pPr algn="ctr"/>
            <a:endParaRPr lang="en-GB" sz="3500" dirty="0"/>
          </a:p>
          <a:p>
            <a:pPr algn="ctr"/>
            <a:r>
              <a:rPr lang="en-GB" sz="3500" dirty="0"/>
              <a:t>Identify which conversation is </a:t>
            </a:r>
            <a:r>
              <a:rPr lang="en-GB" sz="3500" u="sng" dirty="0"/>
              <a:t>inappropriate</a:t>
            </a:r>
            <a:r>
              <a:rPr lang="en-GB" sz="3500" dirty="0"/>
              <a:t> and </a:t>
            </a:r>
            <a:r>
              <a:rPr lang="en-GB" sz="3500" u="sng" dirty="0"/>
              <a:t>explain why</a:t>
            </a:r>
            <a:r>
              <a:rPr lang="en-GB" sz="3500" dirty="0"/>
              <a:t>?</a:t>
            </a:r>
          </a:p>
          <a:p>
            <a:pPr algn="ctr"/>
            <a:endParaRPr lang="en-GB" sz="3500" dirty="0"/>
          </a:p>
        </p:txBody>
      </p:sp>
      <p:sp>
        <p:nvSpPr>
          <p:cNvPr id="28" name="Rectangle 27">
            <a:extLst>
              <a:ext uri="{FF2B5EF4-FFF2-40B4-BE49-F238E27FC236}">
                <a16:creationId xmlns:a16="http://schemas.microsoft.com/office/drawing/2014/main" id="{E023AB33-FAD8-4311-99D0-304F52125B62}"/>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Tree>
    <p:extLst>
      <p:ext uri="{BB962C8B-B14F-4D97-AF65-F5344CB8AC3E}">
        <p14:creationId xmlns:p14="http://schemas.microsoft.com/office/powerpoint/2010/main" val="40135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F29DDF5B947844BA0D36B19131278B" ma:contentTypeVersion="17" ma:contentTypeDescription="Create a new document." ma:contentTypeScope="" ma:versionID="3d1fb8ceceae831b9bdbd4cf035d34d6">
  <xsd:schema xmlns:xsd="http://www.w3.org/2001/XMLSchema" xmlns:xs="http://www.w3.org/2001/XMLSchema" xmlns:p="http://schemas.microsoft.com/office/2006/metadata/properties" xmlns:ns2="9f6d7bd6-3339-43bd-ade5-f57f25b32ca4" xmlns:ns3="d961e358-6a50-4160-be74-3690f6e42696" targetNamespace="http://schemas.microsoft.com/office/2006/metadata/properties" ma:root="true" ma:fieldsID="a5a19ca18abd7416fc8f8449e76a9156" ns2:_="" ns3:_="">
    <xsd:import namespace="9f6d7bd6-3339-43bd-ade5-f57f25b32ca4"/>
    <xsd:import namespace="d961e358-6a50-4160-be74-3690f6e426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d7bd6-3339-43bd-ade5-f57f25b32c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077c88-f787-4896-b447-7ea5e48d520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61e358-6a50-4160-be74-3690f6e426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ce644e-513c-4330-b548-694fad41b1fc}" ma:internalName="TaxCatchAll" ma:showField="CatchAllData" ma:web="d961e358-6a50-4160-be74-3690f6e426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C677A-D01A-4EF1-BDA5-13934E1102D7}">
  <ds:schemaRefs>
    <ds:schemaRef ds:uri="http://schemas.microsoft.com/sharepoint/v3/contenttype/forms"/>
  </ds:schemaRefs>
</ds:datastoreItem>
</file>

<file path=customXml/itemProps2.xml><?xml version="1.0" encoding="utf-8"?>
<ds:datastoreItem xmlns:ds="http://schemas.openxmlformats.org/officeDocument/2006/customXml" ds:itemID="{57FC8663-E47E-4703-9C7E-F9F7DBE8E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d7bd6-3339-43bd-ade5-f57f25b32ca4"/>
    <ds:schemaRef ds:uri="d961e358-6a50-4160-be74-3690f6e426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5634</TotalTime>
  <Words>1737</Words>
  <Application>Microsoft Office PowerPoint</Application>
  <PresentationFormat>Widescreen</PresentationFormat>
  <Paragraphs>262</Paragraphs>
  <Slides>21</Slides>
  <Notes>21</Notes>
  <HiddenSlides>1</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Abadi Extra Light</vt:lpstr>
      <vt:lpstr>Amasis MT Pro Black</vt:lpstr>
      <vt:lpstr>Arial</vt:lpstr>
      <vt:lpstr>Bakso Sapi</vt:lpstr>
      <vt:lpstr>Berlin Sans FB</vt:lpstr>
      <vt:lpstr>Calibri</vt:lpstr>
      <vt:lpstr>Calibri Light</vt:lpstr>
      <vt:lpstr>inherit</vt:lpstr>
      <vt:lpstr>ReithSans</vt:lpstr>
      <vt:lpstr>Office Theme</vt:lpstr>
      <vt:lpstr>PowerPoint Presentation</vt:lpstr>
      <vt:lpstr>PowerPoint Presentation</vt:lpstr>
      <vt:lpstr>PowerPoint Presentation</vt:lpstr>
      <vt:lpstr>PowerPoint Presentation</vt:lpstr>
      <vt:lpstr>PowerPoint Presentation</vt:lpstr>
      <vt:lpstr>Academic register</vt:lpstr>
      <vt:lpstr>Here is an informal phrase:</vt:lpstr>
      <vt:lpstr>Make it formal!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you are studying English in a foreign country - which type of English would you be learning?</vt:lpstr>
      <vt:lpstr>Which of these people would you speak to in non-standard English?</vt:lpstr>
      <vt:lpstr>Which of the following are common features of standard English?</vt:lpstr>
      <vt:lpstr>How would you say this sentence in polite, standard English?</vt:lpstr>
      <vt:lpstr>True or false: When you speak English using slang, everyone will understand you, no matter where you 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patel</dc:creator>
  <cp:lastModifiedBy>Khadijah Patel</cp:lastModifiedBy>
  <cp:revision>167</cp:revision>
  <dcterms:created xsi:type="dcterms:W3CDTF">2022-06-17T12:09:42Z</dcterms:created>
  <dcterms:modified xsi:type="dcterms:W3CDTF">2022-11-23T08:45:48Z</dcterms:modified>
</cp:coreProperties>
</file>