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082" r:id="rId2"/>
    <p:sldId id="2086" r:id="rId3"/>
    <p:sldId id="2076" r:id="rId4"/>
    <p:sldId id="2139" r:id="rId5"/>
    <p:sldId id="2140" r:id="rId6"/>
    <p:sldId id="2141" r:id="rId7"/>
    <p:sldId id="2142" r:id="rId8"/>
    <p:sldId id="2143" r:id="rId9"/>
    <p:sldId id="2150" r:id="rId10"/>
    <p:sldId id="2151" r:id="rId11"/>
    <p:sldId id="2152" r:id="rId12"/>
    <p:sldId id="2109" r:id="rId13"/>
    <p:sldId id="2110" r:id="rId14"/>
    <p:sldId id="2111" r:id="rId15"/>
    <p:sldId id="2162" r:id="rId16"/>
    <p:sldId id="2012" r:id="rId17"/>
    <p:sldId id="2096" r:id="rId18"/>
    <p:sldId id="2114" r:id="rId19"/>
    <p:sldId id="2115" r:id="rId20"/>
    <p:sldId id="2116" r:id="rId21"/>
    <p:sldId id="2155" r:id="rId22"/>
    <p:sldId id="2156" r:id="rId23"/>
    <p:sldId id="2157" r:id="rId24"/>
    <p:sldId id="2153" r:id="rId25"/>
    <p:sldId id="21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8ABD0-E0CB-4737-AD9C-7719FC84EE4B}" v="7" dt="2022-09-06T15:43:27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D618-84DC-4AE4-ADC3-0D780CCEA49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31FE-9A97-4751-8F60-B77AA0588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5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5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9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2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Inform pupils that their posture during an oral presentation should be </a:t>
            </a:r>
            <a:r>
              <a:rPr lang="en-GB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their feet should be apart and shoulders squared, facing the audience. A relaxed, straight posture conveys confidence and authority to the audience.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Pupils shouldn’t slouch, look down, or fold their arms.  Slouching suggests a lack confidence; looking down suggests nervousness; and, folding arms suggests hostility or defensive.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80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8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24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52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8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17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2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852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89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Inform pupils that their posture during an oral presentation should be </a:t>
            </a:r>
            <a:r>
              <a:rPr lang="en-GB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their feet should be apart and shoulders squared, facing the audience. A relaxed, straight posture conveys confidence and authority to the audience.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Pupils shouldn’t slouch, look down, or fold their arms.  Slouching suggests a lack confidence; looking down suggests nervousness; and, folding arms suggests hostility or defensive.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80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8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9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2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1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5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 ask pupils to raise their hands for the option that they agree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0F9F7-A738-4F03-9B8A-E874EFDC6A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1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35C4-9CA9-4820-99A4-E5D6A4B5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71F7B-F707-4E94-AAB7-1C9234EE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F9E4-16E8-4431-9E3E-6BEBF24E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E058-D9F5-47E9-8C65-D569BA05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C4136-BA48-42C9-B582-51EFB593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CE3A-93E3-4BD8-9FF4-4CDAF4C9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01506-5BF3-486D-A33E-2747BA7F6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5DC9-A7A4-48AF-827F-E4C9FA9E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3F8B9-7CB4-4C87-A2EB-AC15F998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5D99-1AAD-409D-8B89-A90D76A5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02B14-4F9E-4644-B87C-9F29E8C61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8B71F-9C49-457F-B890-908EE1E2D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B0DB-9A1E-4B97-B97D-3FA9489E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8B289-38A9-4159-81B9-4A832A85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6B6ED-732C-4233-99BD-A5E0F15C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4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68C6-11B0-4ED7-9848-962BE79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55D8-C68C-4717-9846-E64FD9C9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A1C1B-2E82-4A1C-9D84-FAA887C1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B62C-40BE-4C09-B9B4-9ED1E072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96AA-2606-46A3-9C3A-CBCAC2CB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3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12C8-3DA7-4447-96A6-374D15D6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E795C-D298-42BE-871D-BB7F92C9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E9B5-1853-4B0D-AEAE-8573D237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99E7-F62E-4618-A657-F4EDA668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DE79A-6009-4A7E-AB07-B0AA16E7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4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28B8-7F09-4B85-B501-F26F2079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82D95-6158-4513-A86F-27A95424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12701-A123-45E6-AA49-6A18C841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EC2E-D387-46C4-80A5-313A575C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F7FF-22AB-46E7-8664-63CE12B1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1285-57ED-4AAB-A819-1E56DE20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3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8461-C016-4DB0-A309-35AA59C5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DB9BB-C8BA-4389-91CD-939E369D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21777-9787-449B-9EDA-BEDD6F25C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DE664-70F9-4D42-8916-F88F0E9C6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AC21C-24F9-4130-BCEE-4C2BC76CF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378E5-7B7D-4111-973C-1471B8E9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79107-CD8E-4747-9B7F-75566637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0CE1E-7A91-43B1-836B-601D002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2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CDAC-35D5-4A7D-B853-A1376FC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77882-CC9E-434A-AF93-1E161F9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6D6FC-1CA2-4DA5-AF5E-093206E6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B3FB3-A3A4-48A1-A62F-94F4AA5A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2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41E17-7D8B-486F-9587-4E30B6DE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6902E-A2DB-479B-80AF-AAD27DF8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F758-1665-4F06-AEB2-AB1D0633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4E48-768E-4857-A871-DE85C048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F6EE-43AF-48AD-8E4A-AE8341A7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4C0DC-3AEF-4026-931D-1ADBE153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38DF-8350-4D6F-9E77-5823DAA4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C8A33-40EC-4EF7-9077-69839BE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B1950-6A5E-40CB-807F-3715AB2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F63A-FE6A-48F9-8A2D-1543C4F4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CC9B1-55E7-4178-9C45-0F44B7420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501BC-BAAF-4477-9BBD-99E1AB67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5F2A0-92B0-403E-A8AA-6C6ECF0D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D4FF1-3A61-4310-ACC2-CFDC2C54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CAAC3-B38A-4884-B5D2-73FAFCED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8E2B0-6FEC-4891-A4A7-AADF874F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0258-0FB9-4CC6-89E3-F9540889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C5FF-1BAD-4312-9829-C68B2E3DD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E41C-A8FF-408E-B8FA-8490E32867A3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74BA-AB44-4021-B2DE-9BB076225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1F74-EBA4-4F19-B293-C60AD018A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09E4-6E6C-4829-9E32-20E9D22D2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cache1.asset-cache.net/xc/200372456-001.jpg?v=1&amp;c=IWSAsset&amp;k=2&amp;d=F5B5107058D53DF539316324859836DD5AAA70FF4A044A27D0AD53DAD5E37F916529E79887609E4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cache1.asset-cache.net/xc/200372456-001.jpg?v=1&amp;c=IWSAsset&amp;k=2&amp;d=F5B5107058D53DF539316324859836DD5AAA70FF4A044A27D0AD53DAD5E37F916529E79887609E4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80450"/>
            <a:ext cx="2450236" cy="1775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11BB68-A0D4-4740-ABB4-3BAE8587C925}"/>
              </a:ext>
            </a:extLst>
          </p:cNvPr>
          <p:cNvSpPr txBox="1"/>
          <p:nvPr/>
        </p:nvSpPr>
        <p:spPr>
          <a:xfrm>
            <a:off x="2300055" y="1949117"/>
            <a:ext cx="81596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Preparing </a:t>
            </a:r>
            <a:r>
              <a:rPr lang="en-US" sz="72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YOU</a:t>
            </a:r>
            <a:r>
              <a:rPr lang="en-US" sz="7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for success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EDA5F18-EB92-4300-AE92-B7E4D3DEAE5B}"/>
              </a:ext>
            </a:extLst>
          </p:cNvPr>
          <p:cNvSpPr/>
          <p:nvPr/>
        </p:nvSpPr>
        <p:spPr>
          <a:xfrm>
            <a:off x="221790" y="889355"/>
            <a:ext cx="2388093" cy="1583425"/>
          </a:xfrm>
          <a:prstGeom prst="wedgeEllipseCallout">
            <a:avLst>
              <a:gd name="adj1" fmla="val -3026"/>
              <a:gd name="adj2" fmla="val 86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87E47444-48CC-40F4-8A1D-F20E045F0A77}"/>
              </a:ext>
            </a:extLst>
          </p:cNvPr>
          <p:cNvSpPr/>
          <p:nvPr/>
        </p:nvSpPr>
        <p:spPr>
          <a:xfrm>
            <a:off x="1523110" y="781668"/>
            <a:ext cx="2847685" cy="1753135"/>
          </a:xfrm>
          <a:prstGeom prst="wedgeEllipseCallout">
            <a:avLst>
              <a:gd name="adj1" fmla="val -40574"/>
              <a:gd name="adj2" fmla="val 96818"/>
            </a:avLst>
          </a:prstGeom>
          <a:solidFill>
            <a:srgbClr val="33CCFF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538FD6B-DB6A-457C-85FB-8B0E9F4DEEB4}"/>
              </a:ext>
            </a:extLst>
          </p:cNvPr>
          <p:cNvSpPr/>
          <p:nvPr/>
        </p:nvSpPr>
        <p:spPr>
          <a:xfrm>
            <a:off x="801459" y="74784"/>
            <a:ext cx="2847685" cy="1922843"/>
          </a:xfrm>
          <a:prstGeom prst="wedgeEllipseCallout">
            <a:avLst>
              <a:gd name="adj1" fmla="val 28522"/>
              <a:gd name="adj2" fmla="val 125213"/>
            </a:avLst>
          </a:prstGeom>
          <a:solidFill>
            <a:srgbClr val="6600CC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09C78E-A7B1-4BF9-A83D-F9A6BC73DF70}"/>
              </a:ext>
            </a:extLst>
          </p:cNvPr>
          <p:cNvSpPr/>
          <p:nvPr/>
        </p:nvSpPr>
        <p:spPr>
          <a:xfrm>
            <a:off x="1068227" y="1015779"/>
            <a:ext cx="2171700" cy="151902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Oracy matters</a:t>
            </a:r>
            <a:endParaRPr lang="en-GB" sz="16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0885" y="2487112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123871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How would you say this sentence in polite, 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17465" y="2447595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731603" y="5846341"/>
            <a:ext cx="3579017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b="1" dirty="0"/>
              <a:t>"Hello, how are you?"</a:t>
            </a:r>
            <a:endParaRPr lang="en-GB" sz="2500" b="1" dirty="0"/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898171" y="3723518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"Hi there! What's up?"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248690" y="3602377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"Hey, where are you going?"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19988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“Hiya, what’s up?”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061" y="551106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5C56F9-6417-47A8-B0DF-D5EFBB1DBE03}"/>
              </a:ext>
            </a:extLst>
          </p:cNvPr>
          <p:cNvSpPr txBox="1"/>
          <p:nvPr/>
        </p:nvSpPr>
        <p:spPr>
          <a:xfrm>
            <a:off x="3410515" y="1560246"/>
            <a:ext cx="60942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b="1" i="1" dirty="0">
                <a:solidFill>
                  <a:srgbClr val="FF0000"/>
                </a:solidFill>
                <a:effectLst/>
                <a:latin typeface="inherit"/>
              </a:rPr>
              <a:t>"Alright, how's it </a:t>
            </a:r>
            <a:r>
              <a:rPr lang="en-GB" sz="4000" b="1" i="1" dirty="0" err="1">
                <a:solidFill>
                  <a:srgbClr val="FF0000"/>
                </a:solidFill>
                <a:effectLst/>
                <a:latin typeface="inherit"/>
              </a:rPr>
              <a:t>goin</a:t>
            </a:r>
            <a:r>
              <a:rPr lang="en-GB" sz="4000" b="1" i="1" dirty="0">
                <a:solidFill>
                  <a:srgbClr val="FF0000"/>
                </a:solidFill>
                <a:effectLst/>
                <a:latin typeface="inherit"/>
              </a:rPr>
              <a:t>'?"</a:t>
            </a:r>
            <a:endParaRPr lang="en-GB" sz="4000" dirty="0">
              <a:solidFill>
                <a:srgbClr val="FF0000"/>
              </a:solidFill>
              <a:effectLst/>
              <a:latin typeface="inherit"/>
            </a:endParaRPr>
          </a:p>
          <a:p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3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0885" y="2487112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123871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True or false: When you speak English using slang, everyone will understand you, no matter where you are.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17465" y="2447595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898171" y="3723518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False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248690" y="3602377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True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419" y="3488781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A67A56F-9048-435A-A411-3EA178E4E4C8}"/>
              </a:ext>
            </a:extLst>
          </p:cNvPr>
          <p:cNvSpPr/>
          <p:nvPr/>
        </p:nvSpPr>
        <p:spPr>
          <a:xfrm>
            <a:off x="788747" y="4334744"/>
            <a:ext cx="4289968" cy="226321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Slang can be unique to certain locations or groups, so not everyone will understand it, even if they speak English.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217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2500" b="1" dirty="0"/>
              <a:t>Imagine you are studying English in a foreign country - which type of English would you be learning?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slang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Standard English 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115009" y="3316385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Non-standard English.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335086" y="5792269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Colloquial language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4C2264D-8212-4451-BE47-25B127AA1779}"/>
              </a:ext>
            </a:extLst>
          </p:cNvPr>
          <p:cNvSpPr/>
          <p:nvPr/>
        </p:nvSpPr>
        <p:spPr>
          <a:xfrm>
            <a:off x="393793" y="2031833"/>
            <a:ext cx="4289968" cy="226321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i="0" dirty="0">
                <a:solidFill>
                  <a:srgbClr val="231F20"/>
                </a:solidFill>
                <a:effectLst/>
                <a:latin typeface="ReithSans"/>
              </a:rPr>
              <a:t>Standard English</a:t>
            </a:r>
            <a:r>
              <a:rPr lang="en-GB" sz="3000" b="0" i="0" dirty="0">
                <a:solidFill>
                  <a:srgbClr val="231F20"/>
                </a:solidFill>
                <a:effectLst/>
                <a:latin typeface="ReithSans"/>
              </a:rPr>
              <a:t> is the form of English that is taught around the world.</a:t>
            </a: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these people would you speak to in non-standard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dentist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Your best friend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17465" y="32507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Your headteacher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335086" y="5792269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Parent/carer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4C2264D-8212-4451-BE47-25B127AA1779}"/>
              </a:ext>
            </a:extLst>
          </p:cNvPr>
          <p:cNvSpPr/>
          <p:nvPr/>
        </p:nvSpPr>
        <p:spPr>
          <a:xfrm>
            <a:off x="574390" y="1707644"/>
            <a:ext cx="4387778" cy="2937621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You would normally speak to your best friend and your parent or carer in non-standard English.</a:t>
            </a: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996D31-BC99-4D49-B986-9A718E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274" y="5474560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are common features of 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slang</a:t>
            </a:r>
            <a:endParaRPr lang="en-GB" sz="2500" b="1" dirty="0"/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formal words</a:t>
            </a:r>
            <a:endParaRPr lang="en-GB" sz="2500" b="1" dirty="0"/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17465" y="32507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Standard grammar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41723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contractions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996D31-BC99-4D49-B986-9A718E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871" y="2937900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is non-verbal communication?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917950" y="5854184"/>
            <a:ext cx="3044007" cy="5555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To communicate using slang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848141" y="3105555"/>
            <a:ext cx="3565972" cy="10614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b="1" dirty="0"/>
              <a:t>To communicate without actual words</a:t>
            </a:r>
            <a:endParaRPr lang="en-GB" sz="2500" b="1" dirty="0"/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285840" y="3153944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To communicate using the same words repetitively 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41723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To communicate with words.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538" y="304781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73AB8-F546-4672-BB62-C2554166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2" y="1695640"/>
            <a:ext cx="934617" cy="37329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2" name="Picture 13" descr="http://cache1.asset-cache.net/xc/200372456-001.jpg?v=1&amp;c=IWSAsset&amp;k=2&amp;d=F5B5107058D53DF539316324859836DD5AAA70FF4A044A27D0AD53DAD5E37F916529E79887609E4F">
            <a:extLst>
              <a:ext uri="{FF2B5EF4-FFF2-40B4-BE49-F238E27FC236}">
                <a16:creationId xmlns:a16="http://schemas.microsoft.com/office/drawing/2014/main" id="{06F9BEF9-C5D2-4291-8BD6-EABC0B6D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89" y="2117634"/>
            <a:ext cx="190341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8" y="172690"/>
            <a:ext cx="103390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What does each stance tell you about the person?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422" y="1915933"/>
            <a:ext cx="2171550" cy="318316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884E6-2CAB-432C-A815-37FA280BD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215" y="1255491"/>
            <a:ext cx="2250709" cy="45298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81626-409F-4E93-9210-5627B34A5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501" y="1358553"/>
            <a:ext cx="1908719" cy="432369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840452" y="5617465"/>
            <a:ext cx="10511017" cy="1015663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Which is the best posture if you are delivering a presentation to a group of people?</a:t>
            </a:r>
          </a:p>
        </p:txBody>
      </p:sp>
    </p:spTree>
    <p:extLst>
      <p:ext uri="{BB962C8B-B14F-4D97-AF65-F5344CB8AC3E}">
        <p14:creationId xmlns:p14="http://schemas.microsoft.com/office/powerpoint/2010/main" val="348965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21" y="264311"/>
            <a:ext cx="10339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The best posture...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0" y="1818427"/>
            <a:ext cx="2465068" cy="361341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3782193" y="1516100"/>
            <a:ext cx="7077847" cy="4524315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When you deliver oral presentations, you should  be 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feet should be apart and shoulders squared, facing the audience.</a:t>
            </a:r>
          </a:p>
          <a:p>
            <a:endParaRPr lang="en-GB" sz="2400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relaxed, straight posture conveys confidence and authority to the audience.</a:t>
            </a:r>
          </a:p>
          <a:p>
            <a:endParaRPr lang="en-GB" sz="24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You 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MUST NOT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slouch, look down, or fold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arms.  Slouching suggests a lack confidence; looking down suggests nervousness; and, folding arms suggests hostility or defensive.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52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 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sadness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724" y="4257422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7C303-9884-4181-AF4B-DFD8CCA0D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06" y="2430673"/>
            <a:ext cx="3489914" cy="2343408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nervousness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shame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5451888" y="2267736"/>
            <a:ext cx="4898359" cy="3979372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Nail biting is a common body language behaviour that helps some people relieve tension and anxiety during stressful situations.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248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fear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94" y="225019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excitement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happiness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4324114" y="2299673"/>
            <a:ext cx="6751902" cy="374696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This hand gesture is called steepling. Steepling occurs when someone is typically feeling confident and in charge.  </a:t>
            </a:r>
            <a:endParaRPr lang="en-GB" sz="3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698B02-3846-4145-9570-AC43A2309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5" t="1385" r="6603" b="3340"/>
          <a:stretch/>
        </p:blipFill>
        <p:spPr>
          <a:xfrm>
            <a:off x="713051" y="2652801"/>
            <a:ext cx="3219201" cy="28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D7A719B-241F-42F5-B6F7-2996828B7756}"/>
              </a:ext>
            </a:extLst>
          </p:cNvPr>
          <p:cNvSpPr txBox="1">
            <a:spLocks/>
          </p:cNvSpPr>
          <p:nvPr/>
        </p:nvSpPr>
        <p:spPr>
          <a:xfrm>
            <a:off x="1994795" y="183374"/>
            <a:ext cx="8229600" cy="9941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What is today’s session about?</a:t>
            </a:r>
            <a:endParaRPr lang="en-GB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82E49E-CB03-47DA-AF68-1D67932A690D}"/>
              </a:ext>
            </a:extLst>
          </p:cNvPr>
          <p:cNvSpPr txBox="1"/>
          <p:nvPr/>
        </p:nvSpPr>
        <p:spPr>
          <a:xfrm>
            <a:off x="831907" y="1860454"/>
            <a:ext cx="10815595" cy="1323439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Today’s session will help you to revise what you learnt during 					  </a:t>
            </a:r>
            <a:endParaRPr lang="en-GB" sz="35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180A076-808A-2EA6-F456-6E0CAF5C1A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37" y="2378662"/>
            <a:ext cx="2717196" cy="7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9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787" y="1427033"/>
            <a:ext cx="10735198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pictures portrays the disgust?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2726816" y="3817685"/>
            <a:ext cx="1191519" cy="447066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71" y="505316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2726816" y="6064526"/>
            <a:ext cx="1191519" cy="447066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8050192" y="3773401"/>
            <a:ext cx="1135175" cy="41378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8050192" y="6111903"/>
            <a:ext cx="1191520" cy="447066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3C501-1542-4762-BD2B-6728C4A3D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10" t="3081" r="3973" b="7826"/>
          <a:stretch/>
        </p:blipFill>
        <p:spPr>
          <a:xfrm>
            <a:off x="7321117" y="4433824"/>
            <a:ext cx="2498719" cy="1542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3DC2C-1A9C-43B5-9FE9-7F7B61744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378"/>
          <a:stretch/>
        </p:blipFill>
        <p:spPr>
          <a:xfrm>
            <a:off x="2300055" y="2141411"/>
            <a:ext cx="2310052" cy="1502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7140E-86F3-48A9-B6FB-04C8D9517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749" y="2062465"/>
            <a:ext cx="2498719" cy="159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9D0A1-BE5F-4B2F-81E9-ACFE12450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3218" y="4409341"/>
            <a:ext cx="2498719" cy="15021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CED663-340C-4538-8B07-268706B68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26" y="5546642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 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sadness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724" y="4257422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7C303-9884-4181-AF4B-DFD8CCA0D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06" y="2430673"/>
            <a:ext cx="3489914" cy="2343408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nervousness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shame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5451888" y="2267736"/>
            <a:ext cx="4898359" cy="3979372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Nail biting is a common body language behaviour that helps some people relieve tension and anxiety during stressful situations.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84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21" y="1480759"/>
            <a:ext cx="8865799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What does this body language indicate?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4356311" y="2430673"/>
            <a:ext cx="2562374" cy="667973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1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7321117" y="3525392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fear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21117" y="2645388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confidence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894" y="225019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4334684" y="3341527"/>
            <a:ext cx="2562374" cy="667973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4334684" y="4310858"/>
            <a:ext cx="2562374" cy="66797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4324187" y="5252033"/>
            <a:ext cx="2562374" cy="667973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sp>
        <p:nvSpPr>
          <p:cNvPr id="42" name="Google Shape;244;p27">
            <a:extLst>
              <a:ext uri="{FF2B5EF4-FFF2-40B4-BE49-F238E27FC236}">
                <a16:creationId xmlns:a16="http://schemas.microsoft.com/office/drawing/2014/main" id="{845C3A76-9D9A-477B-8751-13BD92A17692}"/>
              </a:ext>
            </a:extLst>
          </p:cNvPr>
          <p:cNvSpPr txBox="1">
            <a:spLocks/>
          </p:cNvSpPr>
          <p:nvPr/>
        </p:nvSpPr>
        <p:spPr>
          <a:xfrm>
            <a:off x="7321117" y="449434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excitement</a:t>
            </a:r>
          </a:p>
        </p:txBody>
      </p:sp>
      <p:sp>
        <p:nvSpPr>
          <p:cNvPr id="43" name="Google Shape;244;p27">
            <a:extLst>
              <a:ext uri="{FF2B5EF4-FFF2-40B4-BE49-F238E27FC236}">
                <a16:creationId xmlns:a16="http://schemas.microsoft.com/office/drawing/2014/main" id="{1A998BDA-2082-4988-8084-E6AFB62A9AA1}"/>
              </a:ext>
            </a:extLst>
          </p:cNvPr>
          <p:cNvSpPr txBox="1">
            <a:spLocks/>
          </p:cNvSpPr>
          <p:nvPr/>
        </p:nvSpPr>
        <p:spPr>
          <a:xfrm>
            <a:off x="7321117" y="53744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happiness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CD004684-4683-407A-9C7D-45F92EF6F3B9}"/>
              </a:ext>
            </a:extLst>
          </p:cNvPr>
          <p:cNvSpPr/>
          <p:nvPr/>
        </p:nvSpPr>
        <p:spPr>
          <a:xfrm>
            <a:off x="4324114" y="2299673"/>
            <a:ext cx="6751902" cy="374696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This hand gesture is called steepling. Steepling occurs when someone is typically feeling confident and in charge.  </a:t>
            </a:r>
            <a:endParaRPr lang="en-GB" sz="3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A698B02-3846-4145-9570-AC43A2309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5" t="1385" r="6603" b="3340"/>
          <a:stretch/>
        </p:blipFill>
        <p:spPr>
          <a:xfrm>
            <a:off x="713051" y="2652801"/>
            <a:ext cx="3219201" cy="28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787" y="1427033"/>
            <a:ext cx="10735198" cy="561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pictures portrays the disgust?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2726816" y="3817685"/>
            <a:ext cx="1191519" cy="447066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71" y="505316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7" y="172422"/>
            <a:ext cx="2981786" cy="1172284"/>
          </a:xfrm>
          <a:prstGeom prst="rect">
            <a:avLst/>
          </a:prstGeom>
        </p:spPr>
      </p:pic>
      <p:sp>
        <p:nvSpPr>
          <p:cNvPr id="35" name="Google Shape;243;p27">
            <a:extLst>
              <a:ext uri="{FF2B5EF4-FFF2-40B4-BE49-F238E27FC236}">
                <a16:creationId xmlns:a16="http://schemas.microsoft.com/office/drawing/2014/main" id="{6366794C-0748-471E-86FB-2A3E92DB118C}"/>
              </a:ext>
            </a:extLst>
          </p:cNvPr>
          <p:cNvSpPr txBox="1">
            <a:spLocks/>
          </p:cNvSpPr>
          <p:nvPr/>
        </p:nvSpPr>
        <p:spPr>
          <a:xfrm>
            <a:off x="2726816" y="6064526"/>
            <a:ext cx="1191519" cy="447066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latin typeface="Bakso Sapi" pitchFamily="50" charset="0"/>
              </a:rPr>
              <a:t>Option 2</a:t>
            </a:r>
          </a:p>
        </p:txBody>
      </p:sp>
      <p:sp>
        <p:nvSpPr>
          <p:cNvPr id="38" name="Google Shape;243;p27">
            <a:extLst>
              <a:ext uri="{FF2B5EF4-FFF2-40B4-BE49-F238E27FC236}">
                <a16:creationId xmlns:a16="http://schemas.microsoft.com/office/drawing/2014/main" id="{1B0C822A-9623-489B-8652-A83A5C777523}"/>
              </a:ext>
            </a:extLst>
          </p:cNvPr>
          <p:cNvSpPr txBox="1">
            <a:spLocks/>
          </p:cNvSpPr>
          <p:nvPr/>
        </p:nvSpPr>
        <p:spPr>
          <a:xfrm>
            <a:off x="8050192" y="3773401"/>
            <a:ext cx="1135175" cy="413783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3</a:t>
            </a:r>
          </a:p>
        </p:txBody>
      </p:sp>
      <p:sp>
        <p:nvSpPr>
          <p:cNvPr id="39" name="Google Shape;243;p27">
            <a:extLst>
              <a:ext uri="{FF2B5EF4-FFF2-40B4-BE49-F238E27FC236}">
                <a16:creationId xmlns:a16="http://schemas.microsoft.com/office/drawing/2014/main" id="{7136FF6B-A2B6-4931-A6C1-033961664C9F}"/>
              </a:ext>
            </a:extLst>
          </p:cNvPr>
          <p:cNvSpPr txBox="1">
            <a:spLocks/>
          </p:cNvSpPr>
          <p:nvPr/>
        </p:nvSpPr>
        <p:spPr>
          <a:xfrm>
            <a:off x="8050192" y="6111903"/>
            <a:ext cx="1191520" cy="447066"/>
          </a:xfrm>
          <a:prstGeom prst="rect">
            <a:avLst/>
          </a:prstGeom>
          <a:solidFill>
            <a:srgbClr val="00206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dirty="0">
                <a:solidFill>
                  <a:schemeClr val="bg1"/>
                </a:solidFill>
                <a:latin typeface="Bakso Sapi" pitchFamily="50" charset="0"/>
              </a:rPr>
              <a:t>Option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3C501-1542-4762-BD2B-6728C4A3D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10" t="3081" r="3973" b="7826"/>
          <a:stretch/>
        </p:blipFill>
        <p:spPr>
          <a:xfrm>
            <a:off x="7321117" y="4433824"/>
            <a:ext cx="2498719" cy="1542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23DC2C-1A9C-43B5-9FE9-7F7B61744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378"/>
          <a:stretch/>
        </p:blipFill>
        <p:spPr>
          <a:xfrm>
            <a:off x="2300055" y="2141411"/>
            <a:ext cx="2310052" cy="1502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7140E-86F3-48A9-B6FB-04C8D9517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749" y="2062465"/>
            <a:ext cx="2498719" cy="159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39D0A1-BE5F-4B2F-81E9-ACFE12450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3218" y="4409341"/>
            <a:ext cx="2498719" cy="15021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CED663-340C-4538-8B07-268706B68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426" y="5546642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73AB8-F546-4672-BB62-C25541665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52" y="1695640"/>
            <a:ext cx="934617" cy="37329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2" name="Picture 13" descr="http://cache1.asset-cache.net/xc/200372456-001.jpg?v=1&amp;c=IWSAsset&amp;k=2&amp;d=F5B5107058D53DF539316324859836DD5AAA70FF4A044A27D0AD53DAD5E37F916529E79887609E4F">
            <a:extLst>
              <a:ext uri="{FF2B5EF4-FFF2-40B4-BE49-F238E27FC236}">
                <a16:creationId xmlns:a16="http://schemas.microsoft.com/office/drawing/2014/main" id="{06F9BEF9-C5D2-4291-8BD6-EABC0B6D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89" y="2117634"/>
            <a:ext cx="190341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98" y="172690"/>
            <a:ext cx="103390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What does each stance tell you about the person?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422" y="1915933"/>
            <a:ext cx="2171550" cy="318316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884E6-2CAB-432C-A815-37FA280BD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215" y="1255491"/>
            <a:ext cx="2250709" cy="45298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81626-409F-4E93-9210-5627B34A5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501" y="1358553"/>
            <a:ext cx="1908719" cy="432369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840452" y="5617465"/>
            <a:ext cx="10511017" cy="1015663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latin typeface="Tahoma" panose="020B0604030504040204" pitchFamily="34" charset="0"/>
              </a:rPr>
              <a:t>Which is the best posture if you are delivering a presentation to a group of people?</a:t>
            </a:r>
          </a:p>
        </p:txBody>
      </p:sp>
    </p:spTree>
    <p:extLst>
      <p:ext uri="{BB962C8B-B14F-4D97-AF65-F5344CB8AC3E}">
        <p14:creationId xmlns:p14="http://schemas.microsoft.com/office/powerpoint/2010/main" val="1806793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FFAC44A7-1E0C-447D-998D-881C4CC3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21" y="264311"/>
            <a:ext cx="10339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solidFill>
                  <a:srgbClr val="333300"/>
                </a:solidFill>
                <a:latin typeface="Amasis MT Pro Black" panose="02040A04050005020304" pitchFamily="18" charset="0"/>
              </a:rPr>
              <a:t>The best posture...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D8199-83B5-421A-B3DC-143907A16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40" y="1818427"/>
            <a:ext cx="2465068" cy="361341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6CD107-8E5E-4387-981D-C3E22A7E788C}"/>
              </a:ext>
            </a:extLst>
          </p:cNvPr>
          <p:cNvSpPr txBox="1"/>
          <p:nvPr/>
        </p:nvSpPr>
        <p:spPr>
          <a:xfrm>
            <a:off x="3782193" y="1516100"/>
            <a:ext cx="7077847" cy="4524315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When you deliver oral presentations, you should  be 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standing up straight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relaxed and natural;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feet should be apart and shoulders squared, facing the audience.</a:t>
            </a:r>
          </a:p>
          <a:p>
            <a:endParaRPr lang="en-GB" sz="2400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relaxed, straight posture conveys confidence and authority to the audience.</a:t>
            </a:r>
          </a:p>
          <a:p>
            <a:endParaRPr lang="en-GB" sz="24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You 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MUST NOT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slouch, look down, or fold </a:t>
            </a:r>
            <a:r>
              <a:rPr lang="en-GB" sz="2400" dirty="0">
                <a:solidFill>
                  <a:srgbClr val="111111"/>
                </a:solidFill>
                <a:latin typeface="Roboto" panose="02000000000000000000" pitchFamily="2" charset="0"/>
              </a:rPr>
              <a:t>your 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arms.  Slouching suggests a lack confidence; looking down suggests nervousness; and, folding arms suggests hostility or defensive.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22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28" y="1113908"/>
            <a:ext cx="756180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What is oracy?</a:t>
            </a:r>
            <a:endParaRPr b="1" dirty="0"/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179388" y="1977542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904279" y="447327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079264" y="4394457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917950" y="5629428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Oracy is the ability to understand how to succeed in the future.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23773" y="3169544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Oracy is the ability to understand  different methods of travelling. 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079264" y="297749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Oracy is the ability to express oneself through written communication.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052097" y="5552685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000" b="1" dirty="0"/>
              <a:t>Oracy is the ability to express oneself fluently and grammatically in speech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ECA1B5-2887-4852-AA06-56AA597EF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607" y="5629428"/>
            <a:ext cx="725129" cy="7556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53AE8E-E5C6-9934-B36D-A9F5EB5DF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2500" b="1" dirty="0"/>
              <a:t>Imagine you are studying English in a foreign country - which type of English would you be learning?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slang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Standard English 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115009" y="3316385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Non-standard English.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335086" y="5792269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Colloquial language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4C2264D-8212-4451-BE47-25B127AA1779}"/>
              </a:ext>
            </a:extLst>
          </p:cNvPr>
          <p:cNvSpPr/>
          <p:nvPr/>
        </p:nvSpPr>
        <p:spPr>
          <a:xfrm>
            <a:off x="393793" y="2031833"/>
            <a:ext cx="4289968" cy="226321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i="0" dirty="0">
                <a:solidFill>
                  <a:srgbClr val="231F20"/>
                </a:solidFill>
                <a:effectLst/>
                <a:latin typeface="ReithSans"/>
              </a:rPr>
              <a:t>Standard English</a:t>
            </a:r>
            <a:r>
              <a:rPr lang="en-GB" sz="3000" b="0" i="0" dirty="0">
                <a:solidFill>
                  <a:srgbClr val="231F20"/>
                </a:solidFill>
                <a:effectLst/>
                <a:latin typeface="ReithSans"/>
              </a:rPr>
              <a:t> is the form of English that is taught around the world.</a:t>
            </a: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these people would you speak to in non-standard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dentist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Your best friend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17465" y="32507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Your headteacher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335086" y="5792269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Parent/carer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4C2264D-8212-4451-BE47-25B127AA1779}"/>
              </a:ext>
            </a:extLst>
          </p:cNvPr>
          <p:cNvSpPr/>
          <p:nvPr/>
        </p:nvSpPr>
        <p:spPr>
          <a:xfrm>
            <a:off x="574390" y="1707644"/>
            <a:ext cx="4387778" cy="2937621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You would normally speak to your best friend and your parent or carer in non-standard English.</a:t>
            </a:r>
            <a:endParaRPr lang="en-GB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996D31-BC99-4D49-B986-9A718E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274" y="5474560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are common features of 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slang</a:t>
            </a:r>
            <a:endParaRPr lang="en-GB" sz="2500" b="1" dirty="0"/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formal words</a:t>
            </a:r>
            <a:endParaRPr lang="en-GB" sz="2500" b="1" dirty="0"/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17465" y="32507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Standard grammar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41723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contractions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996D31-BC99-4D49-B986-9A718E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871" y="2937900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0885" y="2487112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123871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How would you say this sentence in polite, 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17465" y="2447595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731603" y="5846341"/>
            <a:ext cx="3579017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b="1" dirty="0"/>
              <a:t>"Hello, how are you?"</a:t>
            </a:r>
            <a:endParaRPr lang="en-GB" sz="2500" b="1" dirty="0"/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898171" y="3723518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"Hi there! What's up?"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248690" y="3602377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"Hey, where are you going?"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19988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“Hiya, what’s up?”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061" y="551106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85C56F9-6417-47A8-B0DF-D5EFBB1DBE03}"/>
              </a:ext>
            </a:extLst>
          </p:cNvPr>
          <p:cNvSpPr txBox="1"/>
          <p:nvPr/>
        </p:nvSpPr>
        <p:spPr>
          <a:xfrm>
            <a:off x="3410515" y="1560246"/>
            <a:ext cx="609420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b="1" i="1" dirty="0">
                <a:solidFill>
                  <a:srgbClr val="FF0000"/>
                </a:solidFill>
                <a:effectLst/>
                <a:latin typeface="inherit"/>
              </a:rPr>
              <a:t>"Alright, how's it </a:t>
            </a:r>
            <a:r>
              <a:rPr lang="en-GB" sz="4000" b="1" i="1" dirty="0" err="1">
                <a:solidFill>
                  <a:srgbClr val="FF0000"/>
                </a:solidFill>
                <a:effectLst/>
                <a:latin typeface="inherit"/>
              </a:rPr>
              <a:t>goin</a:t>
            </a:r>
            <a:r>
              <a:rPr lang="en-GB" sz="4000" b="1" i="1" dirty="0">
                <a:solidFill>
                  <a:srgbClr val="FF0000"/>
                </a:solidFill>
                <a:effectLst/>
                <a:latin typeface="inherit"/>
              </a:rPr>
              <a:t>'?"</a:t>
            </a:r>
            <a:endParaRPr lang="en-GB" sz="4000" dirty="0">
              <a:solidFill>
                <a:srgbClr val="FF0000"/>
              </a:solidFill>
              <a:effectLst/>
              <a:latin typeface="inherit"/>
            </a:endParaRPr>
          </a:p>
          <a:p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0885" y="2487112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123871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True or false: When you speak English using slang, everyone will understand you, no matter where you are.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17465" y="2447595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898171" y="3723518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False</a:t>
            </a:r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248690" y="3602377"/>
            <a:ext cx="4154416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True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419" y="3488781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A67A56F-9048-435A-A411-3EA178E4E4C8}"/>
              </a:ext>
            </a:extLst>
          </p:cNvPr>
          <p:cNvSpPr/>
          <p:nvPr/>
        </p:nvSpPr>
        <p:spPr>
          <a:xfrm>
            <a:off x="788747" y="4334744"/>
            <a:ext cx="4289968" cy="2263210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231F20"/>
                </a:solidFill>
                <a:latin typeface="ReithSans"/>
              </a:rPr>
              <a:t>Slang can be unique to certain locations or groups, so not everyone will understand it, even if they speak English.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809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8EF909-97D8-4F8F-9F5B-8C7CD98279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" y="1"/>
            <a:ext cx="2300056" cy="17755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A4DA5-E941-4AF4-B6D7-651A3A872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650" y="-23661"/>
            <a:ext cx="641350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B12779-F5E2-414F-A50B-C082975E7F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00055" y="0"/>
            <a:ext cx="2300055" cy="1765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8C168-A3AB-4E41-A3FD-6E9C181AC85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600110" y="0"/>
            <a:ext cx="2300055" cy="1765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BEA10-811C-4D1C-980A-E5B1D69CC84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00165" y="0"/>
            <a:ext cx="2300055" cy="17653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10B968-AB4E-4F14-BC2D-128C7D78184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200220" y="-6840"/>
            <a:ext cx="2300055" cy="19021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49FF8D-CFA6-42B6-B97E-F622B5A8CA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36" y="6693038"/>
            <a:ext cx="2465069" cy="20041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49A657-2A7A-4E7E-8FFD-67E16D16030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0236" y="6693038"/>
            <a:ext cx="2450237" cy="1833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81DB1-1A27-4AA2-BEBB-FC515A7BA6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70881" y="6697766"/>
            <a:ext cx="2450237" cy="1902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E695D-24D4-4CE5-8A23-9F5F8C7C5CD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7321117" y="6693038"/>
            <a:ext cx="2450237" cy="1775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A74B0B-2F48-4433-B144-72C538DCC7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741762" y="6693038"/>
            <a:ext cx="2450236" cy="16496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3E9DD-3E92-4D8B-AEC4-3671552FF9D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748703"/>
            <a:ext cx="130207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035E9A-E049-4BA0-BB38-CE768A43222C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29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7044-5A40-4B1F-B7A5-0722946D9530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365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4A30B-06B4-4F65-95FD-0D859C750159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65401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553A00-2A52-41C8-B9FB-BA6DD31A17C1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-578131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05FA6-B6FF-4A2E-A6C0-41000D5D3A3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54" y="2044603"/>
            <a:ext cx="1302073" cy="17141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488547-3907-48EB-8BC3-3CEA000E5397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218" y="3339910"/>
            <a:ext cx="1302073" cy="1714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532A39-69AB-423F-AE5D-51C75D3DDB14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55182" y="4629044"/>
            <a:ext cx="1302073" cy="1714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2C640E-834E-40ED-A4A3-54D8139DF665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442452" y="5943566"/>
            <a:ext cx="1327601" cy="1713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47374C-1591-4EE8-A557-BF753E2C3B0F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5400000">
            <a:off x="11609156" y="930072"/>
            <a:ext cx="994123" cy="171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en-GB" dirty="0"/>
          </a:p>
        </p:txBody>
      </p:sp>
      <p:sp>
        <p:nvSpPr>
          <p:cNvPr id="40" name="Google Shape;243;p27">
            <a:extLst>
              <a:ext uri="{FF2B5EF4-FFF2-40B4-BE49-F238E27FC236}">
                <a16:creationId xmlns:a16="http://schemas.microsoft.com/office/drawing/2014/main" id="{5AA1283C-32A6-4B5A-9FC3-D74C2E0D04E2}"/>
              </a:ext>
            </a:extLst>
          </p:cNvPr>
          <p:cNvSpPr txBox="1">
            <a:spLocks/>
          </p:cNvSpPr>
          <p:nvPr/>
        </p:nvSpPr>
        <p:spPr>
          <a:xfrm>
            <a:off x="917950" y="2100604"/>
            <a:ext cx="2562374" cy="87753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1</a:t>
            </a:r>
          </a:p>
        </p:txBody>
      </p:sp>
      <p:sp>
        <p:nvSpPr>
          <p:cNvPr id="57" name="Google Shape;254;p27">
            <a:extLst>
              <a:ext uri="{FF2B5EF4-FFF2-40B4-BE49-F238E27FC236}">
                <a16:creationId xmlns:a16="http://schemas.microsoft.com/office/drawing/2014/main" id="{1CFBA062-187F-4E7B-9562-EDA176FCB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40" y="1275604"/>
            <a:ext cx="11643917" cy="7222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 fontAlgn="base"/>
            <a:r>
              <a:rPr lang="en-GB" sz="3200" b="1" dirty="0"/>
              <a:t>Which of the following are common features of standard English?</a:t>
            </a:r>
          </a:p>
        </p:txBody>
      </p:sp>
      <p:sp>
        <p:nvSpPr>
          <p:cNvPr id="58" name="Google Shape;243;p27">
            <a:extLst>
              <a:ext uri="{FF2B5EF4-FFF2-40B4-BE49-F238E27FC236}">
                <a16:creationId xmlns:a16="http://schemas.microsoft.com/office/drawing/2014/main" id="{9D32CA7E-571B-4623-89F0-3B5731E1CA5F}"/>
              </a:ext>
            </a:extLst>
          </p:cNvPr>
          <p:cNvSpPr txBox="1">
            <a:spLocks/>
          </p:cNvSpPr>
          <p:nvPr/>
        </p:nvSpPr>
        <p:spPr>
          <a:xfrm>
            <a:off x="7321117" y="2084460"/>
            <a:ext cx="2562374" cy="877539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2</a:t>
            </a:r>
          </a:p>
        </p:txBody>
      </p:sp>
      <p:sp>
        <p:nvSpPr>
          <p:cNvPr id="59" name="Google Shape;243;p27">
            <a:extLst>
              <a:ext uri="{FF2B5EF4-FFF2-40B4-BE49-F238E27FC236}">
                <a16:creationId xmlns:a16="http://schemas.microsoft.com/office/drawing/2014/main" id="{ABCFFC3B-FD62-4743-B28C-14F6CD61B33B}"/>
              </a:ext>
            </a:extLst>
          </p:cNvPr>
          <p:cNvSpPr txBox="1">
            <a:spLocks/>
          </p:cNvSpPr>
          <p:nvPr/>
        </p:nvSpPr>
        <p:spPr>
          <a:xfrm>
            <a:off x="848141" y="4710709"/>
            <a:ext cx="2562374" cy="877539"/>
          </a:xfrm>
          <a:prstGeom prst="rect">
            <a:avLst/>
          </a:prstGeom>
          <a:solidFill>
            <a:srgbClr val="7030A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3</a:t>
            </a:r>
          </a:p>
        </p:txBody>
      </p:sp>
      <p:sp>
        <p:nvSpPr>
          <p:cNvPr id="60" name="Google Shape;243;p27">
            <a:extLst>
              <a:ext uri="{FF2B5EF4-FFF2-40B4-BE49-F238E27FC236}">
                <a16:creationId xmlns:a16="http://schemas.microsoft.com/office/drawing/2014/main" id="{EB395425-9296-4CA8-9C6B-DD83B801DA68}"/>
              </a:ext>
            </a:extLst>
          </p:cNvPr>
          <p:cNvSpPr txBox="1">
            <a:spLocks/>
          </p:cNvSpPr>
          <p:nvPr/>
        </p:nvSpPr>
        <p:spPr>
          <a:xfrm>
            <a:off x="7317465" y="4633524"/>
            <a:ext cx="2562374" cy="877539"/>
          </a:xfrm>
          <a:prstGeom prst="rect">
            <a:avLst/>
          </a:prstGeom>
          <a:solidFill>
            <a:srgbClr val="00B0F0"/>
          </a:solidFill>
        </p:spPr>
        <p:txBody>
          <a:bodyPr spcFirstLastPara="1" vert="horz" wrap="square" lIns="182850" tIns="180000" rIns="182850" bIns="18285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500" dirty="0">
                <a:latin typeface="Bakso Sapi" pitchFamily="50" charset="0"/>
              </a:rPr>
              <a:t>Option 4</a:t>
            </a:r>
          </a:p>
        </p:txBody>
      </p:sp>
      <p:sp>
        <p:nvSpPr>
          <p:cNvPr id="31" name="Google Shape;244;p27">
            <a:extLst>
              <a:ext uri="{FF2B5EF4-FFF2-40B4-BE49-F238E27FC236}">
                <a16:creationId xmlns:a16="http://schemas.microsoft.com/office/drawing/2014/main" id="{30863E00-5916-40D3-A5E4-5259C3D55016}"/>
              </a:ext>
            </a:extLst>
          </p:cNvPr>
          <p:cNvSpPr txBox="1">
            <a:spLocks/>
          </p:cNvSpPr>
          <p:nvPr/>
        </p:nvSpPr>
        <p:spPr>
          <a:xfrm>
            <a:off x="1190642" y="5837592"/>
            <a:ext cx="144498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slang</a:t>
            </a:r>
            <a:endParaRPr lang="en-GB" sz="2500" b="1" dirty="0"/>
          </a:p>
        </p:txBody>
      </p:sp>
      <p:sp>
        <p:nvSpPr>
          <p:cNvPr id="33" name="Google Shape;244;p27">
            <a:extLst>
              <a:ext uri="{FF2B5EF4-FFF2-40B4-BE49-F238E27FC236}">
                <a16:creationId xmlns:a16="http://schemas.microsoft.com/office/drawing/2014/main" id="{1AB69B4B-C81A-4BB4-918F-210E03587DA1}"/>
              </a:ext>
            </a:extLst>
          </p:cNvPr>
          <p:cNvSpPr txBox="1">
            <a:spLocks/>
          </p:cNvSpPr>
          <p:nvPr/>
        </p:nvSpPr>
        <p:spPr>
          <a:xfrm>
            <a:off x="985293" y="3227487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dirty="0"/>
              <a:t>formal words</a:t>
            </a:r>
            <a:endParaRPr lang="en-GB" sz="2500" b="1" dirty="0"/>
          </a:p>
        </p:txBody>
      </p:sp>
      <p:sp>
        <p:nvSpPr>
          <p:cNvPr id="34" name="Google Shape;244;p27">
            <a:extLst>
              <a:ext uri="{FF2B5EF4-FFF2-40B4-BE49-F238E27FC236}">
                <a16:creationId xmlns:a16="http://schemas.microsoft.com/office/drawing/2014/main" id="{C9BAE405-4986-4ECA-9D83-377B74ECB8C1}"/>
              </a:ext>
            </a:extLst>
          </p:cNvPr>
          <p:cNvSpPr txBox="1">
            <a:spLocks/>
          </p:cNvSpPr>
          <p:nvPr/>
        </p:nvSpPr>
        <p:spPr>
          <a:xfrm>
            <a:off x="7317465" y="3250786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en-GB" sz="2500" b="1" dirty="0"/>
              <a:t>Standard grammar</a:t>
            </a:r>
          </a:p>
        </p:txBody>
      </p:sp>
      <p:sp>
        <p:nvSpPr>
          <p:cNvPr id="35" name="Google Shape;244;p27">
            <a:extLst>
              <a:ext uri="{FF2B5EF4-FFF2-40B4-BE49-F238E27FC236}">
                <a16:creationId xmlns:a16="http://schemas.microsoft.com/office/drawing/2014/main" id="{82D89D60-AB03-4370-8E72-4B4B98633DC0}"/>
              </a:ext>
            </a:extLst>
          </p:cNvPr>
          <p:cNvSpPr txBox="1">
            <a:spLocks/>
          </p:cNvSpPr>
          <p:nvPr/>
        </p:nvSpPr>
        <p:spPr>
          <a:xfrm>
            <a:off x="7417234" y="5190211"/>
            <a:ext cx="3565972" cy="5594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en-GB" sz="2500" b="1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500" b="1" dirty="0"/>
              <a:t>contractions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57D4CD-7E6A-4D47-BF4C-E411C4C9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89" y="3047813"/>
            <a:ext cx="725129" cy="7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542F3-DA21-45B0-B3EE-3DA6182F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659" y="65058"/>
            <a:ext cx="2822233" cy="11095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996D31-BC99-4D49-B986-9A718EE7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871" y="2937900"/>
            <a:ext cx="725129" cy="7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29DDF5B947844BA0D36B19131278B" ma:contentTypeVersion="17" ma:contentTypeDescription="Create a new document." ma:contentTypeScope="" ma:versionID="3d1fb8ceceae831b9bdbd4cf035d34d6">
  <xsd:schema xmlns:xsd="http://www.w3.org/2001/XMLSchema" xmlns:xs="http://www.w3.org/2001/XMLSchema" xmlns:p="http://schemas.microsoft.com/office/2006/metadata/properties" xmlns:ns2="9f6d7bd6-3339-43bd-ade5-f57f25b32ca4" xmlns:ns3="d961e358-6a50-4160-be74-3690f6e42696" targetNamespace="http://schemas.microsoft.com/office/2006/metadata/properties" ma:root="true" ma:fieldsID="a5a19ca18abd7416fc8f8449e76a9156" ns2:_="" ns3:_="">
    <xsd:import namespace="9f6d7bd6-3339-43bd-ade5-f57f25b32ca4"/>
    <xsd:import namespace="d961e358-6a50-4160-be74-3690f6e426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d7bd6-3339-43bd-ade5-f57f25b32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077c88-f787-4896-b447-7ea5e48d5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1e358-6a50-4160-be74-3690f6e426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ce644e-513c-4330-b548-694fad41b1fc}" ma:internalName="TaxCatchAll" ma:showField="CatchAllData" ma:web="d961e358-6a50-4160-be74-3690f6e4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D3CE3-8411-41CE-B6C6-E1963194442A}"/>
</file>

<file path=customXml/itemProps2.xml><?xml version="1.0" encoding="utf-8"?>
<ds:datastoreItem xmlns:ds="http://schemas.openxmlformats.org/officeDocument/2006/customXml" ds:itemID="{900AF1C5-319A-4EB1-9D0E-59968616765A}"/>
</file>

<file path=docProps/app.xml><?xml version="1.0" encoding="utf-8"?>
<Properties xmlns="http://schemas.openxmlformats.org/officeDocument/2006/extended-properties" xmlns:vt="http://schemas.openxmlformats.org/officeDocument/2006/docPropsVTypes">
  <TotalTime>16011</TotalTime>
  <Words>1510</Words>
  <Application>Microsoft Office PowerPoint</Application>
  <PresentationFormat>Widescreen</PresentationFormat>
  <Paragraphs>246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Amasis MT Pro Black</vt:lpstr>
      <vt:lpstr>Arial</vt:lpstr>
      <vt:lpstr>Bakso Sapi</vt:lpstr>
      <vt:lpstr>Calibri</vt:lpstr>
      <vt:lpstr>Calibri Light</vt:lpstr>
      <vt:lpstr>Comic Sans MS</vt:lpstr>
      <vt:lpstr>inherit</vt:lpstr>
      <vt:lpstr>ReithSans</vt:lpstr>
      <vt:lpstr>Roboto</vt:lpstr>
      <vt:lpstr>Tahoma</vt:lpstr>
      <vt:lpstr>Office Theme</vt:lpstr>
      <vt:lpstr>PowerPoint Presentation</vt:lpstr>
      <vt:lpstr>PowerPoint Presentation</vt:lpstr>
      <vt:lpstr>What is oracy?</vt:lpstr>
      <vt:lpstr>Imagine you are studying English in a foreign country - which type of English would you be learning?</vt:lpstr>
      <vt:lpstr>Which of these people would you speak to in non-standard English?</vt:lpstr>
      <vt:lpstr>Which of the following are common features of standard English?</vt:lpstr>
      <vt:lpstr>How would you say this sentence in polite, standard English?</vt:lpstr>
      <vt:lpstr>True or false: When you speak English using slang, everyone will understand you, no matter where you are.</vt:lpstr>
      <vt:lpstr>Which of the following are common features of standard English?</vt:lpstr>
      <vt:lpstr>How would you say this sentence in polite, standard English?</vt:lpstr>
      <vt:lpstr>True or false: When you speak English using slang, everyone will understand you, no matter where you are.</vt:lpstr>
      <vt:lpstr>Imagine you are studying English in a foreign country - which type of English would you be learning?</vt:lpstr>
      <vt:lpstr>Which of these people would you speak to in non-standard English?</vt:lpstr>
      <vt:lpstr>Which of the following are common features of standard English?</vt:lpstr>
      <vt:lpstr>What is non-verbal communication?</vt:lpstr>
      <vt:lpstr>PowerPoint Presentation</vt:lpstr>
      <vt:lpstr>PowerPoint Presentation</vt:lpstr>
      <vt:lpstr>What does this body language indicate? </vt:lpstr>
      <vt:lpstr>What does this body language indicate?</vt:lpstr>
      <vt:lpstr>Which of the following pictures portrays the disgust?</vt:lpstr>
      <vt:lpstr>What does this body language indicate? </vt:lpstr>
      <vt:lpstr>What does this body language indicate?</vt:lpstr>
      <vt:lpstr>Which of the following pictures portrays the disgust?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patel</dc:creator>
  <cp:lastModifiedBy>farhana patel</cp:lastModifiedBy>
  <cp:revision>26</cp:revision>
  <dcterms:created xsi:type="dcterms:W3CDTF">2022-07-12T09:00:24Z</dcterms:created>
  <dcterms:modified xsi:type="dcterms:W3CDTF">2022-11-04T05:18:52Z</dcterms:modified>
</cp:coreProperties>
</file>