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3" r:id="rId2"/>
    <p:sldId id="2082" r:id="rId3"/>
    <p:sldId id="2086" r:id="rId4"/>
    <p:sldId id="1999" r:id="rId5"/>
    <p:sldId id="2085" r:id="rId6"/>
    <p:sldId id="2039" r:id="rId7"/>
    <p:sldId id="2093" r:id="rId8"/>
    <p:sldId id="2013" r:id="rId9"/>
    <p:sldId id="2015" r:id="rId10"/>
    <p:sldId id="2095" r:id="rId11"/>
    <p:sldId id="2120" r:id="rId12"/>
    <p:sldId id="2121" r:id="rId13"/>
    <p:sldId id="2091" r:id="rId14"/>
    <p:sldId id="2122" r:id="rId15"/>
    <p:sldId id="2123" r:id="rId16"/>
    <p:sldId id="2124" r:id="rId17"/>
    <p:sldId id="2012" r:id="rId18"/>
    <p:sldId id="2096" r:id="rId19"/>
    <p:sldId id="2114" r:id="rId20"/>
    <p:sldId id="2115" r:id="rId21"/>
    <p:sldId id="2116" r:id="rId22"/>
    <p:sldId id="2103" r:id="rId23"/>
    <p:sldId id="2117" r:id="rId24"/>
    <p:sldId id="2119" r:id="rId25"/>
    <p:sldId id="211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5EB08A-062F-495E-8908-6A00817CED62}" v="2" dt="2022-08-31T18:04:47.9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9020" autoAdjust="0"/>
  </p:normalViewPr>
  <p:slideViewPr>
    <p:cSldViewPr snapToGrid="0">
      <p:cViewPr varScale="1">
        <p:scale>
          <a:sx n="68" d="100"/>
          <a:sy n="68" d="100"/>
        </p:scale>
        <p:origin x="12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FD618-84DC-4AE4-ADC3-0D780CCEA495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6D31FE-9A97-4751-8F60-B77AA0588F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006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0F9F7-A738-4F03-9B8A-E874EFDC6AA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9199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Teacher notes: ask the pupils to write their responses on the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0F9F7-A738-4F03-9B8A-E874EFDC6AA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8734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Teacher notes: reveal answers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0F9F7-A738-4F03-9B8A-E874EFDC6AA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5085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0F9F7-A738-4F03-9B8A-E874EFDC6AA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8217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Teacher notes: ask the pupils to write their responses on the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0F9F7-A738-4F03-9B8A-E874EFDC6AA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3416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Teacher notes: reveal answers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0F9F7-A738-4F03-9B8A-E874EFDC6AA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9941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0F9F7-A738-4F03-9B8A-E874EFDC6AA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1507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Teacher notes:</a:t>
            </a:r>
          </a:p>
          <a:p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Inform pupils that their posture during an oral presentation should be </a:t>
            </a:r>
            <a:r>
              <a:rPr lang="en-GB" b="1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standing up straight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, relaxed and natural; their feet should be apart and shoulders squared, facing the audience. A relaxed, straight posture conveys confidence and authority to the audience.</a:t>
            </a:r>
          </a:p>
          <a:p>
            <a:endParaRPr lang="en-GB" b="0" i="0" dirty="0">
              <a:solidFill>
                <a:srgbClr val="111111"/>
              </a:solidFill>
              <a:effectLst/>
              <a:latin typeface="Roboto" panose="02000000000000000000" pitchFamily="2" charset="0"/>
            </a:endParaRPr>
          </a:p>
          <a:p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Pupils shouldn’t slouch, look down, or fold their arms.  Slouching suggests a lack confidence; looking down suggests nervousness; and, folding arms suggests hostility or defensive.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0F9F7-A738-4F03-9B8A-E874EFDC6AA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1803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0F9F7-A738-4F03-9B8A-E874EFDC6AA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7890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Teacher notes: ask pupils to raise their hands for the option that they agree with.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0F9F7-A738-4F03-9B8A-E874EFDC6AA7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8244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Teacher notes: ask pupils to raise their hands for the option that they agree with.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0F9F7-A738-4F03-9B8A-E874EFDC6AA7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852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0F9F7-A738-4F03-9B8A-E874EFDC6AA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7578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Teacher notes: ask pupils to raise their hands for the option that they agree with.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0F9F7-A738-4F03-9B8A-E874EFDC6AA7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2895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Teacher notes: ask pupils to write everything they have learnt in the session that will help them with their talk in lessons.</a:t>
            </a:r>
          </a:p>
          <a:p>
            <a:endParaRPr lang="en-GB" dirty="0"/>
          </a:p>
          <a:p>
            <a:r>
              <a:rPr lang="en-GB" dirty="0"/>
              <a:t>Review learning to support them</a:t>
            </a:r>
          </a:p>
          <a:p>
            <a:endParaRPr lang="en-GB" dirty="0"/>
          </a:p>
          <a:p>
            <a:pPr marL="914400" indent="-914400">
              <a:buAutoNum type="arabicPeriod"/>
            </a:pPr>
            <a:r>
              <a:rPr lang="en-GB" sz="1200" dirty="0">
                <a:latin typeface="Abadi Extra Light" panose="020B0204020104020204" pitchFamily="34" charset="0"/>
              </a:rPr>
              <a:t>What is formality?</a:t>
            </a:r>
          </a:p>
          <a:p>
            <a:pPr marL="914400" indent="-914400">
              <a:buAutoNum type="arabicPeriod"/>
            </a:pPr>
            <a:r>
              <a:rPr lang="en-GB" sz="1200" dirty="0">
                <a:latin typeface="Abadi Extra Light" panose="020B0204020104020204" pitchFamily="34" charset="0"/>
              </a:rPr>
              <a:t>What is the difference between standard and non-standard English?</a:t>
            </a:r>
          </a:p>
          <a:p>
            <a:pPr marL="914400" indent="-914400">
              <a:buAutoNum type="arabicPeriod"/>
            </a:pPr>
            <a:r>
              <a:rPr lang="en-GB" sz="1200" dirty="0">
                <a:latin typeface="Abadi Extra Light" panose="020B0204020104020204" pitchFamily="34" charset="0"/>
              </a:rPr>
              <a:t>What is ‘academic register’?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0F9F7-A738-4F03-9B8A-E874EFDC6AA7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8364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Teacher notes: direct the pupils to tick off step 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0F9F7-A738-4F03-9B8A-E874EFDC6AA7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4947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0F9F7-A738-4F03-9B8A-E874EFDC6AA7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9386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Teacher notes: please encourage pupils to take care of their booklets over </a:t>
            </a:r>
            <a:r>
              <a:rPr lang="en-GB"/>
              <a:t>the summer.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0F9F7-A738-4F03-9B8A-E874EFDC6AA7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818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0F9F7-A738-4F03-9B8A-E874EFDC6AA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563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Teacher notes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DF095-BDCE-4F52-9797-D6CF5EFADF3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030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DF095-BDCE-4F52-9797-D6CF5EFADF3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524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Teacher notes: ask the pupils to write their responses on the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0F9F7-A738-4F03-9B8A-E874EFDC6AA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82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Teacher notes: reveal answers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0F9F7-A738-4F03-9B8A-E874EFDC6AA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731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dirty="0">
                <a:latin typeface="Tahoma" panose="020B0604030504040204" pitchFamily="34" charset="0"/>
              </a:rPr>
              <a:t>We can create rapport by matching and mirroring another persons body language, voice and tonality. This creates a bridge between our world and theirs. This builds trust and is the basis of effective communication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0F9F7-A738-4F03-9B8A-E874EFDC6AA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27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Teacher notes: add the notes to page 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0F9F7-A738-4F03-9B8A-E874EFDC6AA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537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B35C4-9CA9-4820-99A4-E5D6A4B57D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B71F7B-F707-4E94-AAB7-1C9234EEDE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6F9E4-16E8-4431-9E3E-6BEBF24EE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E41C-A8FF-408E-B8FA-8490E32867A3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EE058-D9F5-47E9-8C65-D569BA054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5C4136-BA48-42C9-B582-51EFB5931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09E4-6E6C-4829-9E32-20E9D22D2D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644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2CE3A-93E3-4BD8-9FF4-4CDAF4C99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A01506-5BF3-486D-A33E-2747BA7F69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35DC9-A7A4-48AF-827F-E4C9FA9EF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E41C-A8FF-408E-B8FA-8490E32867A3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3F8B9-7CB4-4C87-A2EB-AC15F9980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295D99-1AAD-409D-8B89-A90D76A5D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09E4-6E6C-4829-9E32-20E9D22D2D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188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902B14-4F9E-4644-B87C-9F29E8C617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28B71F-9C49-457F-B890-908EE1E2DA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AB0DB-9A1E-4B97-B97D-3FA9489E0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E41C-A8FF-408E-B8FA-8490E32867A3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8B289-38A9-4159-81B9-4A832A85F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6B6ED-732C-4233-99BD-A5E0F15CB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09E4-6E6C-4829-9E32-20E9D22D2D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948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F68C6-11B0-4ED7-9848-962BE7924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355D8-C68C-4717-9846-E64FD9C95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CA1C1B-2E82-4A1C-9D84-FAA887C11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E41C-A8FF-408E-B8FA-8490E32867A3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FEB62C-40BE-4C09-B9B4-9ED1E0725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A96AA-2606-46A3-9C3A-CBCAC2CB1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09E4-6E6C-4829-9E32-20E9D22D2D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739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C12C8-3DA7-4447-96A6-374D15D61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E795C-D298-42BE-871D-BB7F92C98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EE9B5-1853-4B0D-AEAE-8573D2375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E41C-A8FF-408E-B8FA-8490E32867A3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B99E7-F62E-4618-A657-F4EDA668B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DE79A-6009-4A7E-AB07-B0AA16E7A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09E4-6E6C-4829-9E32-20E9D22D2D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544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D28B8-7F09-4B85-B501-F26F20794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82D95-6158-4513-A86F-27A95424E5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B12701-A123-45E6-AA49-6A18C841B1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DFEC2E-D387-46C4-80A5-313A575CF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E41C-A8FF-408E-B8FA-8490E32867A3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34F7FF-22AB-46E7-8664-63CE12B1E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D01285-57ED-4AAB-A819-1E56DE201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09E4-6E6C-4829-9E32-20E9D22D2D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430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68461-C016-4DB0-A309-35AA59C57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EDB9BB-C8BA-4389-91CD-939E369DE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921777-9787-449B-9EDA-BEDD6F25CF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7DE664-70F9-4D42-8916-F88F0E9C67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8AC21C-24F9-4130-BCEE-4C2BC76CF9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4378E5-7B7D-4111-973C-1471B8E95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E41C-A8FF-408E-B8FA-8490E32867A3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079107-CD8E-4747-9B7F-75566637A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00CE1E-7A91-43B1-836B-601D0020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09E4-6E6C-4829-9E32-20E9D22D2D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520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1CDAC-35D5-4A7D-B853-A1376FCBB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377882-CC9E-434A-AF93-1E161F986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E41C-A8FF-408E-B8FA-8490E32867A3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86D6FC-1CA2-4DA5-AF5E-093206E6F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4B3FB3-A3A4-48A1-A62F-94F4AA5A0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09E4-6E6C-4829-9E32-20E9D22D2D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528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941E17-7D8B-486F-9587-4E30B6DED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E41C-A8FF-408E-B8FA-8490E32867A3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46902E-A2DB-479B-80AF-AAD27DF8D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14F758-1665-4F06-AEB2-AB1D06334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09E4-6E6C-4829-9E32-20E9D22D2D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34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64E48-768E-4857-A871-DE85C0489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1F6EE-43AF-48AD-8E4A-AE8341A70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24C0DC-3AEF-4026-931D-1ADBE153AD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DE38DF-8350-4D6F-9E77-5823DAA48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E41C-A8FF-408E-B8FA-8490E32867A3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3C8A33-40EC-4EF7-9077-69839BEEF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4B1950-6A5E-40CB-807F-3715AB20B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09E4-6E6C-4829-9E32-20E9D22D2D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188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CF63A-FE6A-48F9-8A2D-1543C4F46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9CC9B1-55E7-4178-9C45-0F44B74202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6501BC-BAAF-4477-9BBD-99E1AB6718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25F2A0-92B0-403E-A8AA-6C6ECF0DC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E41C-A8FF-408E-B8FA-8490E32867A3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0D4FF1-3A61-4310-ACC2-CFDC2C54D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FCAAC3-B38A-4884-B5D2-73FAFCEDC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09E4-6E6C-4829-9E32-20E9D22D2D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215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F8E2B0-6FEC-4891-A4A7-AADF874F8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A20258-0FB9-4CC6-89E3-F9540889F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1C5FF-1BAD-4312-9829-C68B2E3DDF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4E41C-A8FF-408E-B8FA-8490E32867A3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974BA-AB44-4021-B2DE-9BB0762252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21F74-EBA4-4F19-B293-C60AD018A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109E4-6E6C-4829-9E32-20E9D22D2D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195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em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http://cache1.asset-cache.net/xc/200372456-001.jpg?v=1&amp;c=IWSAsset&amp;k=2&amp;d=F5B5107058D53DF539316324859836DD5AAA70FF4A044A27D0AD53DAD5E37F916529E79887609E4F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emf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F8EF909-97D8-4F8F-9F5B-8C7CD982793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1" y="1"/>
            <a:ext cx="2300056" cy="17755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0A4DA5-E941-4AF4-B6D7-651A3A8728E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0650" y="-23661"/>
            <a:ext cx="641350" cy="57594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6B12779-F5E2-414F-A50B-C082975E7F06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300055" y="0"/>
            <a:ext cx="2300055" cy="176534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C8C168-A3AB-4E41-A3FD-6E9C181AC85F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600110" y="0"/>
            <a:ext cx="2300055" cy="176534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CEBEA10-811C-4D1C-980A-E5B1D69CC84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6900165" y="0"/>
            <a:ext cx="2300055" cy="17653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10B968-AB4E-4F14-BC2D-128C7D78184F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200220" y="-6840"/>
            <a:ext cx="2300055" cy="19021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49FF8D-CFA6-42B6-B97E-F622B5A8CAA4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36" y="6693038"/>
            <a:ext cx="2465069" cy="20041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49A657-2A7A-4E7E-8FFD-67E16D16030B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450236" y="6693038"/>
            <a:ext cx="2450237" cy="18337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2581DB1-1A27-4AA2-BEBB-FC515A7BA612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870881" y="6697766"/>
            <a:ext cx="2450237" cy="190213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EAE695D-24D4-4CE5-8A23-9F5F8C7C5CD9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7321117" y="6693038"/>
            <a:ext cx="2450237" cy="177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9A74B0B-2F48-4433-B144-72C538DCC78A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741762" y="6693038"/>
            <a:ext cx="2450236" cy="164962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6B3E9DD-3E92-4D8B-AEC4-3671552FF9D4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29" y="748703"/>
            <a:ext cx="1302073" cy="17141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8035E9A-E049-4BA0-BB38-CE768A43222C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29" y="2044603"/>
            <a:ext cx="1302073" cy="17141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DE07044-5A40-4B1F-B7A5-0722946D9530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65" y="3339910"/>
            <a:ext cx="1302073" cy="17141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914A30B-06B4-4F65-95FD-0D859C750159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401" y="4629044"/>
            <a:ext cx="1302073" cy="17141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5553A00-2A52-41C8-B9FB-BA6DD31A17C1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78131" y="5943566"/>
            <a:ext cx="1327601" cy="17134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2105FA6-B6FF-4A2E-A6C0-41000D5D3A3F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254" y="2044603"/>
            <a:ext cx="1302073" cy="17141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7488547-3907-48EB-8BC3-3CEA000E5397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218" y="3339910"/>
            <a:ext cx="1302073" cy="17141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9532A39-69AB-423F-AE5D-51C75D3DDB14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182" y="4629044"/>
            <a:ext cx="1302073" cy="17141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42C640E-834E-40ED-A4A3-54D8139DF665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42452" y="5943566"/>
            <a:ext cx="1327601" cy="17134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D47374C-1591-4EE8-A557-BF753E2C3B0F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609156" y="930072"/>
            <a:ext cx="994123" cy="17141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ED7A719B-241F-42F5-B6F7-2996828B7756}"/>
              </a:ext>
            </a:extLst>
          </p:cNvPr>
          <p:cNvSpPr txBox="1">
            <a:spLocks/>
          </p:cNvSpPr>
          <p:nvPr/>
        </p:nvSpPr>
        <p:spPr>
          <a:xfrm>
            <a:off x="1838251" y="408394"/>
            <a:ext cx="8229600" cy="99412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Session 3:</a:t>
            </a:r>
            <a:endParaRPr lang="en-GB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307488A-57AA-4EB8-9BD4-1D9C21ACC020}"/>
              </a:ext>
            </a:extLst>
          </p:cNvPr>
          <p:cNvSpPr txBox="1"/>
          <p:nvPr/>
        </p:nvSpPr>
        <p:spPr>
          <a:xfrm>
            <a:off x="919089" y="2291117"/>
            <a:ext cx="10353675" cy="707886"/>
          </a:xfrm>
          <a:prstGeom prst="rect">
            <a:avLst/>
          </a:prstGeom>
          <a:solidFill>
            <a:srgbClr val="00CC00">
              <a:alpha val="34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Abadi Extra Light" panose="020B0204020104020204" pitchFamily="34" charset="0"/>
              </a:rPr>
              <a:t>Date:  Wednesday, 13</a:t>
            </a:r>
            <a:r>
              <a:rPr lang="en-GB" sz="4000" baseline="30000" dirty="0">
                <a:latin typeface="Abadi Extra Light" panose="020B0204020104020204" pitchFamily="34" charset="0"/>
              </a:rPr>
              <a:t>th</a:t>
            </a:r>
            <a:r>
              <a:rPr lang="en-GB" sz="4000" dirty="0">
                <a:latin typeface="Abadi Extra Light" panose="020B0204020104020204" pitchFamily="34" charset="0"/>
              </a:rPr>
              <a:t> July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54685A1-04AE-4C86-A8DE-83FCE75A9A52}"/>
              </a:ext>
            </a:extLst>
          </p:cNvPr>
          <p:cNvSpPr txBox="1"/>
          <p:nvPr/>
        </p:nvSpPr>
        <p:spPr>
          <a:xfrm>
            <a:off x="919071" y="4049521"/>
            <a:ext cx="10353675" cy="707886"/>
          </a:xfrm>
          <a:prstGeom prst="rect">
            <a:avLst/>
          </a:prstGeom>
          <a:solidFill>
            <a:srgbClr val="FFCCFF">
              <a:alpha val="33725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Abadi Extra Light" panose="020B0204020104020204" pitchFamily="34" charset="0"/>
              </a:rPr>
              <a:t>FOCUS: non-verbal communication </a:t>
            </a:r>
            <a:endParaRPr lang="en-GB" sz="4000" b="1" dirty="0">
              <a:solidFill>
                <a:srgbClr val="0070C0"/>
              </a:solidFill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142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F8EF909-97D8-4F8F-9F5B-8C7CD982793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1" y="1"/>
            <a:ext cx="2300056" cy="17755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0A4DA5-E941-4AF4-B6D7-651A3A8728E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0650" y="-23661"/>
            <a:ext cx="641350" cy="57594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6B12779-F5E2-414F-A50B-C082975E7F06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300055" y="0"/>
            <a:ext cx="2300055" cy="176534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C8C168-A3AB-4E41-A3FD-6E9C181AC85F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600110" y="0"/>
            <a:ext cx="2300055" cy="176534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CEBEA10-811C-4D1C-980A-E5B1D69CC84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6900165" y="0"/>
            <a:ext cx="2300055" cy="17653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10B968-AB4E-4F14-BC2D-128C7D78184F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200220" y="-6840"/>
            <a:ext cx="2300055" cy="19021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49FF8D-CFA6-42B6-B97E-F622B5A8CAA4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36" y="6693038"/>
            <a:ext cx="2465069" cy="20041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49A657-2A7A-4E7E-8FFD-67E16D16030B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450236" y="6693038"/>
            <a:ext cx="2450237" cy="18337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2581DB1-1A27-4AA2-BEBB-FC515A7BA612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870881" y="6697766"/>
            <a:ext cx="2450237" cy="190213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EAE695D-24D4-4CE5-8A23-9F5F8C7C5CD9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7321117" y="6710429"/>
            <a:ext cx="2450237" cy="177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9A74B0B-2F48-4433-B144-72C538DCC78A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741762" y="6693038"/>
            <a:ext cx="2450236" cy="164962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6B3E9DD-3E92-4D8B-AEC4-3671552FF9D4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82307" y="734330"/>
            <a:ext cx="1333424" cy="16881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8035E9A-E049-4BA0-BB38-CE768A43222C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29" y="2044603"/>
            <a:ext cx="1302073" cy="17141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DE07044-5A40-4B1F-B7A5-0722946D9530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65" y="3339910"/>
            <a:ext cx="1302073" cy="17141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914A30B-06B4-4F65-95FD-0D859C750159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401" y="4629044"/>
            <a:ext cx="1302073" cy="17141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5553A00-2A52-41C8-B9FB-BA6DD31A17C1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78131" y="5943566"/>
            <a:ext cx="1327601" cy="17134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2105FA6-B6FF-4A2E-A6C0-41000D5D3A3F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254" y="2044603"/>
            <a:ext cx="1302073" cy="17141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7488547-3907-48EB-8BC3-3CEA000E5397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218" y="3339910"/>
            <a:ext cx="1302073" cy="17141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9532A39-69AB-423F-AE5D-51C75D3DDB14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182" y="4629044"/>
            <a:ext cx="1302073" cy="17141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42C640E-834E-40ED-A4A3-54D8139DF665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42452" y="5943566"/>
            <a:ext cx="1327601" cy="17134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D47374C-1591-4EE8-A557-BF753E2C3B0F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609156" y="930072"/>
            <a:ext cx="994123" cy="17141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8" name="Text Box 11">
            <a:extLst>
              <a:ext uri="{FF2B5EF4-FFF2-40B4-BE49-F238E27FC236}">
                <a16:creationId xmlns:a16="http://schemas.microsoft.com/office/drawing/2014/main" id="{4D08D35A-F703-4CAE-A68A-CFC6F24D4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7860" y="196800"/>
            <a:ext cx="70580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4800" dirty="0">
                <a:solidFill>
                  <a:srgbClr val="333300"/>
                </a:solidFill>
                <a:latin typeface="Amasis MT Pro Black" panose="02040A04050005020304" pitchFamily="18" charset="0"/>
              </a:rPr>
              <a:t>New word...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EC5DEF-0A70-4AFE-B584-C09F40285B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b="68459"/>
          <a:stretch/>
        </p:blipFill>
        <p:spPr>
          <a:xfrm>
            <a:off x="326670" y="1272055"/>
            <a:ext cx="11463712" cy="4718443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28B2115-589F-422C-B74D-CF979519D133}"/>
              </a:ext>
            </a:extLst>
          </p:cNvPr>
          <p:cNvCxnSpPr>
            <a:cxnSpLocks/>
          </p:cNvCxnSpPr>
          <p:nvPr/>
        </p:nvCxnSpPr>
        <p:spPr>
          <a:xfrm flipV="1">
            <a:off x="6900165" y="1048773"/>
            <a:ext cx="1285057" cy="568277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E4E24D1-7AE5-43DD-AC2E-057982317F97}"/>
              </a:ext>
            </a:extLst>
          </p:cNvPr>
          <p:cNvSpPr txBox="1"/>
          <p:nvPr/>
        </p:nvSpPr>
        <p:spPr>
          <a:xfrm>
            <a:off x="8422562" y="427632"/>
            <a:ext cx="2772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Add the word to page 12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D6B59E0-E4EB-4025-AF82-A1909E196057}"/>
              </a:ext>
            </a:extLst>
          </p:cNvPr>
          <p:cNvSpPr txBox="1"/>
          <p:nvPr/>
        </p:nvSpPr>
        <p:spPr>
          <a:xfrm>
            <a:off x="1547247" y="5062725"/>
            <a:ext cx="23068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36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rapport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BDECDAF-65E0-4DF3-8D91-54F35197BA25}"/>
              </a:ext>
            </a:extLst>
          </p:cNvPr>
          <p:cNvSpPr txBox="1"/>
          <p:nvPr/>
        </p:nvSpPr>
        <p:spPr>
          <a:xfrm>
            <a:off x="4054996" y="4984355"/>
            <a:ext cx="6472906" cy="92333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GB" sz="18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a close relationship in which the people concerned understand each other's feelings or ideas and communicate well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72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F8EF909-97D8-4F8F-9F5B-8C7CD982793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1" y="1"/>
            <a:ext cx="2300056" cy="17755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0A4DA5-E941-4AF4-B6D7-651A3A8728E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0650" y="-23661"/>
            <a:ext cx="641350" cy="57594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6B12779-F5E2-414F-A50B-C082975E7F06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300055" y="0"/>
            <a:ext cx="2300055" cy="176534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C8C168-A3AB-4E41-A3FD-6E9C181AC85F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600110" y="0"/>
            <a:ext cx="2300055" cy="176534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CEBEA10-811C-4D1C-980A-E5B1D69CC84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6900165" y="0"/>
            <a:ext cx="2300055" cy="17653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10B968-AB4E-4F14-BC2D-128C7D78184F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200220" y="-6840"/>
            <a:ext cx="2300055" cy="19021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49FF8D-CFA6-42B6-B97E-F622B5A8CAA4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36" y="6693038"/>
            <a:ext cx="2465069" cy="20041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49A657-2A7A-4E7E-8FFD-67E16D16030B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450236" y="6693038"/>
            <a:ext cx="2450237" cy="18337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2581DB1-1A27-4AA2-BEBB-FC515A7BA612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870881" y="6697766"/>
            <a:ext cx="2450237" cy="190213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EAE695D-24D4-4CE5-8A23-9F5F8C7C5CD9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7321117" y="6693038"/>
            <a:ext cx="2450237" cy="177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9A74B0B-2F48-4433-B144-72C538DCC78A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741762" y="6693038"/>
            <a:ext cx="2450236" cy="164962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6B3E9DD-3E92-4D8B-AEC4-3671552FF9D4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29" y="748703"/>
            <a:ext cx="1302073" cy="17141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8035E9A-E049-4BA0-BB38-CE768A43222C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29" y="2044603"/>
            <a:ext cx="1302073" cy="17141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DE07044-5A40-4B1F-B7A5-0722946D9530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65" y="3339910"/>
            <a:ext cx="1302073" cy="17141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914A30B-06B4-4F65-95FD-0D859C750159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401" y="4629044"/>
            <a:ext cx="1302073" cy="17141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5553A00-2A52-41C8-B9FB-BA6DD31A17C1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78131" y="5943566"/>
            <a:ext cx="1327601" cy="17134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2105FA6-B6FF-4A2E-A6C0-41000D5D3A3F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254" y="2044603"/>
            <a:ext cx="1302073" cy="17141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7488547-3907-48EB-8BC3-3CEA000E5397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218" y="3339910"/>
            <a:ext cx="1302073" cy="17141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9532A39-69AB-423F-AE5D-51C75D3DDB14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182" y="4629044"/>
            <a:ext cx="1302073" cy="17141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42C640E-834E-40ED-A4A3-54D8139DF665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42452" y="5943566"/>
            <a:ext cx="1327601" cy="17134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D47374C-1591-4EE8-A557-BF753E2C3B0F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609156" y="930072"/>
            <a:ext cx="994123" cy="17141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8" name="Text Box 11">
            <a:extLst>
              <a:ext uri="{FF2B5EF4-FFF2-40B4-BE49-F238E27FC236}">
                <a16:creationId xmlns:a16="http://schemas.microsoft.com/office/drawing/2014/main" id="{4D08D35A-F703-4CAE-A68A-CFC6F24D4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7194" y="310396"/>
            <a:ext cx="95375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4800" dirty="0">
                <a:solidFill>
                  <a:srgbClr val="333300"/>
                </a:solidFill>
                <a:latin typeface="Amasis MT Pro Black" panose="02040A04050005020304" pitchFamily="18" charset="0"/>
              </a:rPr>
              <a:t>Non-Verbal Communication</a:t>
            </a:r>
          </a:p>
        </p:txBody>
      </p:sp>
      <p:sp>
        <p:nvSpPr>
          <p:cNvPr id="29" name="Oval 2">
            <a:extLst>
              <a:ext uri="{FF2B5EF4-FFF2-40B4-BE49-F238E27FC236}">
                <a16:creationId xmlns:a16="http://schemas.microsoft.com/office/drawing/2014/main" id="{E72D6307-5372-43D9-B8FD-28D024C74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0473" y="3213100"/>
            <a:ext cx="2450236" cy="1295400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GB" altLang="en-US" sz="2400" dirty="0">
              <a:solidFill>
                <a:srgbClr val="010066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30" name="Text Box 4">
            <a:extLst>
              <a:ext uri="{FF2B5EF4-FFF2-40B4-BE49-F238E27FC236}">
                <a16:creationId xmlns:a16="http://schemas.microsoft.com/office/drawing/2014/main" id="{664AC8CF-A27E-42B1-8695-AEF0A10BD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9458" y="3480872"/>
            <a:ext cx="228455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masis MT Pro Black" panose="02040A04050005020304" pitchFamily="18" charset="0"/>
                <a:cs typeface="Arial" panose="020B0604020202020204" pitchFamily="34" charset="0"/>
              </a:rPr>
              <a:t>Non-verbal communication</a:t>
            </a:r>
          </a:p>
        </p:txBody>
      </p:sp>
      <p:sp>
        <p:nvSpPr>
          <p:cNvPr id="31" name="Line 5">
            <a:extLst>
              <a:ext uri="{FF2B5EF4-FFF2-40B4-BE49-F238E27FC236}">
                <a16:creationId xmlns:a16="http://schemas.microsoft.com/office/drawing/2014/main" id="{46224307-B93C-4E85-8EC1-1722DFE1AFF3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9119" y="4210050"/>
            <a:ext cx="881063" cy="6937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" name="Line 6">
            <a:extLst>
              <a:ext uri="{FF2B5EF4-FFF2-40B4-BE49-F238E27FC236}">
                <a16:creationId xmlns:a16="http://schemas.microsoft.com/office/drawing/2014/main" id="{1F98DE65-778B-4ACA-A3D2-39EFA037BE7B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0463" y="4508501"/>
            <a:ext cx="0" cy="3603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" name="Line 7">
            <a:extLst>
              <a:ext uri="{FF2B5EF4-FFF2-40B4-BE49-F238E27FC236}">
                <a16:creationId xmlns:a16="http://schemas.microsoft.com/office/drawing/2014/main" id="{EBEBE8DC-5543-42AE-83EE-5D15A3383EC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89583" y="4391249"/>
            <a:ext cx="539750" cy="5857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" name="Line 8">
            <a:extLst>
              <a:ext uri="{FF2B5EF4-FFF2-40B4-BE49-F238E27FC236}">
                <a16:creationId xmlns:a16="http://schemas.microsoft.com/office/drawing/2014/main" id="{7A49276A-A142-4F59-A9DB-8C4888D520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44011" y="3232665"/>
            <a:ext cx="863600" cy="2889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" name="Line 9">
            <a:extLst>
              <a:ext uri="{FF2B5EF4-FFF2-40B4-BE49-F238E27FC236}">
                <a16:creationId xmlns:a16="http://schemas.microsoft.com/office/drawing/2014/main" id="{7D6152CD-68B2-4013-9A6C-6BDA2BDB12F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50347" y="3129599"/>
            <a:ext cx="1214437" cy="358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" name="Line 11">
            <a:extLst>
              <a:ext uri="{FF2B5EF4-FFF2-40B4-BE49-F238E27FC236}">
                <a16:creationId xmlns:a16="http://schemas.microsoft.com/office/drawing/2014/main" id="{E0747BB8-5A16-4BC3-A1A9-81B807D5A3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67438" y="2492376"/>
            <a:ext cx="0" cy="7207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" name="TextBox 7">
            <a:extLst>
              <a:ext uri="{FF2B5EF4-FFF2-40B4-BE49-F238E27FC236}">
                <a16:creationId xmlns:a16="http://schemas.microsoft.com/office/drawing/2014/main" id="{82D2EBD8-BA7B-4CE5-BB8B-F45D56DBD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286" y="1150826"/>
            <a:ext cx="2767031" cy="2998900"/>
          </a:xfrm>
          <a:prstGeom prst="rect">
            <a:avLst/>
          </a:prstGeom>
          <a:solidFill>
            <a:srgbClr val="FFFFCC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GB" altLang="en-US" sz="1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badi Extra Light" panose="020B0204020104020204" pitchFamily="34" charset="0"/>
              </a:rPr>
              <a:t>What is non-verbal communication?</a:t>
            </a:r>
          </a:p>
          <a:p>
            <a:pPr algn="ctr"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GB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badi Extra Light" panose="020B0204020104020204" pitchFamily="34" charset="0"/>
              </a:rPr>
              <a:t>Non-verbal communication is how we make ourselves understood without speaking.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5E02931-B743-472B-A809-B349C3FC015B}"/>
              </a:ext>
            </a:extLst>
          </p:cNvPr>
          <p:cNvSpPr txBox="1"/>
          <p:nvPr/>
        </p:nvSpPr>
        <p:spPr>
          <a:xfrm>
            <a:off x="341286" y="4868864"/>
            <a:ext cx="2626762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badi Extra Light" panose="020B0204020104020204" pitchFamily="34" charset="0"/>
              </a:rPr>
              <a:t>Can you think of anything that </a:t>
            </a:r>
            <a:r>
              <a:rPr lang="en-US" altLang="en-US" sz="18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badi Extra Light" panose="020B0204020104020204" pitchFamily="34" charset="0"/>
              </a:rPr>
              <a:t>you</a:t>
            </a: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badi Extra Light" panose="020B0204020104020204" pitchFamily="34" charset="0"/>
              </a:rPr>
              <a:t> do to communicate other than talking</a:t>
            </a:r>
            <a:r>
              <a:rPr lang="en-US" altLang="en-US" sz="1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57372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F8EF909-97D8-4F8F-9F5B-8C7CD982793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1" y="1"/>
            <a:ext cx="2300056" cy="17755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0A4DA5-E941-4AF4-B6D7-651A3A8728E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0650" y="-23661"/>
            <a:ext cx="641350" cy="57594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6B12779-F5E2-414F-A50B-C082975E7F06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300055" y="0"/>
            <a:ext cx="2300055" cy="176534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C8C168-A3AB-4E41-A3FD-6E9C181AC85F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600110" y="0"/>
            <a:ext cx="2300055" cy="176534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CEBEA10-811C-4D1C-980A-E5B1D69CC84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6900165" y="0"/>
            <a:ext cx="2300055" cy="17653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10B968-AB4E-4F14-BC2D-128C7D78184F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200220" y="-6840"/>
            <a:ext cx="2300055" cy="19021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49FF8D-CFA6-42B6-B97E-F622B5A8CAA4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36" y="6693038"/>
            <a:ext cx="2465069" cy="20041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49A657-2A7A-4E7E-8FFD-67E16D16030B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450236" y="6693038"/>
            <a:ext cx="2450237" cy="18337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2581DB1-1A27-4AA2-BEBB-FC515A7BA612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870881" y="6697766"/>
            <a:ext cx="2450237" cy="190213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EAE695D-24D4-4CE5-8A23-9F5F8C7C5CD9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7321117" y="6693038"/>
            <a:ext cx="2450237" cy="177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9A74B0B-2F48-4433-B144-72C538DCC78A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741762" y="6693038"/>
            <a:ext cx="2450236" cy="164962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6B3E9DD-3E92-4D8B-AEC4-3671552FF9D4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29" y="748703"/>
            <a:ext cx="1302073" cy="17141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8035E9A-E049-4BA0-BB38-CE768A43222C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29" y="2044603"/>
            <a:ext cx="1302073" cy="17141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DE07044-5A40-4B1F-B7A5-0722946D9530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65" y="3339910"/>
            <a:ext cx="1302073" cy="17141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914A30B-06B4-4F65-95FD-0D859C750159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401" y="4629044"/>
            <a:ext cx="1302073" cy="17141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5553A00-2A52-41C8-B9FB-BA6DD31A17C1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78131" y="5943566"/>
            <a:ext cx="1327601" cy="17134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2105FA6-B6FF-4A2E-A6C0-41000D5D3A3F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254" y="2044603"/>
            <a:ext cx="1302073" cy="17141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7488547-3907-48EB-8BC3-3CEA000E5397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218" y="3339910"/>
            <a:ext cx="1302073" cy="17141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9532A39-69AB-423F-AE5D-51C75D3DDB14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182" y="4629044"/>
            <a:ext cx="1302073" cy="17141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42C640E-834E-40ED-A4A3-54D8139DF665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42452" y="5943566"/>
            <a:ext cx="1327601" cy="17134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D47374C-1591-4EE8-A557-BF753E2C3B0F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609156" y="930072"/>
            <a:ext cx="994123" cy="17141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8" name="Text Box 11">
            <a:extLst>
              <a:ext uri="{FF2B5EF4-FFF2-40B4-BE49-F238E27FC236}">
                <a16:creationId xmlns:a16="http://schemas.microsoft.com/office/drawing/2014/main" id="{4D08D35A-F703-4CAE-A68A-CFC6F24D4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4388" y="230949"/>
            <a:ext cx="705802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4800" dirty="0">
                <a:solidFill>
                  <a:srgbClr val="333300"/>
                </a:solidFill>
                <a:latin typeface="Amasis MT Pro Black" panose="02040A04050005020304" pitchFamily="18" charset="0"/>
              </a:rPr>
              <a:t>Non-verbal communication</a:t>
            </a:r>
          </a:p>
        </p:txBody>
      </p:sp>
      <p:sp>
        <p:nvSpPr>
          <p:cNvPr id="31" name="Oval 2">
            <a:extLst>
              <a:ext uri="{FF2B5EF4-FFF2-40B4-BE49-F238E27FC236}">
                <a16:creationId xmlns:a16="http://schemas.microsoft.com/office/drawing/2014/main" id="{E6BFF9E8-3134-4F62-9088-BF5023FA7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5276" y="1773238"/>
            <a:ext cx="1800225" cy="1079500"/>
          </a:xfrm>
          <a:prstGeom prst="ellipse">
            <a:avLst/>
          </a:prstGeom>
          <a:solidFill>
            <a:srgbClr val="CCFFFF"/>
          </a:solidFill>
          <a:ln w="28575">
            <a:solidFill>
              <a:srgbClr val="00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2000">
              <a:latin typeface="Abadi Extra Light" panose="020B0204020104020204" pitchFamily="34" charset="0"/>
            </a:endParaRPr>
          </a:p>
        </p:txBody>
      </p:sp>
      <p:sp>
        <p:nvSpPr>
          <p:cNvPr id="34" name="Text Box 6">
            <a:extLst>
              <a:ext uri="{FF2B5EF4-FFF2-40B4-BE49-F238E27FC236}">
                <a16:creationId xmlns:a16="http://schemas.microsoft.com/office/drawing/2014/main" id="{E53C41AB-44DF-4F4C-88C1-58F965908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5276" y="1844676"/>
            <a:ext cx="18002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altLang="en-US" sz="2000">
                <a:solidFill>
                  <a:srgbClr val="010066"/>
                </a:solidFill>
                <a:latin typeface="Abadi Extra Light" panose="020B0204020104020204" pitchFamily="34" charset="0"/>
                <a:cs typeface="Arial" panose="020B0604020202020204" pitchFamily="34" charset="0"/>
              </a:rPr>
              <a:t>Facial expressions</a:t>
            </a:r>
          </a:p>
        </p:txBody>
      </p:sp>
      <p:sp>
        <p:nvSpPr>
          <p:cNvPr id="35" name="Line 7">
            <a:extLst>
              <a:ext uri="{FF2B5EF4-FFF2-40B4-BE49-F238E27FC236}">
                <a16:creationId xmlns:a16="http://schemas.microsoft.com/office/drawing/2014/main" id="{C2DF8C02-A08F-47CF-9F91-A160557399EF}"/>
              </a:ext>
            </a:extLst>
          </p:cNvPr>
          <p:cNvSpPr>
            <a:spLocks noChangeShapeType="1"/>
          </p:cNvSpPr>
          <p:nvPr/>
        </p:nvSpPr>
        <p:spPr bwMode="auto">
          <a:xfrm>
            <a:off x="7371503" y="4138820"/>
            <a:ext cx="539750" cy="4048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2000">
              <a:latin typeface="Abadi Extra Light" panose="020B0204020104020204" pitchFamily="34" charset="0"/>
            </a:endParaRPr>
          </a:p>
        </p:txBody>
      </p:sp>
      <p:sp>
        <p:nvSpPr>
          <p:cNvPr id="38" name="Line 10">
            <a:extLst>
              <a:ext uri="{FF2B5EF4-FFF2-40B4-BE49-F238E27FC236}">
                <a16:creationId xmlns:a16="http://schemas.microsoft.com/office/drawing/2014/main" id="{742A22AC-EAAB-43BE-8AC8-A98D1362F16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56475" y="3262244"/>
            <a:ext cx="863600" cy="2889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2000">
              <a:latin typeface="Abadi Extra Light" panose="020B0204020104020204" pitchFamily="34" charset="0"/>
            </a:endParaRPr>
          </a:p>
        </p:txBody>
      </p:sp>
      <p:sp>
        <p:nvSpPr>
          <p:cNvPr id="39" name="Line 11">
            <a:extLst>
              <a:ext uri="{FF2B5EF4-FFF2-40B4-BE49-F238E27FC236}">
                <a16:creationId xmlns:a16="http://schemas.microsoft.com/office/drawing/2014/main" id="{F74288FF-B856-469B-8413-06D2C85C940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87616" y="3608388"/>
            <a:ext cx="943209" cy="45532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2000">
              <a:latin typeface="Abadi Extra Light" panose="020B0204020104020204" pitchFamily="34" charset="0"/>
            </a:endParaRPr>
          </a:p>
        </p:txBody>
      </p:sp>
      <p:sp>
        <p:nvSpPr>
          <p:cNvPr id="40" name="Line 13">
            <a:extLst>
              <a:ext uri="{FF2B5EF4-FFF2-40B4-BE49-F238E27FC236}">
                <a16:creationId xmlns:a16="http://schemas.microsoft.com/office/drawing/2014/main" id="{9FF4FAF9-34F5-47B8-9ED3-1E68C30FEB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36213" y="2841487"/>
            <a:ext cx="0" cy="2889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2000">
              <a:latin typeface="Abadi Extra Light" panose="020B0204020104020204" pitchFamily="34" charset="0"/>
            </a:endParaRPr>
          </a:p>
        </p:txBody>
      </p:sp>
      <p:sp>
        <p:nvSpPr>
          <p:cNvPr id="43" name="Oval 16">
            <a:extLst>
              <a:ext uri="{FF2B5EF4-FFF2-40B4-BE49-F238E27FC236}">
                <a16:creationId xmlns:a16="http://schemas.microsoft.com/office/drawing/2014/main" id="{A4614949-0F7F-423F-8A81-197B62D79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4789" y="2349500"/>
            <a:ext cx="1800225" cy="1079500"/>
          </a:xfrm>
          <a:prstGeom prst="ellipse">
            <a:avLst/>
          </a:prstGeom>
          <a:solidFill>
            <a:srgbClr val="CCFFFF"/>
          </a:solidFill>
          <a:ln w="28575">
            <a:solidFill>
              <a:srgbClr val="00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2000">
              <a:latin typeface="Abadi Extra Light" panose="020B0204020104020204" pitchFamily="34" charset="0"/>
            </a:endParaRPr>
          </a:p>
        </p:txBody>
      </p:sp>
      <p:sp>
        <p:nvSpPr>
          <p:cNvPr id="48" name="Text Box 17">
            <a:extLst>
              <a:ext uri="{FF2B5EF4-FFF2-40B4-BE49-F238E27FC236}">
                <a16:creationId xmlns:a16="http://schemas.microsoft.com/office/drawing/2014/main" id="{0A630674-ADC0-4614-A4CA-509C00D56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789" y="2671764"/>
            <a:ext cx="1800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altLang="en-US" sz="2000">
                <a:solidFill>
                  <a:schemeClr val="tx2"/>
                </a:solidFill>
                <a:latin typeface="Abadi Extra Light" panose="020B0204020104020204" pitchFamily="34" charset="0"/>
              </a:rPr>
              <a:t>posture</a:t>
            </a:r>
          </a:p>
        </p:txBody>
      </p:sp>
      <p:sp>
        <p:nvSpPr>
          <p:cNvPr id="49" name="Oval 18">
            <a:extLst>
              <a:ext uri="{FF2B5EF4-FFF2-40B4-BE49-F238E27FC236}">
                <a16:creationId xmlns:a16="http://schemas.microsoft.com/office/drawing/2014/main" id="{8DAEDEEA-5BBA-496A-8C3E-FFEEBE877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0055" y="3746149"/>
            <a:ext cx="2087562" cy="1439862"/>
          </a:xfrm>
          <a:prstGeom prst="ellipse">
            <a:avLst/>
          </a:prstGeom>
          <a:solidFill>
            <a:srgbClr val="CCFFFF"/>
          </a:solidFill>
          <a:ln w="28575">
            <a:solidFill>
              <a:srgbClr val="00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2000">
              <a:latin typeface="Abadi Extra Light" panose="020B0204020104020204" pitchFamily="34" charset="0"/>
            </a:endParaRPr>
          </a:p>
        </p:txBody>
      </p:sp>
      <p:sp>
        <p:nvSpPr>
          <p:cNvPr id="55" name="Text Box 19">
            <a:extLst>
              <a:ext uri="{FF2B5EF4-FFF2-40B4-BE49-F238E27FC236}">
                <a16:creationId xmlns:a16="http://schemas.microsoft.com/office/drawing/2014/main" id="{2191E358-F5C9-4AE6-8532-BE9BB46B9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956" y="4057543"/>
            <a:ext cx="18002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altLang="en-US" sz="2000" dirty="0">
                <a:solidFill>
                  <a:srgbClr val="010066"/>
                </a:solidFill>
                <a:latin typeface="Abadi Extra Light" panose="020B0204020104020204" pitchFamily="34" charset="0"/>
                <a:cs typeface="Arial" panose="020B0604020202020204" pitchFamily="34" charset="0"/>
              </a:rPr>
              <a:t>Head, hand and eye movements</a:t>
            </a:r>
          </a:p>
        </p:txBody>
      </p:sp>
      <p:sp>
        <p:nvSpPr>
          <p:cNvPr id="56" name="Oval 20">
            <a:extLst>
              <a:ext uri="{FF2B5EF4-FFF2-40B4-BE49-F238E27FC236}">
                <a16:creationId xmlns:a16="http://schemas.microsoft.com/office/drawing/2014/main" id="{FFED9A74-51EE-412C-965A-CF678CD43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6225" y="4292600"/>
            <a:ext cx="1944688" cy="1295400"/>
          </a:xfrm>
          <a:prstGeom prst="ellipse">
            <a:avLst/>
          </a:prstGeom>
          <a:solidFill>
            <a:srgbClr val="CCFFFF"/>
          </a:solidFill>
          <a:ln w="28575">
            <a:solidFill>
              <a:srgbClr val="00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2000">
              <a:latin typeface="Abadi Extra Light" panose="020B0204020104020204" pitchFamily="34" charset="0"/>
            </a:endParaRPr>
          </a:p>
        </p:txBody>
      </p:sp>
      <p:sp>
        <p:nvSpPr>
          <p:cNvPr id="57" name="Text Box 21">
            <a:extLst>
              <a:ext uri="{FF2B5EF4-FFF2-40B4-BE49-F238E27FC236}">
                <a16:creationId xmlns:a16="http://schemas.microsoft.com/office/drawing/2014/main" id="{E2312986-DDF7-405E-B413-EC7C43270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7664" y="4687889"/>
            <a:ext cx="1800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altLang="en-US" sz="2000">
                <a:solidFill>
                  <a:srgbClr val="010066"/>
                </a:solidFill>
                <a:latin typeface="Abadi Extra Light" panose="020B0204020104020204" pitchFamily="34" charset="0"/>
                <a:cs typeface="Arial" panose="020B0604020202020204" pitchFamily="34" charset="0"/>
              </a:rPr>
              <a:t>gestures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856C0A6-FFEF-45AA-A6A9-B94835D55809}"/>
              </a:ext>
            </a:extLst>
          </p:cNvPr>
          <p:cNvSpPr txBox="1"/>
          <p:nvPr/>
        </p:nvSpPr>
        <p:spPr>
          <a:xfrm>
            <a:off x="541690" y="411997"/>
            <a:ext cx="1958769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badi Extra Light" panose="020B0204020104020204" pitchFamily="34" charset="0"/>
              </a:rPr>
              <a:t>Answers</a:t>
            </a: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badi Extra Light" panose="020B0204020104020204" pitchFamily="34" charset="0"/>
              </a:rPr>
              <a:t> </a:t>
            </a:r>
            <a:endParaRPr lang="en-US" altLang="en-US" sz="18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2" name="Oval 2">
            <a:extLst>
              <a:ext uri="{FF2B5EF4-FFF2-40B4-BE49-F238E27FC236}">
                <a16:creationId xmlns:a16="http://schemas.microsoft.com/office/drawing/2014/main" id="{84FA640C-C471-4D27-84D2-2E54A3AF6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0473" y="3213100"/>
            <a:ext cx="2450236" cy="1295400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GB" altLang="en-US" sz="2400" dirty="0">
              <a:solidFill>
                <a:srgbClr val="010066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62" name="Text Box 4">
            <a:extLst>
              <a:ext uri="{FF2B5EF4-FFF2-40B4-BE49-F238E27FC236}">
                <a16:creationId xmlns:a16="http://schemas.microsoft.com/office/drawing/2014/main" id="{5D7364F1-896B-4881-8FFA-C1C2B97A0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9458" y="3480872"/>
            <a:ext cx="228455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masis MT Pro Black" panose="02040A04050005020304" pitchFamily="18" charset="0"/>
                <a:cs typeface="Arial" panose="020B0604020202020204" pitchFamily="34" charset="0"/>
              </a:rPr>
              <a:t>Non-verbal communication</a:t>
            </a:r>
          </a:p>
        </p:txBody>
      </p:sp>
    </p:spTree>
    <p:extLst>
      <p:ext uri="{BB962C8B-B14F-4D97-AF65-F5344CB8AC3E}">
        <p14:creationId xmlns:p14="http://schemas.microsoft.com/office/powerpoint/2010/main" val="325951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2" grpId="0" animBg="1"/>
      <p:bldP spid="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F8EF909-97D8-4F8F-9F5B-8C7CD982793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1" y="1"/>
            <a:ext cx="2300056" cy="17755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0A4DA5-E941-4AF4-B6D7-651A3A8728E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0650" y="-23661"/>
            <a:ext cx="641350" cy="57594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6B12779-F5E2-414F-A50B-C082975E7F06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300055" y="0"/>
            <a:ext cx="2300055" cy="176534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C8C168-A3AB-4E41-A3FD-6E9C181AC85F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600110" y="0"/>
            <a:ext cx="2300055" cy="176534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CEBEA10-811C-4D1C-980A-E5B1D69CC84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6900165" y="0"/>
            <a:ext cx="2300055" cy="17653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10B968-AB4E-4F14-BC2D-128C7D78184F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200220" y="-6840"/>
            <a:ext cx="2300055" cy="19021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49FF8D-CFA6-42B6-B97E-F622B5A8CAA4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36" y="6693038"/>
            <a:ext cx="2465069" cy="20041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49A657-2A7A-4E7E-8FFD-67E16D16030B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450236" y="6693038"/>
            <a:ext cx="2450237" cy="18337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2581DB1-1A27-4AA2-BEBB-FC515A7BA612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870881" y="6697766"/>
            <a:ext cx="2450237" cy="190213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EAE695D-24D4-4CE5-8A23-9F5F8C7C5CD9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7321117" y="6710429"/>
            <a:ext cx="2450237" cy="177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9A74B0B-2F48-4433-B144-72C538DCC78A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741762" y="6693038"/>
            <a:ext cx="2450236" cy="164962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6B3E9DD-3E92-4D8B-AEC4-3671552FF9D4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82307" y="734330"/>
            <a:ext cx="1333424" cy="16881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8035E9A-E049-4BA0-BB38-CE768A43222C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29" y="2044603"/>
            <a:ext cx="1302073" cy="17141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DE07044-5A40-4B1F-B7A5-0722946D9530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65" y="3339910"/>
            <a:ext cx="1302073" cy="17141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914A30B-06B4-4F65-95FD-0D859C750159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401" y="4629044"/>
            <a:ext cx="1302073" cy="17141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5553A00-2A52-41C8-B9FB-BA6DD31A17C1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78131" y="5943566"/>
            <a:ext cx="1327601" cy="17134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2105FA6-B6FF-4A2E-A6C0-41000D5D3A3F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254" y="2044603"/>
            <a:ext cx="1302073" cy="17141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7488547-3907-48EB-8BC3-3CEA000E5397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218" y="3339910"/>
            <a:ext cx="1302073" cy="17141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9532A39-69AB-423F-AE5D-51C75D3DDB14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182" y="4629044"/>
            <a:ext cx="1302073" cy="17141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42C640E-834E-40ED-A4A3-54D8139DF665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42452" y="5943566"/>
            <a:ext cx="1327601" cy="17134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D47374C-1591-4EE8-A557-BF753E2C3B0F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609156" y="930072"/>
            <a:ext cx="994123" cy="17141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8" name="Text Box 11">
            <a:extLst>
              <a:ext uri="{FF2B5EF4-FFF2-40B4-BE49-F238E27FC236}">
                <a16:creationId xmlns:a16="http://schemas.microsoft.com/office/drawing/2014/main" id="{4D08D35A-F703-4CAE-A68A-CFC6F24D4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651" y="310903"/>
            <a:ext cx="705802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6000" dirty="0">
                <a:solidFill>
                  <a:srgbClr val="333300"/>
                </a:solidFill>
                <a:latin typeface="Amasis MT Pro Black" panose="02040A04050005020304" pitchFamily="18" charset="0"/>
              </a:rPr>
              <a:t>Did you know?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0C5912C-4756-490C-B50B-3118F22E5889}"/>
              </a:ext>
            </a:extLst>
          </p:cNvPr>
          <p:cNvSpPr txBox="1"/>
          <p:nvPr/>
        </p:nvSpPr>
        <p:spPr>
          <a:xfrm>
            <a:off x="1318559" y="1729835"/>
            <a:ext cx="9986211" cy="3785652"/>
          </a:xfrm>
          <a:prstGeom prst="rect">
            <a:avLst/>
          </a:prstGeom>
          <a:gradFill flip="none" rotWithShape="1">
            <a:gsLst>
              <a:gs pos="0">
                <a:srgbClr val="66FFCC">
                  <a:tint val="66000"/>
                  <a:satMod val="160000"/>
                </a:srgbClr>
              </a:gs>
              <a:gs pos="50000">
                <a:srgbClr val="66FFCC">
                  <a:tint val="44500"/>
                  <a:satMod val="160000"/>
                </a:srgbClr>
              </a:gs>
              <a:gs pos="100000">
                <a:srgbClr val="66FFCC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4000" dirty="0">
                <a:latin typeface="Tahoma" panose="020B0604030504040204" pitchFamily="34" charset="0"/>
              </a:rPr>
              <a:t>We can create </a:t>
            </a:r>
            <a:r>
              <a:rPr lang="en-GB" altLang="en-US" sz="4000" u="sng" dirty="0">
                <a:latin typeface="Tahoma" panose="020B0604030504040204" pitchFamily="34" charset="0"/>
              </a:rPr>
              <a:t>rapport</a:t>
            </a:r>
            <a:r>
              <a:rPr lang="en-GB" altLang="en-US" sz="4000" dirty="0">
                <a:latin typeface="Tahoma" panose="020B0604030504040204" pitchFamily="34" charset="0"/>
              </a:rPr>
              <a:t> by matching and mirroring another person’s body language and voice.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sz="4000" dirty="0">
              <a:latin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4000" dirty="0">
                <a:highlight>
                  <a:srgbClr val="00FFFF"/>
                </a:highlight>
                <a:latin typeface="Tahoma" panose="020B0604030504040204" pitchFamily="34" charset="0"/>
              </a:rPr>
              <a:t>This builds trust and helps people to communicate effectively</a:t>
            </a:r>
            <a:r>
              <a:rPr lang="en-GB" altLang="en-US" sz="4000" dirty="0">
                <a:latin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384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F8EF909-97D8-4F8F-9F5B-8C7CD982793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1" y="1"/>
            <a:ext cx="2300056" cy="17755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0A4DA5-E941-4AF4-B6D7-651A3A8728E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0650" y="-23661"/>
            <a:ext cx="641350" cy="57594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6B12779-F5E2-414F-A50B-C082975E7F06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300055" y="0"/>
            <a:ext cx="2300055" cy="176534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C8C168-A3AB-4E41-A3FD-6E9C181AC85F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600110" y="0"/>
            <a:ext cx="2300055" cy="176534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CEBEA10-811C-4D1C-980A-E5B1D69CC84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6900165" y="0"/>
            <a:ext cx="2300055" cy="17653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10B968-AB4E-4F14-BC2D-128C7D78184F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200220" y="-6840"/>
            <a:ext cx="2300055" cy="19021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49FF8D-CFA6-42B6-B97E-F622B5A8CAA4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36" y="6693038"/>
            <a:ext cx="2465069" cy="20041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49A657-2A7A-4E7E-8FFD-67E16D16030B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450236" y="6693038"/>
            <a:ext cx="2450237" cy="18337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2581DB1-1A27-4AA2-BEBB-FC515A7BA612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870881" y="6697766"/>
            <a:ext cx="2450237" cy="190213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EAE695D-24D4-4CE5-8A23-9F5F8C7C5CD9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7321117" y="6693038"/>
            <a:ext cx="2450237" cy="177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9A74B0B-2F48-4433-B144-72C538DCC78A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741762" y="6693038"/>
            <a:ext cx="2450236" cy="164962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6B3E9DD-3E92-4D8B-AEC4-3671552FF9D4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29" y="748703"/>
            <a:ext cx="1302073" cy="17141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8035E9A-E049-4BA0-BB38-CE768A43222C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29" y="2044603"/>
            <a:ext cx="1302073" cy="17141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DE07044-5A40-4B1F-B7A5-0722946D9530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65" y="3339910"/>
            <a:ext cx="1302073" cy="17141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914A30B-06B4-4F65-95FD-0D859C750159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401" y="4629044"/>
            <a:ext cx="1302073" cy="17141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5553A00-2A52-41C8-B9FB-BA6DD31A17C1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78131" y="5943566"/>
            <a:ext cx="1327601" cy="17134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2105FA6-B6FF-4A2E-A6C0-41000D5D3A3F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254" y="2044603"/>
            <a:ext cx="1302073" cy="17141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7488547-3907-48EB-8BC3-3CEA000E5397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218" y="3339910"/>
            <a:ext cx="1302073" cy="17141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9532A39-69AB-423F-AE5D-51C75D3DDB14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182" y="4629044"/>
            <a:ext cx="1302073" cy="17141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42C640E-834E-40ED-A4A3-54D8139DF665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42452" y="5943566"/>
            <a:ext cx="1327601" cy="17134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D47374C-1591-4EE8-A557-BF753E2C3B0F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609156" y="930072"/>
            <a:ext cx="994123" cy="17141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8" name="Text Box 11">
            <a:extLst>
              <a:ext uri="{FF2B5EF4-FFF2-40B4-BE49-F238E27FC236}">
                <a16:creationId xmlns:a16="http://schemas.microsoft.com/office/drawing/2014/main" id="{4D08D35A-F703-4CAE-A68A-CFC6F24D4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7194" y="310396"/>
            <a:ext cx="95375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4800" dirty="0">
                <a:solidFill>
                  <a:srgbClr val="333300"/>
                </a:solidFill>
                <a:latin typeface="Amasis MT Pro Black" panose="02040A04050005020304" pitchFamily="18" charset="0"/>
              </a:rPr>
              <a:t>Non-Verbal Communication</a:t>
            </a:r>
          </a:p>
        </p:txBody>
      </p:sp>
      <p:sp>
        <p:nvSpPr>
          <p:cNvPr id="29" name="Oval 2">
            <a:extLst>
              <a:ext uri="{FF2B5EF4-FFF2-40B4-BE49-F238E27FC236}">
                <a16:creationId xmlns:a16="http://schemas.microsoft.com/office/drawing/2014/main" id="{E72D6307-5372-43D9-B8FD-28D024C74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0473" y="3213100"/>
            <a:ext cx="2450236" cy="1295400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GB" altLang="en-US" sz="2400" dirty="0">
              <a:solidFill>
                <a:srgbClr val="010066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30" name="Text Box 4">
            <a:extLst>
              <a:ext uri="{FF2B5EF4-FFF2-40B4-BE49-F238E27FC236}">
                <a16:creationId xmlns:a16="http://schemas.microsoft.com/office/drawing/2014/main" id="{664AC8CF-A27E-42B1-8695-AEF0A10BD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9458" y="3480872"/>
            <a:ext cx="228455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masis MT Pro Black" panose="02040A04050005020304" pitchFamily="18" charset="0"/>
                <a:cs typeface="Arial" panose="020B0604020202020204" pitchFamily="34" charset="0"/>
              </a:rPr>
              <a:t>Non-verbal communication</a:t>
            </a:r>
          </a:p>
        </p:txBody>
      </p:sp>
      <p:sp>
        <p:nvSpPr>
          <p:cNvPr id="31" name="Line 5">
            <a:extLst>
              <a:ext uri="{FF2B5EF4-FFF2-40B4-BE49-F238E27FC236}">
                <a16:creationId xmlns:a16="http://schemas.microsoft.com/office/drawing/2014/main" id="{46224307-B93C-4E85-8EC1-1722DFE1AFF3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9119" y="4210050"/>
            <a:ext cx="881063" cy="6937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" name="Line 6">
            <a:extLst>
              <a:ext uri="{FF2B5EF4-FFF2-40B4-BE49-F238E27FC236}">
                <a16:creationId xmlns:a16="http://schemas.microsoft.com/office/drawing/2014/main" id="{1F98DE65-778B-4ACA-A3D2-39EFA037BE7B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0463" y="4508501"/>
            <a:ext cx="0" cy="3603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" name="Line 7">
            <a:extLst>
              <a:ext uri="{FF2B5EF4-FFF2-40B4-BE49-F238E27FC236}">
                <a16:creationId xmlns:a16="http://schemas.microsoft.com/office/drawing/2014/main" id="{EBEBE8DC-5543-42AE-83EE-5D15A3383EC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89583" y="4391249"/>
            <a:ext cx="539750" cy="5857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" name="Line 8">
            <a:extLst>
              <a:ext uri="{FF2B5EF4-FFF2-40B4-BE49-F238E27FC236}">
                <a16:creationId xmlns:a16="http://schemas.microsoft.com/office/drawing/2014/main" id="{7A49276A-A142-4F59-A9DB-8C4888D520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44011" y="3232665"/>
            <a:ext cx="863600" cy="2889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" name="Line 9">
            <a:extLst>
              <a:ext uri="{FF2B5EF4-FFF2-40B4-BE49-F238E27FC236}">
                <a16:creationId xmlns:a16="http://schemas.microsoft.com/office/drawing/2014/main" id="{7D6152CD-68B2-4013-9A6C-6BDA2BDB12F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50347" y="3129599"/>
            <a:ext cx="1214437" cy="358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" name="Line 11">
            <a:extLst>
              <a:ext uri="{FF2B5EF4-FFF2-40B4-BE49-F238E27FC236}">
                <a16:creationId xmlns:a16="http://schemas.microsoft.com/office/drawing/2014/main" id="{E0747BB8-5A16-4BC3-A1A9-81B807D5A3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67438" y="2492376"/>
            <a:ext cx="0" cy="7207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" name="TextBox 7">
            <a:extLst>
              <a:ext uri="{FF2B5EF4-FFF2-40B4-BE49-F238E27FC236}">
                <a16:creationId xmlns:a16="http://schemas.microsoft.com/office/drawing/2014/main" id="{82D2EBD8-BA7B-4CE5-BB8B-F45D56DBD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286" y="1150826"/>
            <a:ext cx="2767031" cy="2998900"/>
          </a:xfrm>
          <a:prstGeom prst="rect">
            <a:avLst/>
          </a:prstGeom>
          <a:solidFill>
            <a:srgbClr val="FFFFCC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GB" altLang="en-US" sz="1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badi Extra Light" panose="020B0204020104020204" pitchFamily="34" charset="0"/>
              </a:rPr>
              <a:t>What is non-verbal communication?</a:t>
            </a:r>
          </a:p>
          <a:p>
            <a:pPr algn="ctr"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GB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badi Extra Light" panose="020B0204020104020204" pitchFamily="34" charset="0"/>
              </a:rPr>
              <a:t>Non-verbal communication is how we make ourselves understood without speaking.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5E02931-B743-472B-A809-B349C3FC015B}"/>
              </a:ext>
            </a:extLst>
          </p:cNvPr>
          <p:cNvSpPr txBox="1"/>
          <p:nvPr/>
        </p:nvSpPr>
        <p:spPr>
          <a:xfrm>
            <a:off x="341286" y="4868864"/>
            <a:ext cx="2626762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badi Extra Light" panose="020B0204020104020204" pitchFamily="34" charset="0"/>
              </a:rPr>
              <a:t>Can you think of anything that </a:t>
            </a:r>
            <a:r>
              <a:rPr lang="en-US" altLang="en-US" sz="18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badi Extra Light" panose="020B0204020104020204" pitchFamily="34" charset="0"/>
              </a:rPr>
              <a:t>you</a:t>
            </a: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badi Extra Light" panose="020B0204020104020204" pitchFamily="34" charset="0"/>
              </a:rPr>
              <a:t> do to communicate other than talking</a:t>
            </a:r>
            <a:r>
              <a:rPr lang="en-US" altLang="en-US" sz="1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39115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F8EF909-97D8-4F8F-9F5B-8C7CD982793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1" y="1"/>
            <a:ext cx="2300056" cy="17755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0A4DA5-E941-4AF4-B6D7-651A3A8728E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0650" y="-23661"/>
            <a:ext cx="641350" cy="57594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6B12779-F5E2-414F-A50B-C082975E7F06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300055" y="0"/>
            <a:ext cx="2300055" cy="176534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C8C168-A3AB-4E41-A3FD-6E9C181AC85F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600110" y="0"/>
            <a:ext cx="2300055" cy="176534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CEBEA10-811C-4D1C-980A-E5B1D69CC84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6900165" y="0"/>
            <a:ext cx="2300055" cy="17653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10B968-AB4E-4F14-BC2D-128C7D78184F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200220" y="-6840"/>
            <a:ext cx="2300055" cy="19021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49FF8D-CFA6-42B6-B97E-F622B5A8CAA4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36" y="6693038"/>
            <a:ext cx="2465069" cy="20041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49A657-2A7A-4E7E-8FFD-67E16D16030B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450236" y="6693038"/>
            <a:ext cx="2450237" cy="18337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2581DB1-1A27-4AA2-BEBB-FC515A7BA612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870881" y="6697766"/>
            <a:ext cx="2450237" cy="190213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EAE695D-24D4-4CE5-8A23-9F5F8C7C5CD9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7321117" y="6693038"/>
            <a:ext cx="2450237" cy="177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9A74B0B-2F48-4433-B144-72C538DCC78A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741762" y="6693038"/>
            <a:ext cx="2450236" cy="164962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6B3E9DD-3E92-4D8B-AEC4-3671552FF9D4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29" y="748703"/>
            <a:ext cx="1302073" cy="17141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8035E9A-E049-4BA0-BB38-CE768A43222C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29" y="2044603"/>
            <a:ext cx="1302073" cy="17141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DE07044-5A40-4B1F-B7A5-0722946D9530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65" y="3339910"/>
            <a:ext cx="1302073" cy="17141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914A30B-06B4-4F65-95FD-0D859C750159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401" y="4629044"/>
            <a:ext cx="1302073" cy="17141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5553A00-2A52-41C8-B9FB-BA6DD31A17C1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78131" y="5943566"/>
            <a:ext cx="1327601" cy="17134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2105FA6-B6FF-4A2E-A6C0-41000D5D3A3F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254" y="2044603"/>
            <a:ext cx="1302073" cy="17141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7488547-3907-48EB-8BC3-3CEA000E5397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218" y="3339910"/>
            <a:ext cx="1302073" cy="17141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9532A39-69AB-423F-AE5D-51C75D3DDB14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182" y="4629044"/>
            <a:ext cx="1302073" cy="17141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42C640E-834E-40ED-A4A3-54D8139DF665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42452" y="5943566"/>
            <a:ext cx="1327601" cy="17134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D47374C-1591-4EE8-A557-BF753E2C3B0F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609156" y="930072"/>
            <a:ext cx="994123" cy="17141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8" name="Text Box 11">
            <a:extLst>
              <a:ext uri="{FF2B5EF4-FFF2-40B4-BE49-F238E27FC236}">
                <a16:creationId xmlns:a16="http://schemas.microsoft.com/office/drawing/2014/main" id="{4D08D35A-F703-4CAE-A68A-CFC6F24D4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4388" y="230949"/>
            <a:ext cx="705802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4800" dirty="0">
                <a:solidFill>
                  <a:srgbClr val="333300"/>
                </a:solidFill>
                <a:latin typeface="Amasis MT Pro Black" panose="02040A04050005020304" pitchFamily="18" charset="0"/>
              </a:rPr>
              <a:t>Non-verbal communication</a:t>
            </a:r>
          </a:p>
        </p:txBody>
      </p:sp>
      <p:sp>
        <p:nvSpPr>
          <p:cNvPr id="31" name="Oval 2">
            <a:extLst>
              <a:ext uri="{FF2B5EF4-FFF2-40B4-BE49-F238E27FC236}">
                <a16:creationId xmlns:a16="http://schemas.microsoft.com/office/drawing/2014/main" id="{E6BFF9E8-3134-4F62-9088-BF5023FA7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5276" y="1773238"/>
            <a:ext cx="1800225" cy="1079500"/>
          </a:xfrm>
          <a:prstGeom prst="ellipse">
            <a:avLst/>
          </a:prstGeom>
          <a:solidFill>
            <a:srgbClr val="CCFFFF"/>
          </a:solidFill>
          <a:ln w="28575">
            <a:solidFill>
              <a:srgbClr val="00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2000">
              <a:latin typeface="Abadi Extra Light" panose="020B0204020104020204" pitchFamily="34" charset="0"/>
            </a:endParaRPr>
          </a:p>
        </p:txBody>
      </p:sp>
      <p:sp>
        <p:nvSpPr>
          <p:cNvPr id="34" name="Text Box 6">
            <a:extLst>
              <a:ext uri="{FF2B5EF4-FFF2-40B4-BE49-F238E27FC236}">
                <a16:creationId xmlns:a16="http://schemas.microsoft.com/office/drawing/2014/main" id="{E53C41AB-44DF-4F4C-88C1-58F965908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5276" y="1844676"/>
            <a:ext cx="18002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altLang="en-US" sz="2000">
                <a:solidFill>
                  <a:srgbClr val="010066"/>
                </a:solidFill>
                <a:latin typeface="Abadi Extra Light" panose="020B0204020104020204" pitchFamily="34" charset="0"/>
                <a:cs typeface="Arial" panose="020B0604020202020204" pitchFamily="34" charset="0"/>
              </a:rPr>
              <a:t>Facial expressions</a:t>
            </a:r>
          </a:p>
        </p:txBody>
      </p:sp>
      <p:sp>
        <p:nvSpPr>
          <p:cNvPr id="35" name="Line 7">
            <a:extLst>
              <a:ext uri="{FF2B5EF4-FFF2-40B4-BE49-F238E27FC236}">
                <a16:creationId xmlns:a16="http://schemas.microsoft.com/office/drawing/2014/main" id="{C2DF8C02-A08F-47CF-9F91-A160557399EF}"/>
              </a:ext>
            </a:extLst>
          </p:cNvPr>
          <p:cNvSpPr>
            <a:spLocks noChangeShapeType="1"/>
          </p:cNvSpPr>
          <p:nvPr/>
        </p:nvSpPr>
        <p:spPr bwMode="auto">
          <a:xfrm>
            <a:off x="7371503" y="4138820"/>
            <a:ext cx="539750" cy="4048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2000">
              <a:latin typeface="Abadi Extra Light" panose="020B0204020104020204" pitchFamily="34" charset="0"/>
            </a:endParaRPr>
          </a:p>
        </p:txBody>
      </p:sp>
      <p:sp>
        <p:nvSpPr>
          <p:cNvPr id="38" name="Line 10">
            <a:extLst>
              <a:ext uri="{FF2B5EF4-FFF2-40B4-BE49-F238E27FC236}">
                <a16:creationId xmlns:a16="http://schemas.microsoft.com/office/drawing/2014/main" id="{742A22AC-EAAB-43BE-8AC8-A98D1362F16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56475" y="3262244"/>
            <a:ext cx="863600" cy="2889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2000">
              <a:latin typeface="Abadi Extra Light" panose="020B0204020104020204" pitchFamily="34" charset="0"/>
            </a:endParaRPr>
          </a:p>
        </p:txBody>
      </p:sp>
      <p:sp>
        <p:nvSpPr>
          <p:cNvPr id="39" name="Line 11">
            <a:extLst>
              <a:ext uri="{FF2B5EF4-FFF2-40B4-BE49-F238E27FC236}">
                <a16:creationId xmlns:a16="http://schemas.microsoft.com/office/drawing/2014/main" id="{F74288FF-B856-469B-8413-06D2C85C940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87616" y="3608388"/>
            <a:ext cx="943209" cy="45532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2000">
              <a:latin typeface="Abadi Extra Light" panose="020B0204020104020204" pitchFamily="34" charset="0"/>
            </a:endParaRPr>
          </a:p>
        </p:txBody>
      </p:sp>
      <p:sp>
        <p:nvSpPr>
          <p:cNvPr id="40" name="Line 13">
            <a:extLst>
              <a:ext uri="{FF2B5EF4-FFF2-40B4-BE49-F238E27FC236}">
                <a16:creationId xmlns:a16="http://schemas.microsoft.com/office/drawing/2014/main" id="{9FF4FAF9-34F5-47B8-9ED3-1E68C30FEB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36213" y="2841487"/>
            <a:ext cx="0" cy="2889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2000">
              <a:latin typeface="Abadi Extra Light" panose="020B0204020104020204" pitchFamily="34" charset="0"/>
            </a:endParaRPr>
          </a:p>
        </p:txBody>
      </p:sp>
      <p:sp>
        <p:nvSpPr>
          <p:cNvPr id="43" name="Oval 16">
            <a:extLst>
              <a:ext uri="{FF2B5EF4-FFF2-40B4-BE49-F238E27FC236}">
                <a16:creationId xmlns:a16="http://schemas.microsoft.com/office/drawing/2014/main" id="{A4614949-0F7F-423F-8A81-197B62D79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4789" y="2349500"/>
            <a:ext cx="1800225" cy="1079500"/>
          </a:xfrm>
          <a:prstGeom prst="ellipse">
            <a:avLst/>
          </a:prstGeom>
          <a:solidFill>
            <a:srgbClr val="CCFFFF"/>
          </a:solidFill>
          <a:ln w="28575">
            <a:solidFill>
              <a:srgbClr val="00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2000">
              <a:latin typeface="Abadi Extra Light" panose="020B0204020104020204" pitchFamily="34" charset="0"/>
            </a:endParaRPr>
          </a:p>
        </p:txBody>
      </p:sp>
      <p:sp>
        <p:nvSpPr>
          <p:cNvPr id="48" name="Text Box 17">
            <a:extLst>
              <a:ext uri="{FF2B5EF4-FFF2-40B4-BE49-F238E27FC236}">
                <a16:creationId xmlns:a16="http://schemas.microsoft.com/office/drawing/2014/main" id="{0A630674-ADC0-4614-A4CA-509C00D56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789" y="2671764"/>
            <a:ext cx="1800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altLang="en-US" sz="2000">
                <a:solidFill>
                  <a:schemeClr val="tx2"/>
                </a:solidFill>
                <a:latin typeface="Abadi Extra Light" panose="020B0204020104020204" pitchFamily="34" charset="0"/>
              </a:rPr>
              <a:t>posture</a:t>
            </a:r>
          </a:p>
        </p:txBody>
      </p:sp>
      <p:sp>
        <p:nvSpPr>
          <p:cNvPr id="49" name="Oval 18">
            <a:extLst>
              <a:ext uri="{FF2B5EF4-FFF2-40B4-BE49-F238E27FC236}">
                <a16:creationId xmlns:a16="http://schemas.microsoft.com/office/drawing/2014/main" id="{8DAEDEEA-5BBA-496A-8C3E-FFEEBE877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0055" y="3746149"/>
            <a:ext cx="2087562" cy="1439862"/>
          </a:xfrm>
          <a:prstGeom prst="ellipse">
            <a:avLst/>
          </a:prstGeom>
          <a:solidFill>
            <a:srgbClr val="CCFFFF"/>
          </a:solidFill>
          <a:ln w="28575">
            <a:solidFill>
              <a:srgbClr val="00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2000">
              <a:latin typeface="Abadi Extra Light" panose="020B0204020104020204" pitchFamily="34" charset="0"/>
            </a:endParaRPr>
          </a:p>
        </p:txBody>
      </p:sp>
      <p:sp>
        <p:nvSpPr>
          <p:cNvPr id="55" name="Text Box 19">
            <a:extLst>
              <a:ext uri="{FF2B5EF4-FFF2-40B4-BE49-F238E27FC236}">
                <a16:creationId xmlns:a16="http://schemas.microsoft.com/office/drawing/2014/main" id="{2191E358-F5C9-4AE6-8532-BE9BB46B9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956" y="4057543"/>
            <a:ext cx="18002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altLang="en-US" sz="2000" dirty="0">
                <a:solidFill>
                  <a:srgbClr val="010066"/>
                </a:solidFill>
                <a:latin typeface="Abadi Extra Light" panose="020B0204020104020204" pitchFamily="34" charset="0"/>
                <a:cs typeface="Arial" panose="020B0604020202020204" pitchFamily="34" charset="0"/>
              </a:rPr>
              <a:t>Head, hand and eye movements</a:t>
            </a:r>
          </a:p>
        </p:txBody>
      </p:sp>
      <p:sp>
        <p:nvSpPr>
          <p:cNvPr id="56" name="Oval 20">
            <a:extLst>
              <a:ext uri="{FF2B5EF4-FFF2-40B4-BE49-F238E27FC236}">
                <a16:creationId xmlns:a16="http://schemas.microsoft.com/office/drawing/2014/main" id="{FFED9A74-51EE-412C-965A-CF678CD43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6225" y="4292600"/>
            <a:ext cx="1944688" cy="1295400"/>
          </a:xfrm>
          <a:prstGeom prst="ellipse">
            <a:avLst/>
          </a:prstGeom>
          <a:solidFill>
            <a:srgbClr val="CCFFFF"/>
          </a:solidFill>
          <a:ln w="28575">
            <a:solidFill>
              <a:srgbClr val="00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2000">
              <a:latin typeface="Abadi Extra Light" panose="020B0204020104020204" pitchFamily="34" charset="0"/>
            </a:endParaRPr>
          </a:p>
        </p:txBody>
      </p:sp>
      <p:sp>
        <p:nvSpPr>
          <p:cNvPr id="57" name="Text Box 21">
            <a:extLst>
              <a:ext uri="{FF2B5EF4-FFF2-40B4-BE49-F238E27FC236}">
                <a16:creationId xmlns:a16="http://schemas.microsoft.com/office/drawing/2014/main" id="{E2312986-DDF7-405E-B413-EC7C43270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7664" y="4687889"/>
            <a:ext cx="1800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altLang="en-US" sz="2000">
                <a:solidFill>
                  <a:srgbClr val="010066"/>
                </a:solidFill>
                <a:latin typeface="Abadi Extra Light" panose="020B0204020104020204" pitchFamily="34" charset="0"/>
                <a:cs typeface="Arial" panose="020B0604020202020204" pitchFamily="34" charset="0"/>
              </a:rPr>
              <a:t>gestures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856C0A6-FFEF-45AA-A6A9-B94835D55809}"/>
              </a:ext>
            </a:extLst>
          </p:cNvPr>
          <p:cNvSpPr txBox="1"/>
          <p:nvPr/>
        </p:nvSpPr>
        <p:spPr>
          <a:xfrm>
            <a:off x="541690" y="411997"/>
            <a:ext cx="1958769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badi Extra Light" panose="020B0204020104020204" pitchFamily="34" charset="0"/>
              </a:rPr>
              <a:t>Answers</a:t>
            </a: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badi Extra Light" panose="020B0204020104020204" pitchFamily="34" charset="0"/>
              </a:rPr>
              <a:t> </a:t>
            </a:r>
            <a:endParaRPr lang="en-US" altLang="en-US" sz="18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2" name="Oval 2">
            <a:extLst>
              <a:ext uri="{FF2B5EF4-FFF2-40B4-BE49-F238E27FC236}">
                <a16:creationId xmlns:a16="http://schemas.microsoft.com/office/drawing/2014/main" id="{84FA640C-C471-4D27-84D2-2E54A3AF6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0473" y="3213100"/>
            <a:ext cx="2450236" cy="1295400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GB" altLang="en-US" sz="2400" dirty="0">
              <a:solidFill>
                <a:srgbClr val="010066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62" name="Text Box 4">
            <a:extLst>
              <a:ext uri="{FF2B5EF4-FFF2-40B4-BE49-F238E27FC236}">
                <a16:creationId xmlns:a16="http://schemas.microsoft.com/office/drawing/2014/main" id="{5D7364F1-896B-4881-8FFA-C1C2B97A0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9458" y="3480872"/>
            <a:ext cx="228455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masis MT Pro Black" panose="02040A04050005020304" pitchFamily="18" charset="0"/>
                <a:cs typeface="Arial" panose="020B0604020202020204" pitchFamily="34" charset="0"/>
              </a:rPr>
              <a:t>Non-verbal communication</a:t>
            </a:r>
          </a:p>
        </p:txBody>
      </p:sp>
    </p:spTree>
    <p:extLst>
      <p:ext uri="{BB962C8B-B14F-4D97-AF65-F5344CB8AC3E}">
        <p14:creationId xmlns:p14="http://schemas.microsoft.com/office/powerpoint/2010/main" val="251426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2" grpId="0" animBg="1"/>
      <p:bldP spid="6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F8EF909-97D8-4F8F-9F5B-8C7CD982793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1" y="1"/>
            <a:ext cx="2300056" cy="17755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0A4DA5-E941-4AF4-B6D7-651A3A8728E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0650" y="-23661"/>
            <a:ext cx="641350" cy="57594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6B12779-F5E2-414F-A50B-C082975E7F06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300055" y="0"/>
            <a:ext cx="2300055" cy="176534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C8C168-A3AB-4E41-A3FD-6E9C181AC85F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600110" y="0"/>
            <a:ext cx="2300055" cy="176534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CEBEA10-811C-4D1C-980A-E5B1D69CC84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6900165" y="0"/>
            <a:ext cx="2300055" cy="17653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10B968-AB4E-4F14-BC2D-128C7D78184F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200220" y="-6840"/>
            <a:ext cx="2300055" cy="19021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49FF8D-CFA6-42B6-B97E-F622B5A8CAA4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36" y="6693038"/>
            <a:ext cx="2465069" cy="20041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49A657-2A7A-4E7E-8FFD-67E16D16030B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450236" y="6693038"/>
            <a:ext cx="2450237" cy="18337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2581DB1-1A27-4AA2-BEBB-FC515A7BA612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870881" y="6697766"/>
            <a:ext cx="2450237" cy="190213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EAE695D-24D4-4CE5-8A23-9F5F8C7C5CD9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7321117" y="6710429"/>
            <a:ext cx="2450237" cy="177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9A74B0B-2F48-4433-B144-72C538DCC78A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741762" y="6693038"/>
            <a:ext cx="2450236" cy="164962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6B3E9DD-3E92-4D8B-AEC4-3671552FF9D4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82307" y="734330"/>
            <a:ext cx="1333424" cy="16881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8035E9A-E049-4BA0-BB38-CE768A43222C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29" y="2044603"/>
            <a:ext cx="1302073" cy="17141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DE07044-5A40-4B1F-B7A5-0722946D9530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65" y="3339910"/>
            <a:ext cx="1302073" cy="17141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914A30B-06B4-4F65-95FD-0D859C750159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401" y="4629044"/>
            <a:ext cx="1302073" cy="17141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5553A00-2A52-41C8-B9FB-BA6DD31A17C1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78131" y="5943566"/>
            <a:ext cx="1327601" cy="17134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2105FA6-B6FF-4A2E-A6C0-41000D5D3A3F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254" y="2044603"/>
            <a:ext cx="1302073" cy="17141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7488547-3907-48EB-8BC3-3CEA000E5397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218" y="3339910"/>
            <a:ext cx="1302073" cy="17141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9532A39-69AB-423F-AE5D-51C75D3DDB14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182" y="4629044"/>
            <a:ext cx="1302073" cy="17141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42C640E-834E-40ED-A4A3-54D8139DF665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42452" y="5943566"/>
            <a:ext cx="1327601" cy="17134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D47374C-1591-4EE8-A557-BF753E2C3B0F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609156" y="930072"/>
            <a:ext cx="994123" cy="17141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8" name="Text Box 11">
            <a:extLst>
              <a:ext uri="{FF2B5EF4-FFF2-40B4-BE49-F238E27FC236}">
                <a16:creationId xmlns:a16="http://schemas.microsoft.com/office/drawing/2014/main" id="{4D08D35A-F703-4CAE-A68A-CFC6F24D4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651" y="310903"/>
            <a:ext cx="705802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6000" dirty="0">
                <a:solidFill>
                  <a:srgbClr val="333300"/>
                </a:solidFill>
                <a:latin typeface="Amasis MT Pro Black" panose="02040A04050005020304" pitchFamily="18" charset="0"/>
              </a:rPr>
              <a:t>Did you know?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0C5912C-4756-490C-B50B-3118F22E5889}"/>
              </a:ext>
            </a:extLst>
          </p:cNvPr>
          <p:cNvSpPr txBox="1"/>
          <p:nvPr/>
        </p:nvSpPr>
        <p:spPr>
          <a:xfrm>
            <a:off x="1318559" y="1729835"/>
            <a:ext cx="9986211" cy="3785652"/>
          </a:xfrm>
          <a:prstGeom prst="rect">
            <a:avLst/>
          </a:prstGeom>
          <a:gradFill flip="none" rotWithShape="1">
            <a:gsLst>
              <a:gs pos="0">
                <a:srgbClr val="66FFCC">
                  <a:tint val="66000"/>
                  <a:satMod val="160000"/>
                </a:srgbClr>
              </a:gs>
              <a:gs pos="50000">
                <a:srgbClr val="66FFCC">
                  <a:tint val="44500"/>
                  <a:satMod val="160000"/>
                </a:srgbClr>
              </a:gs>
              <a:gs pos="100000">
                <a:srgbClr val="66FFCC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4000" dirty="0">
                <a:latin typeface="Tahoma" panose="020B0604030504040204" pitchFamily="34" charset="0"/>
              </a:rPr>
              <a:t>We can create </a:t>
            </a:r>
            <a:r>
              <a:rPr lang="en-GB" altLang="en-US" sz="4000" u="sng" dirty="0">
                <a:latin typeface="Tahoma" panose="020B0604030504040204" pitchFamily="34" charset="0"/>
              </a:rPr>
              <a:t>rapport</a:t>
            </a:r>
            <a:r>
              <a:rPr lang="en-GB" altLang="en-US" sz="4000" dirty="0">
                <a:latin typeface="Tahoma" panose="020B0604030504040204" pitchFamily="34" charset="0"/>
              </a:rPr>
              <a:t> by matching and mirroring another person’s body language and voice.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sz="4000" dirty="0">
              <a:latin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4000" dirty="0">
                <a:highlight>
                  <a:srgbClr val="00FFFF"/>
                </a:highlight>
                <a:latin typeface="Tahoma" panose="020B0604030504040204" pitchFamily="34" charset="0"/>
              </a:rPr>
              <a:t>This builds trust and helps people to communicate effectively</a:t>
            </a:r>
            <a:r>
              <a:rPr lang="en-GB" altLang="en-US" sz="4000" dirty="0">
                <a:latin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730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F8EF909-97D8-4F8F-9F5B-8C7CD982793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1" y="1"/>
            <a:ext cx="2300056" cy="17755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0A4DA5-E941-4AF4-B6D7-651A3A8728E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0650" y="-23661"/>
            <a:ext cx="641350" cy="57594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6B12779-F5E2-414F-A50B-C082975E7F06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300055" y="0"/>
            <a:ext cx="2300055" cy="176534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C8C168-A3AB-4E41-A3FD-6E9C181AC85F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600110" y="0"/>
            <a:ext cx="2300055" cy="176534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CEBEA10-811C-4D1C-980A-E5B1D69CC84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6900165" y="0"/>
            <a:ext cx="2300055" cy="17653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10B968-AB4E-4F14-BC2D-128C7D78184F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200220" y="-6840"/>
            <a:ext cx="2300055" cy="19021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49FF8D-CFA6-42B6-B97E-F622B5A8CAA4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36" y="6693038"/>
            <a:ext cx="2465069" cy="20041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49A657-2A7A-4E7E-8FFD-67E16D16030B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450236" y="6693038"/>
            <a:ext cx="2450237" cy="18337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2581DB1-1A27-4AA2-BEBB-FC515A7BA612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870881" y="6697766"/>
            <a:ext cx="2450237" cy="190213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EAE695D-24D4-4CE5-8A23-9F5F8C7C5CD9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7321117" y="6693038"/>
            <a:ext cx="2450237" cy="177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9A74B0B-2F48-4433-B144-72C538DCC78A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741762" y="6693038"/>
            <a:ext cx="2450236" cy="164962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6B3E9DD-3E92-4D8B-AEC4-3671552FF9D4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29" y="748703"/>
            <a:ext cx="1302073" cy="17141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8035E9A-E049-4BA0-BB38-CE768A43222C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29" y="2044603"/>
            <a:ext cx="1302073" cy="17141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DE07044-5A40-4B1F-B7A5-0722946D9530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65" y="3339910"/>
            <a:ext cx="1302073" cy="17141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914A30B-06B4-4F65-95FD-0D859C750159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401" y="4629044"/>
            <a:ext cx="1302073" cy="17141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5553A00-2A52-41C8-B9FB-BA6DD31A17C1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78131" y="5943566"/>
            <a:ext cx="1327601" cy="17134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2105FA6-B6FF-4A2E-A6C0-41000D5D3A3F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254" y="2044603"/>
            <a:ext cx="1302073" cy="17141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7488547-3907-48EB-8BC3-3CEA000E5397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218" y="3339910"/>
            <a:ext cx="1302073" cy="17141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9532A39-69AB-423F-AE5D-51C75D3DDB14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182" y="4629044"/>
            <a:ext cx="1302073" cy="17141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42C640E-834E-40ED-A4A3-54D8139DF665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42452" y="5943566"/>
            <a:ext cx="1327601" cy="17134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D47374C-1591-4EE8-A557-BF753E2C3B0F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609156" y="930072"/>
            <a:ext cx="994123" cy="17141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373AB8-F546-4672-BB62-C255416658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152" y="1695640"/>
            <a:ext cx="934617" cy="373293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2" name="Picture 13" descr="http://cache1.asset-cache.net/xc/200372456-001.jpg?v=1&amp;c=IWSAsset&amp;k=2&amp;d=F5B5107058D53DF539316324859836DD5AAA70FF4A044A27D0AD53DAD5E37F916529E79887609E4F">
            <a:extLst>
              <a:ext uri="{FF2B5EF4-FFF2-40B4-BE49-F238E27FC236}">
                <a16:creationId xmlns:a16="http://schemas.microsoft.com/office/drawing/2014/main" id="{06F9BEF9-C5D2-4291-8BD6-EABC0B6D7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389" y="2117634"/>
            <a:ext cx="1903413" cy="2743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 Box 11">
            <a:extLst>
              <a:ext uri="{FF2B5EF4-FFF2-40B4-BE49-F238E27FC236}">
                <a16:creationId xmlns:a16="http://schemas.microsoft.com/office/drawing/2014/main" id="{FFAC44A7-1E0C-447D-998D-881C4CC39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298" y="172690"/>
            <a:ext cx="1033901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4000" dirty="0">
                <a:solidFill>
                  <a:srgbClr val="333300"/>
                </a:solidFill>
                <a:latin typeface="Amasis MT Pro Black" panose="02040A04050005020304" pitchFamily="18" charset="0"/>
              </a:rPr>
              <a:t>What does each stance tell you about the person?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3ED8199-83B5-421A-B3DC-143907A160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1422" y="1915933"/>
            <a:ext cx="2171550" cy="3183161"/>
          </a:xfrm>
          <a:prstGeom prst="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8F884E6-2CAB-432C-A815-37FA280BD3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15215" y="1255491"/>
            <a:ext cx="2250709" cy="452981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281626-409F-4E93-9210-5627B34A5E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91501" y="1358553"/>
            <a:ext cx="1908719" cy="4323694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A6CD107-8E5E-4387-981D-C3E22A7E788C}"/>
              </a:ext>
            </a:extLst>
          </p:cNvPr>
          <p:cNvSpPr txBox="1"/>
          <p:nvPr/>
        </p:nvSpPr>
        <p:spPr>
          <a:xfrm>
            <a:off x="840452" y="5617465"/>
            <a:ext cx="10511017" cy="1015663"/>
          </a:xfrm>
          <a:prstGeom prst="rect">
            <a:avLst/>
          </a:prstGeom>
          <a:gradFill flip="none" rotWithShape="1">
            <a:gsLst>
              <a:gs pos="0">
                <a:srgbClr val="66FFCC">
                  <a:tint val="66000"/>
                  <a:satMod val="160000"/>
                </a:srgbClr>
              </a:gs>
              <a:gs pos="50000">
                <a:srgbClr val="66FFCC">
                  <a:tint val="44500"/>
                  <a:satMod val="160000"/>
                </a:srgbClr>
              </a:gs>
              <a:gs pos="100000">
                <a:srgbClr val="66FFCC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3000" dirty="0">
                <a:latin typeface="Tahoma" panose="020B0604030504040204" pitchFamily="34" charset="0"/>
              </a:rPr>
              <a:t>Which is the best posture if you are delivering a presentation to a group of people?</a:t>
            </a:r>
          </a:p>
        </p:txBody>
      </p:sp>
    </p:spTree>
    <p:extLst>
      <p:ext uri="{BB962C8B-B14F-4D97-AF65-F5344CB8AC3E}">
        <p14:creationId xmlns:p14="http://schemas.microsoft.com/office/powerpoint/2010/main" val="3489650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F8EF909-97D8-4F8F-9F5B-8C7CD982793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1" y="1"/>
            <a:ext cx="2300056" cy="17755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0A4DA5-E941-4AF4-B6D7-651A3A8728E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0650" y="-23661"/>
            <a:ext cx="641350" cy="57594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6B12779-F5E2-414F-A50B-C082975E7F06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300055" y="0"/>
            <a:ext cx="2300055" cy="176534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C8C168-A3AB-4E41-A3FD-6E9C181AC85F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600110" y="0"/>
            <a:ext cx="2300055" cy="176534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CEBEA10-811C-4D1C-980A-E5B1D69CC84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6900165" y="0"/>
            <a:ext cx="2300055" cy="17653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10B968-AB4E-4F14-BC2D-128C7D78184F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200220" y="-6840"/>
            <a:ext cx="2300055" cy="19021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49FF8D-CFA6-42B6-B97E-F622B5A8CAA4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36" y="6693038"/>
            <a:ext cx="2465069" cy="20041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49A657-2A7A-4E7E-8FFD-67E16D16030B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450236" y="6693038"/>
            <a:ext cx="2450237" cy="18337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2581DB1-1A27-4AA2-BEBB-FC515A7BA612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870881" y="6697766"/>
            <a:ext cx="2450237" cy="190213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EAE695D-24D4-4CE5-8A23-9F5F8C7C5CD9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7321117" y="6693038"/>
            <a:ext cx="2450237" cy="177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9A74B0B-2F48-4433-B144-72C538DCC78A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741762" y="6693038"/>
            <a:ext cx="2450236" cy="164962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6B3E9DD-3E92-4D8B-AEC4-3671552FF9D4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29" y="748703"/>
            <a:ext cx="1302073" cy="17141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8035E9A-E049-4BA0-BB38-CE768A43222C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29" y="2044603"/>
            <a:ext cx="1302073" cy="17141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DE07044-5A40-4B1F-B7A5-0722946D9530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65" y="3339910"/>
            <a:ext cx="1302073" cy="17141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914A30B-06B4-4F65-95FD-0D859C750159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401" y="4629044"/>
            <a:ext cx="1302073" cy="17141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5553A00-2A52-41C8-B9FB-BA6DD31A17C1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78131" y="5943566"/>
            <a:ext cx="1327601" cy="17134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2105FA6-B6FF-4A2E-A6C0-41000D5D3A3F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254" y="2044603"/>
            <a:ext cx="1302073" cy="17141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7488547-3907-48EB-8BC3-3CEA000E5397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218" y="3339910"/>
            <a:ext cx="1302073" cy="17141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9532A39-69AB-423F-AE5D-51C75D3DDB14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182" y="4629044"/>
            <a:ext cx="1302073" cy="17141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42C640E-834E-40ED-A4A3-54D8139DF665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42452" y="5943566"/>
            <a:ext cx="1327601" cy="17134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D47374C-1591-4EE8-A557-BF753E2C3B0F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609156" y="930072"/>
            <a:ext cx="994123" cy="17141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34" name="Text Box 11">
            <a:extLst>
              <a:ext uri="{FF2B5EF4-FFF2-40B4-BE49-F238E27FC236}">
                <a16:creationId xmlns:a16="http://schemas.microsoft.com/office/drawing/2014/main" id="{FFAC44A7-1E0C-447D-998D-881C4CC39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821" y="264311"/>
            <a:ext cx="1033901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4000" dirty="0">
                <a:solidFill>
                  <a:srgbClr val="333300"/>
                </a:solidFill>
                <a:latin typeface="Amasis MT Pro Black" panose="02040A04050005020304" pitchFamily="18" charset="0"/>
              </a:rPr>
              <a:t>The best posture...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3ED8199-83B5-421A-B3DC-143907A160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740" y="1818427"/>
            <a:ext cx="2465068" cy="3613414"/>
          </a:xfrm>
          <a:prstGeom prst="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A6CD107-8E5E-4387-981D-C3E22A7E788C}"/>
              </a:ext>
            </a:extLst>
          </p:cNvPr>
          <p:cNvSpPr txBox="1"/>
          <p:nvPr/>
        </p:nvSpPr>
        <p:spPr>
          <a:xfrm>
            <a:off x="3782193" y="1516100"/>
            <a:ext cx="7077847" cy="4524315"/>
          </a:xfrm>
          <a:prstGeom prst="rect">
            <a:avLst/>
          </a:prstGeom>
          <a:gradFill flip="none" rotWithShape="1">
            <a:gsLst>
              <a:gs pos="0">
                <a:srgbClr val="66FFCC">
                  <a:tint val="66000"/>
                  <a:satMod val="160000"/>
                </a:srgbClr>
              </a:gs>
              <a:gs pos="50000">
                <a:srgbClr val="66FFCC">
                  <a:tint val="44500"/>
                  <a:satMod val="160000"/>
                </a:srgbClr>
              </a:gs>
              <a:gs pos="100000">
                <a:srgbClr val="66FFCC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24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When you deliver oral presentations, you should  be </a:t>
            </a:r>
            <a:r>
              <a:rPr lang="en-GB" sz="2400" b="1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standing up straight</a:t>
            </a:r>
            <a:r>
              <a:rPr lang="en-GB" sz="24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, relaxed and natural; </a:t>
            </a:r>
            <a:r>
              <a:rPr lang="en-GB" sz="2400" dirty="0">
                <a:solidFill>
                  <a:srgbClr val="111111"/>
                </a:solidFill>
                <a:latin typeface="Roboto" panose="02000000000000000000" pitchFamily="2" charset="0"/>
              </a:rPr>
              <a:t>your</a:t>
            </a:r>
            <a:r>
              <a:rPr lang="en-GB" sz="24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feet should be apart and shoulders squared, facing the audience.</a:t>
            </a:r>
          </a:p>
          <a:p>
            <a:endParaRPr lang="en-GB" sz="2400" dirty="0">
              <a:solidFill>
                <a:srgbClr val="111111"/>
              </a:solidFill>
              <a:latin typeface="Roboto" panose="02000000000000000000" pitchFamily="2" charset="0"/>
            </a:endParaRPr>
          </a:p>
          <a:p>
            <a:r>
              <a:rPr lang="en-GB" sz="24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A relaxed, straight posture conveys confidence and authority to the audience.</a:t>
            </a:r>
          </a:p>
          <a:p>
            <a:endParaRPr lang="en-GB" sz="2400" b="0" i="0" dirty="0">
              <a:solidFill>
                <a:srgbClr val="111111"/>
              </a:solidFill>
              <a:effectLst/>
              <a:latin typeface="Roboto" panose="02000000000000000000" pitchFamily="2" charset="0"/>
            </a:endParaRPr>
          </a:p>
          <a:p>
            <a:r>
              <a:rPr lang="en-GB" sz="24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You </a:t>
            </a:r>
            <a:r>
              <a:rPr lang="en-GB" sz="2400" b="1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MUST NOT </a:t>
            </a:r>
            <a:r>
              <a:rPr lang="en-GB" sz="24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slouch, look down, or fold </a:t>
            </a:r>
            <a:r>
              <a:rPr lang="en-GB" sz="2400" dirty="0">
                <a:solidFill>
                  <a:srgbClr val="111111"/>
                </a:solidFill>
                <a:latin typeface="Roboto" panose="02000000000000000000" pitchFamily="2" charset="0"/>
              </a:rPr>
              <a:t>your </a:t>
            </a:r>
            <a:r>
              <a:rPr lang="en-GB" sz="24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arms.  Slouching suggests a lack confidence; looking down suggests nervousness; and, folding arms suggests hostility or defensive.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7528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F8EF909-97D8-4F8F-9F5B-8C7CD982793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1" y="1"/>
            <a:ext cx="2300056" cy="17755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sz="25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0A4DA5-E941-4AF4-B6D7-651A3A8728E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0650" y="-23661"/>
            <a:ext cx="641350" cy="57594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6B12779-F5E2-414F-A50B-C082975E7F06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300055" y="0"/>
            <a:ext cx="2300055" cy="176534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C8C168-A3AB-4E41-A3FD-6E9C181AC85F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600110" y="0"/>
            <a:ext cx="2300055" cy="176534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CEBEA10-811C-4D1C-980A-E5B1D69CC84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6900165" y="0"/>
            <a:ext cx="2300055" cy="17653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10B968-AB4E-4F14-BC2D-128C7D78184F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200220" y="-6840"/>
            <a:ext cx="2300055" cy="19021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49FF8D-CFA6-42B6-B97E-F622B5A8CAA4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36" y="6693038"/>
            <a:ext cx="2465069" cy="20041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49A657-2A7A-4E7E-8FFD-67E16D16030B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450236" y="6693038"/>
            <a:ext cx="2450237" cy="18337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2581DB1-1A27-4AA2-BEBB-FC515A7BA612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870881" y="6697766"/>
            <a:ext cx="2450237" cy="190213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EAE695D-24D4-4CE5-8A23-9F5F8C7C5CD9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7321117" y="6693038"/>
            <a:ext cx="2450237" cy="177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9A74B0B-2F48-4433-B144-72C538DCC78A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741762" y="6693038"/>
            <a:ext cx="2450236" cy="164962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6B3E9DD-3E92-4D8B-AEC4-3671552FF9D4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29" y="748703"/>
            <a:ext cx="1302073" cy="17141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8035E9A-E049-4BA0-BB38-CE768A43222C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29" y="2044603"/>
            <a:ext cx="1302073" cy="17141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DE07044-5A40-4B1F-B7A5-0722946D9530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65" y="3339910"/>
            <a:ext cx="1302073" cy="17141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914A30B-06B4-4F65-95FD-0D859C750159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401" y="4629044"/>
            <a:ext cx="1302073" cy="17141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5553A00-2A52-41C8-B9FB-BA6DD31A17C1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78131" y="5943566"/>
            <a:ext cx="1327601" cy="17134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2105FA6-B6FF-4A2E-A6C0-41000D5D3A3F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254" y="2044603"/>
            <a:ext cx="1302073" cy="17141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7488547-3907-48EB-8BC3-3CEA000E5397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218" y="3339910"/>
            <a:ext cx="1302073" cy="17141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9532A39-69AB-423F-AE5D-51C75D3DDB14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182" y="4629044"/>
            <a:ext cx="1302073" cy="17141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42C640E-834E-40ED-A4A3-54D8139DF665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42452" y="5943566"/>
            <a:ext cx="1327601" cy="17134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D47374C-1591-4EE8-A557-BF753E2C3B0F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609156" y="930072"/>
            <a:ext cx="994123" cy="17141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7" name="Google Shape;254;p27">
            <a:extLst>
              <a:ext uri="{FF2B5EF4-FFF2-40B4-BE49-F238E27FC236}">
                <a16:creationId xmlns:a16="http://schemas.microsoft.com/office/drawing/2014/main" id="{1CFBA062-187F-4E7B-9562-EDA176FCB1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4421" y="1480759"/>
            <a:ext cx="8865799" cy="56131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ctr" fontAlgn="base"/>
            <a:r>
              <a:rPr lang="en-GB" sz="3200" b="1" dirty="0"/>
              <a:t>What does this body language indicate? </a:t>
            </a:r>
          </a:p>
        </p:txBody>
      </p:sp>
      <p:sp>
        <p:nvSpPr>
          <p:cNvPr id="58" name="Google Shape;243;p27">
            <a:extLst>
              <a:ext uri="{FF2B5EF4-FFF2-40B4-BE49-F238E27FC236}">
                <a16:creationId xmlns:a16="http://schemas.microsoft.com/office/drawing/2014/main" id="{9D32CA7E-571B-4623-89F0-3B5731E1CA5F}"/>
              </a:ext>
            </a:extLst>
          </p:cNvPr>
          <p:cNvSpPr txBox="1">
            <a:spLocks/>
          </p:cNvSpPr>
          <p:nvPr/>
        </p:nvSpPr>
        <p:spPr>
          <a:xfrm>
            <a:off x="4356311" y="2430673"/>
            <a:ext cx="2562374" cy="667973"/>
          </a:xfrm>
          <a:prstGeom prst="rect">
            <a:avLst/>
          </a:prstGeom>
          <a:solidFill>
            <a:srgbClr val="FFFF00"/>
          </a:solidFill>
        </p:spPr>
        <p:txBody>
          <a:bodyPr spcFirstLastPara="1" vert="horz" wrap="square" lIns="182850" tIns="180000" rIns="182850" bIns="18285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2000" dirty="0">
                <a:solidFill>
                  <a:schemeClr val="bg1"/>
                </a:solidFill>
                <a:latin typeface="Bakso Sapi" pitchFamily="50" charset="0"/>
              </a:rPr>
              <a:t>Option 1</a:t>
            </a:r>
          </a:p>
        </p:txBody>
      </p:sp>
      <p:sp>
        <p:nvSpPr>
          <p:cNvPr id="33" name="Google Shape;244;p27">
            <a:extLst>
              <a:ext uri="{FF2B5EF4-FFF2-40B4-BE49-F238E27FC236}">
                <a16:creationId xmlns:a16="http://schemas.microsoft.com/office/drawing/2014/main" id="{1AB69B4B-C81A-4BB4-918F-210E03587DA1}"/>
              </a:ext>
            </a:extLst>
          </p:cNvPr>
          <p:cNvSpPr txBox="1">
            <a:spLocks/>
          </p:cNvSpPr>
          <p:nvPr/>
        </p:nvSpPr>
        <p:spPr>
          <a:xfrm>
            <a:off x="7321117" y="3525392"/>
            <a:ext cx="3565972" cy="55946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2500" b="1" dirty="0"/>
              <a:t>sadness</a:t>
            </a:r>
          </a:p>
        </p:txBody>
      </p:sp>
      <p:sp>
        <p:nvSpPr>
          <p:cNvPr id="34" name="Google Shape;244;p27">
            <a:extLst>
              <a:ext uri="{FF2B5EF4-FFF2-40B4-BE49-F238E27FC236}">
                <a16:creationId xmlns:a16="http://schemas.microsoft.com/office/drawing/2014/main" id="{C9BAE405-4986-4ECA-9D83-377B74ECB8C1}"/>
              </a:ext>
            </a:extLst>
          </p:cNvPr>
          <p:cNvSpPr txBox="1">
            <a:spLocks/>
          </p:cNvSpPr>
          <p:nvPr/>
        </p:nvSpPr>
        <p:spPr>
          <a:xfrm>
            <a:off x="7321117" y="2645388"/>
            <a:ext cx="4154416" cy="55946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2500" b="1" dirty="0"/>
              <a:t>confidence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5657D4CD-7E6A-4D47-BF4C-E411C4C96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0724" y="4257422"/>
            <a:ext cx="725129" cy="7556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D542F3-DA21-45B0-B3EE-3DA6182F8B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107" y="172422"/>
            <a:ext cx="2981786" cy="11722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F7C303-9884-4181-AF4B-DFD8CCA0D9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906" y="2430673"/>
            <a:ext cx="3489914" cy="2343408"/>
          </a:xfrm>
          <a:prstGeom prst="rect">
            <a:avLst/>
          </a:prstGeom>
        </p:spPr>
      </p:pic>
      <p:sp>
        <p:nvSpPr>
          <p:cNvPr id="35" name="Google Shape;243;p27">
            <a:extLst>
              <a:ext uri="{FF2B5EF4-FFF2-40B4-BE49-F238E27FC236}">
                <a16:creationId xmlns:a16="http://schemas.microsoft.com/office/drawing/2014/main" id="{6366794C-0748-471E-86FB-2A3E92DB118C}"/>
              </a:ext>
            </a:extLst>
          </p:cNvPr>
          <p:cNvSpPr txBox="1">
            <a:spLocks/>
          </p:cNvSpPr>
          <p:nvPr/>
        </p:nvSpPr>
        <p:spPr>
          <a:xfrm>
            <a:off x="4334684" y="3341527"/>
            <a:ext cx="2562374" cy="667973"/>
          </a:xfrm>
          <a:prstGeom prst="rect">
            <a:avLst/>
          </a:prstGeom>
          <a:solidFill>
            <a:srgbClr val="FFC000"/>
          </a:solidFill>
        </p:spPr>
        <p:txBody>
          <a:bodyPr spcFirstLastPara="1" vert="horz" wrap="square" lIns="182850" tIns="180000" rIns="182850" bIns="18285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2000" dirty="0">
                <a:solidFill>
                  <a:schemeClr val="bg1"/>
                </a:solidFill>
                <a:latin typeface="Bakso Sapi" pitchFamily="50" charset="0"/>
              </a:rPr>
              <a:t>Option 2</a:t>
            </a:r>
          </a:p>
        </p:txBody>
      </p:sp>
      <p:sp>
        <p:nvSpPr>
          <p:cNvPr id="38" name="Google Shape;243;p27">
            <a:extLst>
              <a:ext uri="{FF2B5EF4-FFF2-40B4-BE49-F238E27FC236}">
                <a16:creationId xmlns:a16="http://schemas.microsoft.com/office/drawing/2014/main" id="{1B0C822A-9623-489B-8652-A83A5C777523}"/>
              </a:ext>
            </a:extLst>
          </p:cNvPr>
          <p:cNvSpPr txBox="1">
            <a:spLocks/>
          </p:cNvSpPr>
          <p:nvPr/>
        </p:nvSpPr>
        <p:spPr>
          <a:xfrm>
            <a:off x="4334684" y="4310858"/>
            <a:ext cx="2562374" cy="667973"/>
          </a:xfrm>
          <a:prstGeom prst="rect">
            <a:avLst/>
          </a:prstGeom>
          <a:solidFill>
            <a:srgbClr val="7030A0"/>
          </a:solidFill>
        </p:spPr>
        <p:txBody>
          <a:bodyPr spcFirstLastPara="1" vert="horz" wrap="square" lIns="182850" tIns="180000" rIns="182850" bIns="18285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2000" dirty="0">
                <a:solidFill>
                  <a:schemeClr val="bg1"/>
                </a:solidFill>
                <a:latin typeface="Bakso Sapi" pitchFamily="50" charset="0"/>
              </a:rPr>
              <a:t>Option 3</a:t>
            </a:r>
          </a:p>
        </p:txBody>
      </p:sp>
      <p:sp>
        <p:nvSpPr>
          <p:cNvPr id="39" name="Google Shape;243;p27">
            <a:extLst>
              <a:ext uri="{FF2B5EF4-FFF2-40B4-BE49-F238E27FC236}">
                <a16:creationId xmlns:a16="http://schemas.microsoft.com/office/drawing/2014/main" id="{7136FF6B-A2B6-4931-A6C1-033961664C9F}"/>
              </a:ext>
            </a:extLst>
          </p:cNvPr>
          <p:cNvSpPr txBox="1">
            <a:spLocks/>
          </p:cNvSpPr>
          <p:nvPr/>
        </p:nvSpPr>
        <p:spPr>
          <a:xfrm>
            <a:off x="4324187" y="5252033"/>
            <a:ext cx="2562374" cy="667973"/>
          </a:xfrm>
          <a:prstGeom prst="rect">
            <a:avLst/>
          </a:prstGeom>
          <a:solidFill>
            <a:srgbClr val="002060"/>
          </a:solidFill>
        </p:spPr>
        <p:txBody>
          <a:bodyPr spcFirstLastPara="1" vert="horz" wrap="square" lIns="182850" tIns="180000" rIns="182850" bIns="18285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2000" dirty="0">
                <a:solidFill>
                  <a:schemeClr val="bg1"/>
                </a:solidFill>
                <a:latin typeface="Bakso Sapi" pitchFamily="50" charset="0"/>
              </a:rPr>
              <a:t>Option 4</a:t>
            </a:r>
          </a:p>
        </p:txBody>
      </p:sp>
      <p:sp>
        <p:nvSpPr>
          <p:cNvPr id="42" name="Google Shape;244;p27">
            <a:extLst>
              <a:ext uri="{FF2B5EF4-FFF2-40B4-BE49-F238E27FC236}">
                <a16:creationId xmlns:a16="http://schemas.microsoft.com/office/drawing/2014/main" id="{845C3A76-9D9A-477B-8751-13BD92A17692}"/>
              </a:ext>
            </a:extLst>
          </p:cNvPr>
          <p:cNvSpPr txBox="1">
            <a:spLocks/>
          </p:cNvSpPr>
          <p:nvPr/>
        </p:nvSpPr>
        <p:spPr>
          <a:xfrm>
            <a:off x="7321117" y="4494347"/>
            <a:ext cx="3565972" cy="55946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2500" b="1" dirty="0"/>
              <a:t>nervousness</a:t>
            </a:r>
          </a:p>
        </p:txBody>
      </p:sp>
      <p:sp>
        <p:nvSpPr>
          <p:cNvPr id="43" name="Google Shape;244;p27">
            <a:extLst>
              <a:ext uri="{FF2B5EF4-FFF2-40B4-BE49-F238E27FC236}">
                <a16:creationId xmlns:a16="http://schemas.microsoft.com/office/drawing/2014/main" id="{1A998BDA-2082-4988-8084-E6AFB62A9AA1}"/>
              </a:ext>
            </a:extLst>
          </p:cNvPr>
          <p:cNvSpPr txBox="1">
            <a:spLocks/>
          </p:cNvSpPr>
          <p:nvPr/>
        </p:nvSpPr>
        <p:spPr>
          <a:xfrm>
            <a:off x="7321117" y="5374486"/>
            <a:ext cx="3565972" cy="55946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2500" b="1" dirty="0"/>
              <a:t>shame</a:t>
            </a:r>
          </a:p>
        </p:txBody>
      </p:sp>
      <p:sp>
        <p:nvSpPr>
          <p:cNvPr id="48" name="Flowchart: Alternate Process 47">
            <a:extLst>
              <a:ext uri="{FF2B5EF4-FFF2-40B4-BE49-F238E27FC236}">
                <a16:creationId xmlns:a16="http://schemas.microsoft.com/office/drawing/2014/main" id="{CD004684-4683-407A-9C7D-45F92EF6F3B9}"/>
              </a:ext>
            </a:extLst>
          </p:cNvPr>
          <p:cNvSpPr/>
          <p:nvPr/>
        </p:nvSpPr>
        <p:spPr>
          <a:xfrm>
            <a:off x="5451888" y="2267736"/>
            <a:ext cx="4898359" cy="3979372"/>
          </a:xfrm>
          <a:prstGeom prst="flowChartAlternateProcess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srgbClr val="231F20"/>
                </a:solidFill>
                <a:latin typeface="ReithSans"/>
              </a:rPr>
              <a:t>Nail biting is a common body language behaviour that helps some people relieve tension and anxiety during stressful situations.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72485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F8EF909-97D8-4F8F-9F5B-8C7CD982793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1" y="1"/>
            <a:ext cx="2300056" cy="17755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0A4DA5-E941-4AF4-B6D7-651A3A8728E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0650" y="-23661"/>
            <a:ext cx="641350" cy="57594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6B12779-F5E2-414F-A50B-C082975E7F06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300055" y="0"/>
            <a:ext cx="2300055" cy="176534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C8C168-A3AB-4E41-A3FD-6E9C181AC85F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600110" y="0"/>
            <a:ext cx="2300055" cy="176534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CEBEA10-811C-4D1C-980A-E5B1D69CC84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6900165" y="0"/>
            <a:ext cx="2300055" cy="17653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10B968-AB4E-4F14-BC2D-128C7D78184F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200220" y="-6840"/>
            <a:ext cx="2300055" cy="19021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49FF8D-CFA6-42B6-B97E-F622B5A8CAA4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36" y="6693038"/>
            <a:ext cx="2465069" cy="20041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49A657-2A7A-4E7E-8FFD-67E16D16030B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450236" y="6693038"/>
            <a:ext cx="2450237" cy="18337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2581DB1-1A27-4AA2-BEBB-FC515A7BA612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870881" y="6697766"/>
            <a:ext cx="2450237" cy="190213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EAE695D-24D4-4CE5-8A23-9F5F8C7C5CD9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7321117" y="6693038"/>
            <a:ext cx="2450237" cy="177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9A74B0B-2F48-4433-B144-72C538DCC78A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741762" y="6680450"/>
            <a:ext cx="2450236" cy="17755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6B3E9DD-3E92-4D8B-AEC4-3671552FF9D4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29" y="748703"/>
            <a:ext cx="1302073" cy="17141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8035E9A-E049-4BA0-BB38-CE768A43222C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29" y="2044603"/>
            <a:ext cx="1302073" cy="17141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DE07044-5A40-4B1F-B7A5-0722946D9530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65" y="3339910"/>
            <a:ext cx="1302073" cy="17141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914A30B-06B4-4F65-95FD-0D859C750159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401" y="4629044"/>
            <a:ext cx="1302073" cy="17141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5553A00-2A52-41C8-B9FB-BA6DD31A17C1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78131" y="5943566"/>
            <a:ext cx="1327601" cy="17134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2105FA6-B6FF-4A2E-A6C0-41000D5D3A3F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254" y="2044603"/>
            <a:ext cx="1302073" cy="17141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7488547-3907-48EB-8BC3-3CEA000E5397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218" y="3339910"/>
            <a:ext cx="1302073" cy="17141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9532A39-69AB-423F-AE5D-51C75D3DDB14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182" y="4629044"/>
            <a:ext cx="1302073" cy="17141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42C640E-834E-40ED-A4A3-54D8139DF665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42452" y="5943566"/>
            <a:ext cx="1327601" cy="17134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D47374C-1591-4EE8-A557-BF753E2C3B0F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609156" y="930072"/>
            <a:ext cx="994123" cy="17141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F11BB68-A0D4-4740-ABB4-3BAE8587C925}"/>
              </a:ext>
            </a:extLst>
          </p:cNvPr>
          <p:cNvSpPr txBox="1"/>
          <p:nvPr/>
        </p:nvSpPr>
        <p:spPr>
          <a:xfrm>
            <a:off x="2300055" y="1949117"/>
            <a:ext cx="815967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sis MT Pro Black" panose="02040A04050005020304" pitchFamily="18" charset="0"/>
              </a:rPr>
              <a:t>Preparing </a:t>
            </a:r>
            <a:r>
              <a:rPr lang="en-US" sz="7200" b="0" u="sng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sis MT Pro Black" panose="02040A04050005020304" pitchFamily="18" charset="0"/>
              </a:rPr>
              <a:t>YOU</a:t>
            </a:r>
            <a:r>
              <a:rPr lang="en-US" sz="72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sis MT Pro Black" panose="02040A04050005020304" pitchFamily="18" charset="0"/>
              </a:rPr>
              <a:t> </a:t>
            </a:r>
            <a:r>
              <a:rPr lang="en-US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sis MT Pro Black" panose="02040A04050005020304" pitchFamily="18" charset="0"/>
              </a:rPr>
              <a:t>for success</a:t>
            </a:r>
          </a:p>
        </p:txBody>
      </p:sp>
      <p:sp>
        <p:nvSpPr>
          <p:cNvPr id="35" name="Speech Bubble: Oval 34">
            <a:extLst>
              <a:ext uri="{FF2B5EF4-FFF2-40B4-BE49-F238E27FC236}">
                <a16:creationId xmlns:a16="http://schemas.microsoft.com/office/drawing/2014/main" id="{BEDA5F18-EB92-4300-AE92-B7E4D3DEAE5B}"/>
              </a:ext>
            </a:extLst>
          </p:cNvPr>
          <p:cNvSpPr/>
          <p:nvPr/>
        </p:nvSpPr>
        <p:spPr>
          <a:xfrm>
            <a:off x="221790" y="889355"/>
            <a:ext cx="2388093" cy="1583425"/>
          </a:xfrm>
          <a:prstGeom prst="wedgeEllipseCallout">
            <a:avLst>
              <a:gd name="adj1" fmla="val -3026"/>
              <a:gd name="adj2" fmla="val 8664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Speech Bubble: Oval 35">
            <a:extLst>
              <a:ext uri="{FF2B5EF4-FFF2-40B4-BE49-F238E27FC236}">
                <a16:creationId xmlns:a16="http://schemas.microsoft.com/office/drawing/2014/main" id="{87E47444-48CC-40F4-8A1D-F20E045F0A77}"/>
              </a:ext>
            </a:extLst>
          </p:cNvPr>
          <p:cNvSpPr/>
          <p:nvPr/>
        </p:nvSpPr>
        <p:spPr>
          <a:xfrm>
            <a:off x="1523110" y="781668"/>
            <a:ext cx="2847685" cy="1753135"/>
          </a:xfrm>
          <a:prstGeom prst="wedgeEllipseCallout">
            <a:avLst>
              <a:gd name="adj1" fmla="val -40574"/>
              <a:gd name="adj2" fmla="val 96818"/>
            </a:avLst>
          </a:prstGeom>
          <a:solidFill>
            <a:srgbClr val="33CCFF">
              <a:alpha val="3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Speech Bubble: Oval 36">
            <a:extLst>
              <a:ext uri="{FF2B5EF4-FFF2-40B4-BE49-F238E27FC236}">
                <a16:creationId xmlns:a16="http://schemas.microsoft.com/office/drawing/2014/main" id="{9538FD6B-DB6A-457C-85FB-8B0E9F4DEEB4}"/>
              </a:ext>
            </a:extLst>
          </p:cNvPr>
          <p:cNvSpPr/>
          <p:nvPr/>
        </p:nvSpPr>
        <p:spPr>
          <a:xfrm>
            <a:off x="801459" y="74784"/>
            <a:ext cx="2847685" cy="1922843"/>
          </a:xfrm>
          <a:prstGeom prst="wedgeEllipseCallout">
            <a:avLst>
              <a:gd name="adj1" fmla="val 28522"/>
              <a:gd name="adj2" fmla="val 125213"/>
            </a:avLst>
          </a:prstGeom>
          <a:solidFill>
            <a:srgbClr val="6600CC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109C78E-A7B1-4BF9-A83D-F9A6BC73DF70}"/>
              </a:ext>
            </a:extLst>
          </p:cNvPr>
          <p:cNvSpPr/>
          <p:nvPr/>
        </p:nvSpPr>
        <p:spPr>
          <a:xfrm>
            <a:off x="1068227" y="1015779"/>
            <a:ext cx="2171700" cy="1519024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457200" indent="-457200" algn="ctr"/>
            <a:r>
              <a:rPr lang="en-GB" sz="2000" b="1" dirty="0">
                <a:solidFill>
                  <a:schemeClr val="bg1"/>
                </a:solidFill>
                <a:latin typeface="Comic Sans MS" pitchFamily="66" charset="0"/>
              </a:rPr>
              <a:t>Oracy matters</a:t>
            </a:r>
            <a:endParaRPr lang="en-GB" sz="1600" b="1" dirty="0">
              <a:solidFill>
                <a:schemeClr val="bg1"/>
              </a:solidFill>
              <a:latin typeface="Comic Sans MS" pitchFamily="66" charset="0"/>
            </a:endParaRPr>
          </a:p>
          <a:p>
            <a:pPr marL="457200" indent="-457200" algn="ctr"/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F8EF909-97D8-4F8F-9F5B-8C7CD982793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1" y="1"/>
            <a:ext cx="2300056" cy="17755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sz="25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0A4DA5-E941-4AF4-B6D7-651A3A8728E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0650" y="-23661"/>
            <a:ext cx="641350" cy="57594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6B12779-F5E2-414F-A50B-C082975E7F06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300055" y="0"/>
            <a:ext cx="2300055" cy="176534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C8C168-A3AB-4E41-A3FD-6E9C181AC85F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600110" y="0"/>
            <a:ext cx="2300055" cy="176534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CEBEA10-811C-4D1C-980A-E5B1D69CC84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6900165" y="0"/>
            <a:ext cx="2300055" cy="17653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10B968-AB4E-4F14-BC2D-128C7D78184F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200220" y="-6840"/>
            <a:ext cx="2300055" cy="19021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49FF8D-CFA6-42B6-B97E-F622B5A8CAA4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36" y="6693038"/>
            <a:ext cx="2465069" cy="20041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49A657-2A7A-4E7E-8FFD-67E16D16030B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450236" y="6693038"/>
            <a:ext cx="2450237" cy="18337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2581DB1-1A27-4AA2-BEBB-FC515A7BA612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870881" y="6697766"/>
            <a:ext cx="2450237" cy="190213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EAE695D-24D4-4CE5-8A23-9F5F8C7C5CD9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7321117" y="6693038"/>
            <a:ext cx="2450237" cy="177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9A74B0B-2F48-4433-B144-72C538DCC78A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741762" y="6693038"/>
            <a:ext cx="2450236" cy="164962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6B3E9DD-3E92-4D8B-AEC4-3671552FF9D4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29" y="748703"/>
            <a:ext cx="1302073" cy="17141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8035E9A-E049-4BA0-BB38-CE768A43222C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29" y="2044603"/>
            <a:ext cx="1302073" cy="17141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DE07044-5A40-4B1F-B7A5-0722946D9530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65" y="3339910"/>
            <a:ext cx="1302073" cy="17141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914A30B-06B4-4F65-95FD-0D859C750159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401" y="4629044"/>
            <a:ext cx="1302073" cy="17141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5553A00-2A52-41C8-B9FB-BA6DD31A17C1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78131" y="5943566"/>
            <a:ext cx="1327601" cy="17134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2105FA6-B6FF-4A2E-A6C0-41000D5D3A3F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254" y="2044603"/>
            <a:ext cx="1302073" cy="17141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7488547-3907-48EB-8BC3-3CEA000E5397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218" y="3339910"/>
            <a:ext cx="1302073" cy="17141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9532A39-69AB-423F-AE5D-51C75D3DDB14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182" y="4629044"/>
            <a:ext cx="1302073" cy="17141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42C640E-834E-40ED-A4A3-54D8139DF665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42452" y="5943566"/>
            <a:ext cx="1327601" cy="17134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D47374C-1591-4EE8-A557-BF753E2C3B0F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609156" y="930072"/>
            <a:ext cx="994123" cy="17141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7" name="Google Shape;254;p27">
            <a:extLst>
              <a:ext uri="{FF2B5EF4-FFF2-40B4-BE49-F238E27FC236}">
                <a16:creationId xmlns:a16="http://schemas.microsoft.com/office/drawing/2014/main" id="{1CFBA062-187F-4E7B-9562-EDA176FCB1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4421" y="1480759"/>
            <a:ext cx="8865799" cy="56131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ctr" fontAlgn="base"/>
            <a:r>
              <a:rPr lang="en-GB" sz="3200" b="1" dirty="0"/>
              <a:t>What does this body language indicate?</a:t>
            </a:r>
          </a:p>
        </p:txBody>
      </p:sp>
      <p:sp>
        <p:nvSpPr>
          <p:cNvPr id="58" name="Google Shape;243;p27">
            <a:extLst>
              <a:ext uri="{FF2B5EF4-FFF2-40B4-BE49-F238E27FC236}">
                <a16:creationId xmlns:a16="http://schemas.microsoft.com/office/drawing/2014/main" id="{9D32CA7E-571B-4623-89F0-3B5731E1CA5F}"/>
              </a:ext>
            </a:extLst>
          </p:cNvPr>
          <p:cNvSpPr txBox="1">
            <a:spLocks/>
          </p:cNvSpPr>
          <p:nvPr/>
        </p:nvSpPr>
        <p:spPr>
          <a:xfrm>
            <a:off x="4356311" y="2430673"/>
            <a:ext cx="2562374" cy="667973"/>
          </a:xfrm>
          <a:prstGeom prst="rect">
            <a:avLst/>
          </a:prstGeom>
          <a:solidFill>
            <a:srgbClr val="FFFF00"/>
          </a:solidFill>
        </p:spPr>
        <p:txBody>
          <a:bodyPr spcFirstLastPara="1" vert="horz" wrap="square" lIns="182850" tIns="180000" rIns="182850" bIns="18285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2000" dirty="0">
                <a:solidFill>
                  <a:schemeClr val="bg1"/>
                </a:solidFill>
                <a:latin typeface="Bakso Sapi" pitchFamily="50" charset="0"/>
              </a:rPr>
              <a:t>Option 1</a:t>
            </a:r>
          </a:p>
        </p:txBody>
      </p:sp>
      <p:sp>
        <p:nvSpPr>
          <p:cNvPr id="33" name="Google Shape;244;p27">
            <a:extLst>
              <a:ext uri="{FF2B5EF4-FFF2-40B4-BE49-F238E27FC236}">
                <a16:creationId xmlns:a16="http://schemas.microsoft.com/office/drawing/2014/main" id="{1AB69B4B-C81A-4BB4-918F-210E03587DA1}"/>
              </a:ext>
            </a:extLst>
          </p:cNvPr>
          <p:cNvSpPr txBox="1">
            <a:spLocks/>
          </p:cNvSpPr>
          <p:nvPr/>
        </p:nvSpPr>
        <p:spPr>
          <a:xfrm>
            <a:off x="7321117" y="3525392"/>
            <a:ext cx="3565972" cy="55946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2500" b="1" dirty="0"/>
              <a:t>fear</a:t>
            </a:r>
          </a:p>
        </p:txBody>
      </p:sp>
      <p:sp>
        <p:nvSpPr>
          <p:cNvPr id="34" name="Google Shape;244;p27">
            <a:extLst>
              <a:ext uri="{FF2B5EF4-FFF2-40B4-BE49-F238E27FC236}">
                <a16:creationId xmlns:a16="http://schemas.microsoft.com/office/drawing/2014/main" id="{C9BAE405-4986-4ECA-9D83-377B74ECB8C1}"/>
              </a:ext>
            </a:extLst>
          </p:cNvPr>
          <p:cNvSpPr txBox="1">
            <a:spLocks/>
          </p:cNvSpPr>
          <p:nvPr/>
        </p:nvSpPr>
        <p:spPr>
          <a:xfrm>
            <a:off x="7321117" y="2645388"/>
            <a:ext cx="4154416" cy="55946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2500" b="1" dirty="0"/>
              <a:t>confidence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5657D4CD-7E6A-4D47-BF4C-E411C4C96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0894" y="2250193"/>
            <a:ext cx="725129" cy="7556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D542F3-DA21-45B0-B3EE-3DA6182F8B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107" y="172422"/>
            <a:ext cx="2981786" cy="1172284"/>
          </a:xfrm>
          <a:prstGeom prst="rect">
            <a:avLst/>
          </a:prstGeom>
        </p:spPr>
      </p:pic>
      <p:sp>
        <p:nvSpPr>
          <p:cNvPr id="35" name="Google Shape;243;p27">
            <a:extLst>
              <a:ext uri="{FF2B5EF4-FFF2-40B4-BE49-F238E27FC236}">
                <a16:creationId xmlns:a16="http://schemas.microsoft.com/office/drawing/2014/main" id="{6366794C-0748-471E-86FB-2A3E92DB118C}"/>
              </a:ext>
            </a:extLst>
          </p:cNvPr>
          <p:cNvSpPr txBox="1">
            <a:spLocks/>
          </p:cNvSpPr>
          <p:nvPr/>
        </p:nvSpPr>
        <p:spPr>
          <a:xfrm>
            <a:off x="4334684" y="3341527"/>
            <a:ext cx="2562374" cy="667973"/>
          </a:xfrm>
          <a:prstGeom prst="rect">
            <a:avLst/>
          </a:prstGeom>
          <a:solidFill>
            <a:srgbClr val="FFC000"/>
          </a:solidFill>
        </p:spPr>
        <p:txBody>
          <a:bodyPr spcFirstLastPara="1" vert="horz" wrap="square" lIns="182850" tIns="180000" rIns="182850" bIns="18285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2000" dirty="0">
                <a:solidFill>
                  <a:schemeClr val="bg1"/>
                </a:solidFill>
                <a:latin typeface="Bakso Sapi" pitchFamily="50" charset="0"/>
              </a:rPr>
              <a:t>Option 2</a:t>
            </a:r>
          </a:p>
        </p:txBody>
      </p:sp>
      <p:sp>
        <p:nvSpPr>
          <p:cNvPr id="38" name="Google Shape;243;p27">
            <a:extLst>
              <a:ext uri="{FF2B5EF4-FFF2-40B4-BE49-F238E27FC236}">
                <a16:creationId xmlns:a16="http://schemas.microsoft.com/office/drawing/2014/main" id="{1B0C822A-9623-489B-8652-A83A5C777523}"/>
              </a:ext>
            </a:extLst>
          </p:cNvPr>
          <p:cNvSpPr txBox="1">
            <a:spLocks/>
          </p:cNvSpPr>
          <p:nvPr/>
        </p:nvSpPr>
        <p:spPr>
          <a:xfrm>
            <a:off x="4334684" y="4310858"/>
            <a:ext cx="2562374" cy="667973"/>
          </a:xfrm>
          <a:prstGeom prst="rect">
            <a:avLst/>
          </a:prstGeom>
          <a:solidFill>
            <a:srgbClr val="7030A0"/>
          </a:solidFill>
        </p:spPr>
        <p:txBody>
          <a:bodyPr spcFirstLastPara="1" vert="horz" wrap="square" lIns="182850" tIns="180000" rIns="182850" bIns="18285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2000" dirty="0">
                <a:solidFill>
                  <a:schemeClr val="bg1"/>
                </a:solidFill>
                <a:latin typeface="Bakso Sapi" pitchFamily="50" charset="0"/>
              </a:rPr>
              <a:t>Option 3</a:t>
            </a:r>
          </a:p>
        </p:txBody>
      </p:sp>
      <p:sp>
        <p:nvSpPr>
          <p:cNvPr id="39" name="Google Shape;243;p27">
            <a:extLst>
              <a:ext uri="{FF2B5EF4-FFF2-40B4-BE49-F238E27FC236}">
                <a16:creationId xmlns:a16="http://schemas.microsoft.com/office/drawing/2014/main" id="{7136FF6B-A2B6-4931-A6C1-033961664C9F}"/>
              </a:ext>
            </a:extLst>
          </p:cNvPr>
          <p:cNvSpPr txBox="1">
            <a:spLocks/>
          </p:cNvSpPr>
          <p:nvPr/>
        </p:nvSpPr>
        <p:spPr>
          <a:xfrm>
            <a:off x="4324187" y="5252033"/>
            <a:ext cx="2562374" cy="667973"/>
          </a:xfrm>
          <a:prstGeom prst="rect">
            <a:avLst/>
          </a:prstGeom>
          <a:solidFill>
            <a:srgbClr val="002060"/>
          </a:solidFill>
        </p:spPr>
        <p:txBody>
          <a:bodyPr spcFirstLastPara="1" vert="horz" wrap="square" lIns="182850" tIns="180000" rIns="182850" bIns="18285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2000" dirty="0">
                <a:solidFill>
                  <a:schemeClr val="bg1"/>
                </a:solidFill>
                <a:latin typeface="Bakso Sapi" pitchFamily="50" charset="0"/>
              </a:rPr>
              <a:t>Option 4</a:t>
            </a:r>
          </a:p>
        </p:txBody>
      </p:sp>
      <p:sp>
        <p:nvSpPr>
          <p:cNvPr id="42" name="Google Shape;244;p27">
            <a:extLst>
              <a:ext uri="{FF2B5EF4-FFF2-40B4-BE49-F238E27FC236}">
                <a16:creationId xmlns:a16="http://schemas.microsoft.com/office/drawing/2014/main" id="{845C3A76-9D9A-477B-8751-13BD92A17692}"/>
              </a:ext>
            </a:extLst>
          </p:cNvPr>
          <p:cNvSpPr txBox="1">
            <a:spLocks/>
          </p:cNvSpPr>
          <p:nvPr/>
        </p:nvSpPr>
        <p:spPr>
          <a:xfrm>
            <a:off x="7321117" y="4494347"/>
            <a:ext cx="3565972" cy="55946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2500" b="1" dirty="0"/>
              <a:t>excitement</a:t>
            </a:r>
          </a:p>
        </p:txBody>
      </p:sp>
      <p:sp>
        <p:nvSpPr>
          <p:cNvPr id="43" name="Google Shape;244;p27">
            <a:extLst>
              <a:ext uri="{FF2B5EF4-FFF2-40B4-BE49-F238E27FC236}">
                <a16:creationId xmlns:a16="http://schemas.microsoft.com/office/drawing/2014/main" id="{1A998BDA-2082-4988-8084-E6AFB62A9AA1}"/>
              </a:ext>
            </a:extLst>
          </p:cNvPr>
          <p:cNvSpPr txBox="1">
            <a:spLocks/>
          </p:cNvSpPr>
          <p:nvPr/>
        </p:nvSpPr>
        <p:spPr>
          <a:xfrm>
            <a:off x="7321117" y="5374486"/>
            <a:ext cx="3565972" cy="55946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2500" b="1" dirty="0"/>
              <a:t>happiness</a:t>
            </a:r>
          </a:p>
        </p:txBody>
      </p:sp>
      <p:sp>
        <p:nvSpPr>
          <p:cNvPr id="48" name="Flowchart: Alternate Process 47">
            <a:extLst>
              <a:ext uri="{FF2B5EF4-FFF2-40B4-BE49-F238E27FC236}">
                <a16:creationId xmlns:a16="http://schemas.microsoft.com/office/drawing/2014/main" id="{CD004684-4683-407A-9C7D-45F92EF6F3B9}"/>
              </a:ext>
            </a:extLst>
          </p:cNvPr>
          <p:cNvSpPr/>
          <p:nvPr/>
        </p:nvSpPr>
        <p:spPr>
          <a:xfrm>
            <a:off x="4324114" y="2299673"/>
            <a:ext cx="6751902" cy="3746960"/>
          </a:xfrm>
          <a:prstGeom prst="flowChartAlternateProcess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srgbClr val="231F20"/>
                </a:solidFill>
                <a:latin typeface="ReithSans"/>
              </a:rPr>
              <a:t>This hand gesture is called steepling. Steepling occurs when someone is typically feeling confident and in charge.  </a:t>
            </a:r>
            <a:endParaRPr lang="en-GB" sz="3000" dirty="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EA698B02-3846-4145-9570-AC43A2309F9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55" t="1385" r="6603" b="3340"/>
          <a:stretch/>
        </p:blipFill>
        <p:spPr>
          <a:xfrm>
            <a:off x="713051" y="2652801"/>
            <a:ext cx="3219201" cy="287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09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F8EF909-97D8-4F8F-9F5B-8C7CD982793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1" y="1"/>
            <a:ext cx="2300056" cy="17755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sz="25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0A4DA5-E941-4AF4-B6D7-651A3A8728E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0650" y="-23661"/>
            <a:ext cx="641350" cy="57594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6B12779-F5E2-414F-A50B-C082975E7F06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300055" y="0"/>
            <a:ext cx="2300055" cy="176534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C8C168-A3AB-4E41-A3FD-6E9C181AC85F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600110" y="0"/>
            <a:ext cx="2300055" cy="176534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CEBEA10-811C-4D1C-980A-E5B1D69CC84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6900165" y="0"/>
            <a:ext cx="2300055" cy="17653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10B968-AB4E-4F14-BC2D-128C7D78184F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200220" y="-6840"/>
            <a:ext cx="2300055" cy="19021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49FF8D-CFA6-42B6-B97E-F622B5A8CAA4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36" y="6693038"/>
            <a:ext cx="2465069" cy="20041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49A657-2A7A-4E7E-8FFD-67E16D16030B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450236" y="6693038"/>
            <a:ext cx="2450237" cy="18337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2581DB1-1A27-4AA2-BEBB-FC515A7BA612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870881" y="6697766"/>
            <a:ext cx="2450237" cy="190213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EAE695D-24D4-4CE5-8A23-9F5F8C7C5CD9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7321117" y="6693038"/>
            <a:ext cx="2450237" cy="177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9A74B0B-2F48-4433-B144-72C538DCC78A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741762" y="6693038"/>
            <a:ext cx="2450236" cy="164962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6B3E9DD-3E92-4D8B-AEC4-3671552FF9D4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29" y="748703"/>
            <a:ext cx="1302073" cy="17141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8035E9A-E049-4BA0-BB38-CE768A43222C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29" y="2044603"/>
            <a:ext cx="1302073" cy="17141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DE07044-5A40-4B1F-B7A5-0722946D9530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65" y="3339910"/>
            <a:ext cx="1302073" cy="17141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914A30B-06B4-4F65-95FD-0D859C750159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401" y="4629044"/>
            <a:ext cx="1302073" cy="17141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5553A00-2A52-41C8-B9FB-BA6DD31A17C1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78131" y="5943566"/>
            <a:ext cx="1327601" cy="17134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2105FA6-B6FF-4A2E-A6C0-41000D5D3A3F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254" y="2044603"/>
            <a:ext cx="1302073" cy="17141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7488547-3907-48EB-8BC3-3CEA000E5397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218" y="3339910"/>
            <a:ext cx="1302073" cy="17141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9532A39-69AB-423F-AE5D-51C75D3DDB14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182" y="4629044"/>
            <a:ext cx="1302073" cy="17141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42C640E-834E-40ED-A4A3-54D8139DF665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42452" y="5943566"/>
            <a:ext cx="1327601" cy="17134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D47374C-1591-4EE8-A557-BF753E2C3B0F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609156" y="930072"/>
            <a:ext cx="994123" cy="17141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7" name="Google Shape;254;p27">
            <a:extLst>
              <a:ext uri="{FF2B5EF4-FFF2-40B4-BE49-F238E27FC236}">
                <a16:creationId xmlns:a16="http://schemas.microsoft.com/office/drawing/2014/main" id="{1CFBA062-187F-4E7B-9562-EDA176FCB1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12787" y="1427033"/>
            <a:ext cx="10735198" cy="56131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ctr" fontAlgn="base"/>
            <a:r>
              <a:rPr lang="en-GB" sz="3200" b="1" dirty="0"/>
              <a:t>Which of the following pictures portrays the disgust?</a:t>
            </a:r>
          </a:p>
        </p:txBody>
      </p:sp>
      <p:sp>
        <p:nvSpPr>
          <p:cNvPr id="58" name="Google Shape;243;p27">
            <a:extLst>
              <a:ext uri="{FF2B5EF4-FFF2-40B4-BE49-F238E27FC236}">
                <a16:creationId xmlns:a16="http://schemas.microsoft.com/office/drawing/2014/main" id="{9D32CA7E-571B-4623-89F0-3B5731E1CA5F}"/>
              </a:ext>
            </a:extLst>
          </p:cNvPr>
          <p:cNvSpPr txBox="1">
            <a:spLocks/>
          </p:cNvSpPr>
          <p:nvPr/>
        </p:nvSpPr>
        <p:spPr>
          <a:xfrm>
            <a:off x="2726816" y="3817685"/>
            <a:ext cx="1191519" cy="447066"/>
          </a:xfrm>
          <a:prstGeom prst="rect">
            <a:avLst/>
          </a:prstGeom>
          <a:solidFill>
            <a:srgbClr val="FFFF00"/>
          </a:solidFill>
        </p:spPr>
        <p:txBody>
          <a:bodyPr spcFirstLastPara="1" vert="horz" wrap="square" lIns="182850" tIns="180000" rIns="182850" bIns="18285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000" dirty="0">
                <a:latin typeface="Bakso Sapi" pitchFamily="50" charset="0"/>
              </a:rPr>
              <a:t>Option 1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5657D4CD-7E6A-4D47-BF4C-E411C4C96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9571" y="5053163"/>
            <a:ext cx="725129" cy="7556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D542F3-DA21-45B0-B3EE-3DA6182F8B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107" y="172422"/>
            <a:ext cx="2981786" cy="1172284"/>
          </a:xfrm>
          <a:prstGeom prst="rect">
            <a:avLst/>
          </a:prstGeom>
        </p:spPr>
      </p:pic>
      <p:sp>
        <p:nvSpPr>
          <p:cNvPr id="35" name="Google Shape;243;p27">
            <a:extLst>
              <a:ext uri="{FF2B5EF4-FFF2-40B4-BE49-F238E27FC236}">
                <a16:creationId xmlns:a16="http://schemas.microsoft.com/office/drawing/2014/main" id="{6366794C-0748-471E-86FB-2A3E92DB118C}"/>
              </a:ext>
            </a:extLst>
          </p:cNvPr>
          <p:cNvSpPr txBox="1">
            <a:spLocks/>
          </p:cNvSpPr>
          <p:nvPr/>
        </p:nvSpPr>
        <p:spPr>
          <a:xfrm>
            <a:off x="2726816" y="6064526"/>
            <a:ext cx="1191519" cy="447066"/>
          </a:xfrm>
          <a:prstGeom prst="rect">
            <a:avLst/>
          </a:prstGeom>
          <a:solidFill>
            <a:srgbClr val="FFC000"/>
          </a:solidFill>
        </p:spPr>
        <p:txBody>
          <a:bodyPr spcFirstLastPara="1" vert="horz" wrap="square" lIns="182850" tIns="180000" rIns="182850" bIns="18285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000" dirty="0">
                <a:latin typeface="Bakso Sapi" pitchFamily="50" charset="0"/>
              </a:rPr>
              <a:t>Option 2</a:t>
            </a:r>
          </a:p>
        </p:txBody>
      </p:sp>
      <p:sp>
        <p:nvSpPr>
          <p:cNvPr id="38" name="Google Shape;243;p27">
            <a:extLst>
              <a:ext uri="{FF2B5EF4-FFF2-40B4-BE49-F238E27FC236}">
                <a16:creationId xmlns:a16="http://schemas.microsoft.com/office/drawing/2014/main" id="{1B0C822A-9623-489B-8652-A83A5C777523}"/>
              </a:ext>
            </a:extLst>
          </p:cNvPr>
          <p:cNvSpPr txBox="1">
            <a:spLocks/>
          </p:cNvSpPr>
          <p:nvPr/>
        </p:nvSpPr>
        <p:spPr>
          <a:xfrm>
            <a:off x="8050192" y="3773401"/>
            <a:ext cx="1135175" cy="413783"/>
          </a:xfrm>
          <a:prstGeom prst="rect">
            <a:avLst/>
          </a:prstGeom>
          <a:solidFill>
            <a:srgbClr val="7030A0"/>
          </a:solidFill>
        </p:spPr>
        <p:txBody>
          <a:bodyPr spcFirstLastPara="1" vert="horz" wrap="square" lIns="182850" tIns="180000" rIns="182850" bIns="18285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000" dirty="0">
                <a:solidFill>
                  <a:schemeClr val="bg1"/>
                </a:solidFill>
                <a:latin typeface="Bakso Sapi" pitchFamily="50" charset="0"/>
              </a:rPr>
              <a:t>Option 3</a:t>
            </a:r>
          </a:p>
        </p:txBody>
      </p:sp>
      <p:sp>
        <p:nvSpPr>
          <p:cNvPr id="39" name="Google Shape;243;p27">
            <a:extLst>
              <a:ext uri="{FF2B5EF4-FFF2-40B4-BE49-F238E27FC236}">
                <a16:creationId xmlns:a16="http://schemas.microsoft.com/office/drawing/2014/main" id="{7136FF6B-A2B6-4931-A6C1-033961664C9F}"/>
              </a:ext>
            </a:extLst>
          </p:cNvPr>
          <p:cNvSpPr txBox="1">
            <a:spLocks/>
          </p:cNvSpPr>
          <p:nvPr/>
        </p:nvSpPr>
        <p:spPr>
          <a:xfrm>
            <a:off x="8050192" y="6111903"/>
            <a:ext cx="1191520" cy="447066"/>
          </a:xfrm>
          <a:prstGeom prst="rect">
            <a:avLst/>
          </a:prstGeom>
          <a:solidFill>
            <a:srgbClr val="002060"/>
          </a:solidFill>
        </p:spPr>
        <p:txBody>
          <a:bodyPr spcFirstLastPara="1" vert="horz" wrap="square" lIns="182850" tIns="180000" rIns="182850" bIns="18285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000" dirty="0">
                <a:solidFill>
                  <a:schemeClr val="bg1"/>
                </a:solidFill>
                <a:latin typeface="Bakso Sapi" pitchFamily="50" charset="0"/>
              </a:rPr>
              <a:t>Option 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73C501-1542-4762-BD2B-6728C4A3DFE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610" t="3081" r="3973" b="7826"/>
          <a:stretch/>
        </p:blipFill>
        <p:spPr>
          <a:xfrm>
            <a:off x="7321117" y="4433824"/>
            <a:ext cx="2498719" cy="15422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23DC2C-1A9C-43B5-9FE9-7F7B61744AF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8378"/>
          <a:stretch/>
        </p:blipFill>
        <p:spPr>
          <a:xfrm>
            <a:off x="2300055" y="2141411"/>
            <a:ext cx="2310052" cy="15021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C77140E-86F3-48A9-B6FB-04C8D95172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88749" y="2062465"/>
            <a:ext cx="2498719" cy="15955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39D0A1-BE5F-4B2F-81E9-ACFE124505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73218" y="4409341"/>
            <a:ext cx="2498719" cy="150212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D2CED663-340C-4538-8B07-268706B680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5426" y="5546642"/>
            <a:ext cx="725129" cy="75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03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F8EF909-97D8-4F8F-9F5B-8C7CD982793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1" y="1"/>
            <a:ext cx="2300056" cy="17755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0A4DA5-E941-4AF4-B6D7-651A3A8728E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0650" y="-23661"/>
            <a:ext cx="641350" cy="57594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6B12779-F5E2-414F-A50B-C082975E7F06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300055" y="0"/>
            <a:ext cx="2300055" cy="176534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C8C168-A3AB-4E41-A3FD-6E9C181AC85F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600110" y="0"/>
            <a:ext cx="2300055" cy="176534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CEBEA10-811C-4D1C-980A-E5B1D69CC84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6900165" y="0"/>
            <a:ext cx="2300055" cy="17653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10B968-AB4E-4F14-BC2D-128C7D78184F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200220" y="-6840"/>
            <a:ext cx="2300055" cy="19021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49FF8D-CFA6-42B6-B97E-F622B5A8CAA4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36" y="6693038"/>
            <a:ext cx="2465069" cy="20041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49A657-2A7A-4E7E-8FFD-67E16D16030B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450236" y="6693038"/>
            <a:ext cx="2450237" cy="18337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2581DB1-1A27-4AA2-BEBB-FC515A7BA612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870881" y="6697766"/>
            <a:ext cx="2450237" cy="190213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EAE695D-24D4-4CE5-8A23-9F5F8C7C5CD9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7321117" y="6693038"/>
            <a:ext cx="2450237" cy="177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9A74B0B-2F48-4433-B144-72C538DCC78A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741762" y="6693038"/>
            <a:ext cx="2450236" cy="164962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6B3E9DD-3E92-4D8B-AEC4-3671552FF9D4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29" y="748703"/>
            <a:ext cx="1302073" cy="17141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8035E9A-E049-4BA0-BB38-CE768A43222C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29" y="2044603"/>
            <a:ext cx="1302073" cy="17141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DE07044-5A40-4B1F-B7A5-0722946D9530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65" y="3339910"/>
            <a:ext cx="1302073" cy="17141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914A30B-06B4-4F65-95FD-0D859C750159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401" y="4629044"/>
            <a:ext cx="1302073" cy="17141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5553A00-2A52-41C8-B9FB-BA6DD31A17C1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78131" y="5943566"/>
            <a:ext cx="1327601" cy="17134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2105FA6-B6FF-4A2E-A6C0-41000D5D3A3F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254" y="2044603"/>
            <a:ext cx="1302073" cy="17141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7488547-3907-48EB-8BC3-3CEA000E5397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218" y="3339910"/>
            <a:ext cx="1302073" cy="17141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9532A39-69AB-423F-AE5D-51C75D3DDB14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182" y="4629044"/>
            <a:ext cx="1302073" cy="17141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42C640E-834E-40ED-A4A3-54D8139DF665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42452" y="5943566"/>
            <a:ext cx="1327601" cy="17134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D47374C-1591-4EE8-A557-BF753E2C3B0F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609156" y="930072"/>
            <a:ext cx="994123" cy="17141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D82E49E-CB03-47DA-AF68-1D67932A690D}"/>
              </a:ext>
            </a:extLst>
          </p:cNvPr>
          <p:cNvSpPr txBox="1"/>
          <p:nvPr/>
        </p:nvSpPr>
        <p:spPr>
          <a:xfrm>
            <a:off x="641203" y="758208"/>
            <a:ext cx="5315713" cy="4939814"/>
          </a:xfrm>
          <a:prstGeom prst="rect">
            <a:avLst/>
          </a:prstGeom>
          <a:gradFill flip="none" rotWithShape="1">
            <a:gsLst>
              <a:gs pos="0">
                <a:srgbClr val="66FFCC">
                  <a:tint val="66000"/>
                  <a:satMod val="160000"/>
                </a:srgbClr>
              </a:gs>
              <a:gs pos="50000">
                <a:srgbClr val="66FFCC">
                  <a:tint val="44500"/>
                  <a:satMod val="160000"/>
                </a:srgbClr>
              </a:gs>
              <a:gs pos="100000">
                <a:srgbClr val="66FFCC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GB" sz="3500" b="1" u="sng" dirty="0"/>
              <a:t>TASK:</a:t>
            </a:r>
          </a:p>
          <a:p>
            <a:pPr algn="ctr"/>
            <a:r>
              <a:rPr lang="en-GB" sz="3500" dirty="0"/>
              <a:t>Turn to page 6 of your ‘Pupil Oracy Record’ booklet.  </a:t>
            </a:r>
          </a:p>
          <a:p>
            <a:pPr algn="ctr"/>
            <a:endParaRPr lang="en-GB" sz="3500" dirty="0"/>
          </a:p>
          <a:p>
            <a:pPr algn="ctr"/>
            <a:r>
              <a:rPr lang="en-GB" sz="3500" dirty="0"/>
              <a:t>Complete the section for session 3.</a:t>
            </a:r>
          </a:p>
          <a:p>
            <a:pPr algn="ctr"/>
            <a:endParaRPr lang="en-GB" sz="3500" dirty="0"/>
          </a:p>
          <a:p>
            <a:pPr algn="ctr"/>
            <a:r>
              <a:rPr lang="en-GB" sz="3500" dirty="0"/>
              <a:t>What did you learn about non-verbal communication?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C5925C-1197-4CD9-982E-75E62E6376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19" t="963" b="1361"/>
          <a:stretch/>
        </p:blipFill>
        <p:spPr>
          <a:xfrm>
            <a:off x="6230353" y="1231823"/>
            <a:ext cx="5320297" cy="3873689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5C3419D-8F15-4B61-8F4F-0E1429296530}"/>
              </a:ext>
            </a:extLst>
          </p:cNvPr>
          <p:cNvCxnSpPr>
            <a:cxnSpLocks/>
          </p:cNvCxnSpPr>
          <p:nvPr/>
        </p:nvCxnSpPr>
        <p:spPr>
          <a:xfrm>
            <a:off x="4727568" y="3836885"/>
            <a:ext cx="1962481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7998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-Turn Arrow 9"/>
          <p:cNvSpPr/>
          <p:nvPr/>
        </p:nvSpPr>
        <p:spPr>
          <a:xfrm rot="5400000">
            <a:off x="6219908" y="-2553427"/>
            <a:ext cx="1743461" cy="8947632"/>
          </a:xfrm>
          <a:prstGeom prst="uturnArrow">
            <a:avLst>
              <a:gd name="adj1" fmla="val 20058"/>
              <a:gd name="adj2" fmla="val 10029"/>
              <a:gd name="adj3" fmla="val 18220"/>
              <a:gd name="adj4" fmla="val 49965"/>
              <a:gd name="adj5" fmla="val 97100"/>
            </a:avLst>
          </a:prstGeom>
          <a:solidFill>
            <a:srgbClr val="66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1801" dirty="0"/>
          </a:p>
        </p:txBody>
      </p:sp>
      <p:sp>
        <p:nvSpPr>
          <p:cNvPr id="11" name="U-Turn Arrow 10"/>
          <p:cNvSpPr/>
          <p:nvPr/>
        </p:nvSpPr>
        <p:spPr>
          <a:xfrm rot="16200000">
            <a:off x="5207407" y="-1082402"/>
            <a:ext cx="1919729" cy="8947635"/>
          </a:xfrm>
          <a:prstGeom prst="uturnArrow">
            <a:avLst>
              <a:gd name="adj1" fmla="val 19494"/>
              <a:gd name="adj2" fmla="val 9747"/>
              <a:gd name="adj3" fmla="val 141"/>
              <a:gd name="adj4" fmla="val 47654"/>
              <a:gd name="adj5" fmla="val 16614"/>
            </a:avLst>
          </a:prstGeom>
          <a:solidFill>
            <a:srgbClr val="66FFCC"/>
          </a:solidFill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ot="0" spcFirstLastPara="0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1801" dirty="0"/>
          </a:p>
        </p:txBody>
      </p:sp>
      <p:sp>
        <p:nvSpPr>
          <p:cNvPr id="12" name="U-Turn Arrow 11"/>
          <p:cNvSpPr/>
          <p:nvPr/>
        </p:nvSpPr>
        <p:spPr>
          <a:xfrm rot="5400000">
            <a:off x="6403583" y="577655"/>
            <a:ext cx="1843829" cy="8662670"/>
          </a:xfrm>
          <a:prstGeom prst="uturnArrow">
            <a:avLst>
              <a:gd name="adj1" fmla="val 20058"/>
              <a:gd name="adj2" fmla="val 10029"/>
              <a:gd name="adj3" fmla="val 18220"/>
              <a:gd name="adj4" fmla="val 48151"/>
              <a:gd name="adj5" fmla="val 97100"/>
            </a:avLst>
          </a:prstGeom>
          <a:solidFill>
            <a:srgbClr val="66FFCC"/>
          </a:solidFill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ot="0" spcFirstLastPara="0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1801" dirty="0"/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 flipV="1">
            <a:off x="6739387" y="1040132"/>
            <a:ext cx="0" cy="3447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</p:cNvCxnSpPr>
          <p:nvPr/>
        </p:nvCxnSpPr>
        <p:spPr>
          <a:xfrm flipV="1">
            <a:off x="10526100" y="2447752"/>
            <a:ext cx="0" cy="335845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0" name="Text Box 3078"/>
          <p:cNvSpPr txBox="1">
            <a:spLocks noChangeArrowheads="1"/>
          </p:cNvSpPr>
          <p:nvPr/>
        </p:nvSpPr>
        <p:spPr bwMode="auto">
          <a:xfrm>
            <a:off x="3149953" y="2379749"/>
            <a:ext cx="39416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1" tIns="45720" rIns="91441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9144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Preparing for</a:t>
            </a:r>
            <a:endParaRPr lang="en-US" altLang="en-US" sz="1801" dirty="0">
              <a:latin typeface="Arial" panose="020B0604020202020204" pitchFamily="34" charset="0"/>
            </a:endParaRPr>
          </a:p>
        </p:txBody>
      </p:sp>
      <p:sp>
        <p:nvSpPr>
          <p:cNvPr id="2048" name="Rectangle 36"/>
          <p:cNvSpPr>
            <a:spLocks noChangeArrowheads="1"/>
          </p:cNvSpPr>
          <p:nvPr/>
        </p:nvSpPr>
        <p:spPr bwMode="auto">
          <a:xfrm>
            <a:off x="1008532" y="-194253"/>
            <a:ext cx="184733" cy="369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1" tIns="45720" rIns="91441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801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FCC5827-F3EE-42E1-9644-3E55FF356FDB}"/>
              </a:ext>
            </a:extLst>
          </p:cNvPr>
          <p:cNvSpPr/>
          <p:nvPr/>
        </p:nvSpPr>
        <p:spPr>
          <a:xfrm rot="16200000">
            <a:off x="-2918332" y="3099027"/>
            <a:ext cx="6782539" cy="584775"/>
          </a:xfrm>
          <a:prstGeom prst="rect">
            <a:avLst/>
          </a:prstGeom>
          <a:noFill/>
        </p:spPr>
        <p:txBody>
          <a:bodyPr wrap="square" lIns="91441" tIns="45720" rIns="91441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sis MT Pro Black" panose="02040A04050005020304" pitchFamily="18" charset="0"/>
              </a:rPr>
              <a:t>‘</a:t>
            </a: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sis MT Pro Black" panose="02040A04050005020304" pitchFamily="18" charset="0"/>
              </a:rPr>
              <a:t>Time to Talk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sis MT Pro Black" panose="02040A04050005020304" pitchFamily="18" charset="0"/>
              </a:rPr>
              <a:t>’ Steps to Success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38919A97-DC14-47C2-AE67-36B21D2AB01E}"/>
              </a:ext>
            </a:extLst>
          </p:cNvPr>
          <p:cNvCxnSpPr>
            <a:cxnSpLocks/>
          </p:cNvCxnSpPr>
          <p:nvPr/>
        </p:nvCxnSpPr>
        <p:spPr>
          <a:xfrm flipV="1">
            <a:off x="6267963" y="3987073"/>
            <a:ext cx="0" cy="335845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2148BB0-7D22-4366-9D0D-4E1E6399C73D}"/>
              </a:ext>
            </a:extLst>
          </p:cNvPr>
          <p:cNvCxnSpPr>
            <a:cxnSpLocks/>
          </p:cNvCxnSpPr>
          <p:nvPr/>
        </p:nvCxnSpPr>
        <p:spPr>
          <a:xfrm flipV="1">
            <a:off x="9744660" y="3987073"/>
            <a:ext cx="0" cy="335845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pic>
        <p:nvPicPr>
          <p:cNvPr id="2063" name="Picture 2062">
            <a:extLst>
              <a:ext uri="{FF2B5EF4-FFF2-40B4-BE49-F238E27FC236}">
                <a16:creationId xmlns:a16="http://schemas.microsoft.com/office/drawing/2014/main" id="{4DE3D65F-B04A-43F9-8011-DB6292C2B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7507" y="36507"/>
            <a:ext cx="1889395" cy="1785189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039D3D77-A913-4A45-B239-B279FE8F13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6000" y="986477"/>
            <a:ext cx="1344116" cy="1843830"/>
          </a:xfrm>
          <a:prstGeom prst="rect">
            <a:avLst/>
          </a:prstGeom>
        </p:spPr>
      </p:pic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9B6D5D8C-B097-4AED-8CAA-032B5B67476F}"/>
              </a:ext>
            </a:extLst>
          </p:cNvPr>
          <p:cNvCxnSpPr>
            <a:cxnSpLocks/>
          </p:cNvCxnSpPr>
          <p:nvPr/>
        </p:nvCxnSpPr>
        <p:spPr>
          <a:xfrm flipV="1">
            <a:off x="10499189" y="1044568"/>
            <a:ext cx="0" cy="335845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pic>
        <p:nvPicPr>
          <p:cNvPr id="88" name="Picture 87">
            <a:extLst>
              <a:ext uri="{FF2B5EF4-FFF2-40B4-BE49-F238E27FC236}">
                <a16:creationId xmlns:a16="http://schemas.microsoft.com/office/drawing/2014/main" id="{8CAA6098-6578-4D87-BF0C-CC2B7C8C6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88" y="1890994"/>
            <a:ext cx="1210261" cy="1796759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10B1E9CE-8585-463D-A2A6-CBB908947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0382" y="2512830"/>
            <a:ext cx="1485415" cy="1982669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78813525-35DC-42AC-8A36-9FDF0EE70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236" y="2642136"/>
            <a:ext cx="1899073" cy="2034727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3EA58BF1-663C-4D58-B42C-6EDC0C7E4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6887" y="3980216"/>
            <a:ext cx="1344114" cy="2113829"/>
          </a:xfrm>
          <a:prstGeom prst="rect">
            <a:avLst/>
          </a:prstGeom>
        </p:spPr>
      </p:pic>
      <p:sp>
        <p:nvSpPr>
          <p:cNvPr id="95" name="Text Box 21">
            <a:extLst>
              <a:ext uri="{FF2B5EF4-FFF2-40B4-BE49-F238E27FC236}">
                <a16:creationId xmlns:a16="http://schemas.microsoft.com/office/drawing/2014/main" id="{50012AE0-2421-48E0-8851-B795C19E8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5096" y="283065"/>
            <a:ext cx="1311973" cy="831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1" tIns="45720" rIns="91441" bIns="45720" numCol="1" anchor="t" anchorCtr="0" compatLnSpc="1">
            <a:prstTxWarp prst="textNoShape">
              <a:avLst/>
            </a:prstTxWarp>
          </a:bodyPr>
          <a:lstStyle/>
          <a:p>
            <a:pPr algn="ctr" defTabSz="9144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 ABOUT</a:t>
            </a:r>
          </a:p>
          <a:p>
            <a:pPr algn="ctr" defTabSz="9144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non-verbal </a:t>
            </a:r>
          </a:p>
          <a:p>
            <a:pPr algn="ctr" defTabSz="9144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  <a:endParaRPr lang="en-US" altLang="en-US" sz="12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E8F927D4-F011-40E5-860D-3270ABF57A49}"/>
              </a:ext>
            </a:extLst>
          </p:cNvPr>
          <p:cNvCxnSpPr>
            <a:cxnSpLocks/>
          </p:cNvCxnSpPr>
          <p:nvPr/>
        </p:nvCxnSpPr>
        <p:spPr>
          <a:xfrm flipV="1">
            <a:off x="9385431" y="5495058"/>
            <a:ext cx="0" cy="335845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pic>
        <p:nvPicPr>
          <p:cNvPr id="98" name="Picture 97">
            <a:extLst>
              <a:ext uri="{FF2B5EF4-FFF2-40B4-BE49-F238E27FC236}">
                <a16:creationId xmlns:a16="http://schemas.microsoft.com/office/drawing/2014/main" id="{5A0732FE-F3A5-4E6B-8909-41B4FCF99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8990" y="4466985"/>
            <a:ext cx="1411068" cy="2034726"/>
          </a:xfrm>
          <a:prstGeom prst="rect">
            <a:avLst/>
          </a:prstGeom>
        </p:spPr>
      </p:pic>
      <p:sp>
        <p:nvSpPr>
          <p:cNvPr id="99" name="Text Box 21">
            <a:extLst>
              <a:ext uri="{FF2B5EF4-FFF2-40B4-BE49-F238E27FC236}">
                <a16:creationId xmlns:a16="http://schemas.microsoft.com/office/drawing/2014/main" id="{732389D3-F006-4824-B029-73972579F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5284" y="4689617"/>
            <a:ext cx="1311973" cy="831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1" tIns="45720" rIns="91441" bIns="45720" numCol="1" anchor="t" anchorCtr="0" compatLnSpc="1">
            <a:prstTxWarp prst="textNoShape">
              <a:avLst/>
            </a:prstTxWarp>
          </a:bodyPr>
          <a:lstStyle/>
          <a:p>
            <a:pPr algn="ctr" defTabSz="9144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SECURE UNDERSTANDING OF SKILLS</a:t>
            </a:r>
            <a:endParaRPr lang="en-US" altLang="en-US" sz="12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97E101D1-9632-470E-BF24-0E7AFA668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1880" y="4446343"/>
            <a:ext cx="1190654" cy="1586209"/>
          </a:xfrm>
          <a:prstGeom prst="rect">
            <a:avLst/>
          </a:prstGeom>
        </p:spPr>
      </p:pic>
      <p:sp>
        <p:nvSpPr>
          <p:cNvPr id="101" name="Text Box 21">
            <a:extLst>
              <a:ext uri="{FF2B5EF4-FFF2-40B4-BE49-F238E27FC236}">
                <a16:creationId xmlns:a16="http://schemas.microsoft.com/office/drawing/2014/main" id="{4D67C023-3FE5-41D9-B97F-1F8ECBB03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4798" y="4160456"/>
            <a:ext cx="1333278" cy="969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1" tIns="45720" rIns="91441" bIns="45720" numCol="1" anchor="t" anchorCtr="0" compatLnSpc="1">
            <a:prstTxWarp prst="textNoShape">
              <a:avLst/>
            </a:prstTxWarp>
          </a:bodyPr>
          <a:lstStyle/>
          <a:p>
            <a:pPr algn="ctr" defTabSz="9144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</a:t>
            </a:r>
          </a:p>
          <a:p>
            <a:pPr algn="ctr" defTabSz="9144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effective speaking strategies/ debate strategies</a:t>
            </a:r>
            <a:endParaRPr lang="en-US" altLang="en-US" sz="11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02" name="Text Box 21">
            <a:extLst>
              <a:ext uri="{FF2B5EF4-FFF2-40B4-BE49-F238E27FC236}">
                <a16:creationId xmlns:a16="http://schemas.microsoft.com/office/drawing/2014/main" id="{4051E254-5B2B-480C-9EDD-FE29AD162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7608" y="2688363"/>
            <a:ext cx="1231428" cy="831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1" tIns="45720" rIns="91441" bIns="45720" numCol="1" anchor="t" anchorCtr="0" compatLnSpc="1">
            <a:prstTxWarp prst="textNoShape">
              <a:avLst/>
            </a:prstTxWarp>
          </a:bodyPr>
          <a:lstStyle/>
          <a:p>
            <a:pPr algn="ctr" defTabSz="9144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 HOW TO</a:t>
            </a:r>
          </a:p>
          <a:p>
            <a:pPr algn="ctr" defTabSz="9144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‘Time to Talk’ placemat</a:t>
            </a:r>
            <a:endParaRPr lang="en-US" altLang="en-US" sz="12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105" name="Picture 104">
            <a:extLst>
              <a:ext uri="{FF2B5EF4-FFF2-40B4-BE49-F238E27FC236}">
                <a16:creationId xmlns:a16="http://schemas.microsoft.com/office/drawing/2014/main" id="{7DC0EB15-587B-49D2-93A7-57CD5B90687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913" y="2272924"/>
            <a:ext cx="1374967" cy="5919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632AAA-1573-4DD4-81BA-FCB64DAC36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3758" y="5129484"/>
            <a:ext cx="1190655" cy="11476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2533F1-0849-4E41-AF60-12F4ACF81E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924574">
            <a:off x="5452614" y="1065648"/>
            <a:ext cx="512316" cy="34503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91ECA18D-22A9-4980-B6C6-E0AE914818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924574">
            <a:off x="8135421" y="1002280"/>
            <a:ext cx="512316" cy="34503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FD3EDD8D-E5AB-418B-846C-509A611CB2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924574">
            <a:off x="9935909" y="1035999"/>
            <a:ext cx="512316" cy="34503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5E37286-497E-4F55-9488-2416ADAA6B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061712">
            <a:off x="9318020" y="2383362"/>
            <a:ext cx="512316" cy="34503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ED16ADE6-92B1-4E9D-9814-73D5E8DB65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061712">
            <a:off x="3145176" y="2395776"/>
            <a:ext cx="512316" cy="34503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CB8EF49C-E7DF-4947-99E8-2E10984C90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924574">
            <a:off x="2361663" y="4018511"/>
            <a:ext cx="512316" cy="34503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00DC058-DB2F-4D97-9EF6-BE20A6B7BB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924574">
            <a:off x="5126100" y="3990235"/>
            <a:ext cx="512316" cy="34503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E82FA35-8002-4F85-AE0E-CD085FD602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924574">
            <a:off x="9170560" y="3982480"/>
            <a:ext cx="512316" cy="34503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9C852843-1B84-4F64-8D5B-8F231A7BF8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549560">
            <a:off x="8204701" y="5491635"/>
            <a:ext cx="512316" cy="34503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80CECF99-6D99-40AA-B14A-FE55F1083C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590785">
            <a:off x="5310242" y="5506392"/>
            <a:ext cx="512316" cy="34503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E76FBA0B-5455-48F9-BF55-27F91B6DD1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431791">
            <a:off x="-90328" y="3294214"/>
            <a:ext cx="512316" cy="3450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B321AD-8B29-4042-BD39-DE08DE74BF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794" y="210433"/>
            <a:ext cx="879931" cy="829699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21D0438D-B62B-4264-8913-2A7BD614F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2999" y="75461"/>
            <a:ext cx="1750524" cy="1670238"/>
          </a:xfrm>
          <a:prstGeom prst="rect">
            <a:avLst/>
          </a:prstGeom>
        </p:spPr>
      </p:pic>
      <p:sp>
        <p:nvSpPr>
          <p:cNvPr id="53" name="Text Box 21">
            <a:extLst>
              <a:ext uri="{FF2B5EF4-FFF2-40B4-BE49-F238E27FC236}">
                <a16:creationId xmlns:a16="http://schemas.microsoft.com/office/drawing/2014/main" id="{13235AE5-64BD-43C0-B610-D9E8A9619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6546" y="279041"/>
            <a:ext cx="1466219" cy="534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1" tIns="45720" rIns="91441" bIns="45720" numCol="1" anchor="t" anchorCtr="0" compatLnSpc="1">
            <a:prstTxWarp prst="textNoShape">
              <a:avLst/>
            </a:prstTxWarp>
          </a:bodyPr>
          <a:lstStyle/>
          <a:p>
            <a:pPr algn="ctr" defTabSz="9144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UNDERSTAND </a:t>
            </a:r>
            <a:r>
              <a:rPr lang="en-US" altLang="en-US" sz="1200" b="1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oracy and the power of talk</a:t>
            </a:r>
          </a:p>
          <a:p>
            <a:pPr algn="ctr" defTabSz="9144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1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CA01D31-3DD6-483E-9445-CAA6B9AAB6FF}"/>
              </a:ext>
            </a:extLst>
          </p:cNvPr>
          <p:cNvCxnSpPr>
            <a:cxnSpLocks/>
          </p:cNvCxnSpPr>
          <p:nvPr/>
        </p:nvCxnSpPr>
        <p:spPr>
          <a:xfrm flipV="1">
            <a:off x="4758187" y="1040132"/>
            <a:ext cx="0" cy="3447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6" name="Picture 55">
            <a:extLst>
              <a:ext uri="{FF2B5EF4-FFF2-40B4-BE49-F238E27FC236}">
                <a16:creationId xmlns:a16="http://schemas.microsoft.com/office/drawing/2014/main" id="{18F9A55D-E68C-4EE4-A012-FB77905E19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924574">
            <a:off x="2586672" y="1054983"/>
            <a:ext cx="512316" cy="34503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E856C643-E3C9-48D4-A1F5-8E8852560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0467" y="-1"/>
            <a:ext cx="1752544" cy="1947341"/>
          </a:xfrm>
          <a:prstGeom prst="rect">
            <a:avLst/>
          </a:prstGeom>
        </p:spPr>
      </p:pic>
      <p:sp>
        <p:nvSpPr>
          <p:cNvPr id="59" name="Text Box 21">
            <a:extLst>
              <a:ext uri="{FF2B5EF4-FFF2-40B4-BE49-F238E27FC236}">
                <a16:creationId xmlns:a16="http://schemas.microsoft.com/office/drawing/2014/main" id="{3C615A81-CCFA-4CED-9FE7-3C6D28076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8093" y="198644"/>
            <a:ext cx="1597313" cy="967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1" tIns="45720" rIns="91441" bIns="45720" numCol="1" anchor="t" anchorCtr="0" compatLnSpc="1">
            <a:prstTxWarp prst="textNoShape">
              <a:avLst/>
            </a:prstTxWarp>
          </a:bodyPr>
          <a:lstStyle/>
          <a:p>
            <a:pPr algn="ctr" defTabSz="9144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 ABOUT</a:t>
            </a:r>
            <a:r>
              <a:rPr lang="en-US" altLang="en-US" sz="1200" b="1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formality and academic register language </a:t>
            </a:r>
            <a:endParaRPr lang="en-US" altLang="en-US" sz="12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algn="ctr" defTabSz="9144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200" b="1" i="1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869AF3D1-C3CA-449D-A6F1-2BE5E3CB9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6317" y="1426270"/>
            <a:ext cx="1367469" cy="1504111"/>
          </a:xfrm>
          <a:prstGeom prst="rect">
            <a:avLst/>
          </a:prstGeom>
        </p:spPr>
      </p:pic>
      <p:sp>
        <p:nvSpPr>
          <p:cNvPr id="62" name="Text Box 21">
            <a:extLst>
              <a:ext uri="{FF2B5EF4-FFF2-40B4-BE49-F238E27FC236}">
                <a16:creationId xmlns:a16="http://schemas.microsoft.com/office/drawing/2014/main" id="{994389A3-1C33-4BF2-8C2D-63691FEA3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6394" y="2911469"/>
            <a:ext cx="1372555" cy="530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1" tIns="45720" rIns="91441" bIns="45720" numCol="1" anchor="t" anchorCtr="0" compatLnSpc="1">
            <a:prstTxWarp prst="textNoShape">
              <a:avLst/>
            </a:prstTxWarp>
          </a:bodyPr>
          <a:lstStyle/>
          <a:p>
            <a:pPr algn="ctr" defTabSz="9144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</a:t>
            </a:r>
          </a:p>
          <a:p>
            <a:pPr algn="ctr" defTabSz="9144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to choose the best arguments</a:t>
            </a:r>
            <a:endParaRPr lang="en-US" altLang="en-US" sz="12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algn="ctr" defTabSz="9144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2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65" name="Text Box 21">
            <a:extLst>
              <a:ext uri="{FF2B5EF4-FFF2-40B4-BE49-F238E27FC236}">
                <a16:creationId xmlns:a16="http://schemas.microsoft.com/office/drawing/2014/main" id="{33BB6469-5B34-4EFD-A93F-516A09A99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6052" y="4576110"/>
            <a:ext cx="1344116" cy="87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1" tIns="45720" rIns="91441" bIns="45720" numCol="1" anchor="t" anchorCtr="0" compatLnSpc="1">
            <a:prstTxWarp prst="textNoShape">
              <a:avLst/>
            </a:prstTxWarp>
          </a:bodyPr>
          <a:lstStyle/>
          <a:p>
            <a:pPr algn="ctr" defTabSz="9144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</a:t>
            </a:r>
          </a:p>
          <a:p>
            <a:pPr algn="ctr" defTabSz="9144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to plan for a debate.</a:t>
            </a:r>
            <a:endParaRPr lang="en-US" altLang="en-US" sz="12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algn="ctr" defTabSz="9144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2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9863DA8-9CC3-4C92-A43D-3F03B26F872F}"/>
              </a:ext>
            </a:extLst>
          </p:cNvPr>
          <p:cNvCxnSpPr>
            <a:cxnSpLocks/>
          </p:cNvCxnSpPr>
          <p:nvPr/>
        </p:nvCxnSpPr>
        <p:spPr>
          <a:xfrm flipV="1">
            <a:off x="6267963" y="5473447"/>
            <a:ext cx="0" cy="335845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67" name="Text Box 21">
            <a:extLst>
              <a:ext uri="{FF2B5EF4-FFF2-40B4-BE49-F238E27FC236}">
                <a16:creationId xmlns:a16="http://schemas.microsoft.com/office/drawing/2014/main" id="{8DFEAA9E-19A5-4281-98CD-C8225CF60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6254" y="1227498"/>
            <a:ext cx="1294124" cy="62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1" tIns="45720" rIns="91441" bIns="45720" numCol="1" anchor="t" anchorCtr="0" compatLnSpc="1">
            <a:prstTxWarp prst="textNoShape">
              <a:avLst/>
            </a:prstTxWarp>
          </a:bodyPr>
          <a:lstStyle/>
          <a:p>
            <a:pPr algn="ctr" defTabSz="9144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 ABOUT</a:t>
            </a:r>
          </a:p>
          <a:p>
            <a:pPr algn="ctr" defTabSz="9144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persuasive language</a:t>
            </a:r>
            <a:endParaRPr lang="en-US" altLang="en-US" sz="12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algn="ctr" defTabSz="9144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2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A67472-277E-49E6-9351-91E093C2DAFB}"/>
              </a:ext>
            </a:extLst>
          </p:cNvPr>
          <p:cNvSpPr txBox="1"/>
          <p:nvPr/>
        </p:nvSpPr>
        <p:spPr>
          <a:xfrm>
            <a:off x="2662999" y="185076"/>
            <a:ext cx="507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Bakso Sapi" pitchFamily="50" charset="0"/>
              </a:rPr>
              <a:t>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89F05E6-0C3F-4C18-A41F-1A9A953F5938}"/>
              </a:ext>
            </a:extLst>
          </p:cNvPr>
          <p:cNvSpPr txBox="1"/>
          <p:nvPr/>
        </p:nvSpPr>
        <p:spPr>
          <a:xfrm>
            <a:off x="5745019" y="132158"/>
            <a:ext cx="507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Bakso Sapi" pitchFamily="50" charset="0"/>
              </a:rPr>
              <a:t>2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B785AF7-198D-4593-B854-A2E3135BF4AC}"/>
              </a:ext>
            </a:extLst>
          </p:cNvPr>
          <p:cNvSpPr txBox="1"/>
          <p:nvPr/>
        </p:nvSpPr>
        <p:spPr>
          <a:xfrm>
            <a:off x="8460859" y="129074"/>
            <a:ext cx="507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Bakso Sapi" pitchFamily="50" charset="0"/>
              </a:rPr>
              <a:t>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068D670-BE1B-44F2-99E0-E6C76FADE26B}"/>
              </a:ext>
            </a:extLst>
          </p:cNvPr>
          <p:cNvSpPr txBox="1"/>
          <p:nvPr/>
        </p:nvSpPr>
        <p:spPr>
          <a:xfrm>
            <a:off x="10796000" y="1173130"/>
            <a:ext cx="507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Bakso Sapi" pitchFamily="50" charset="0"/>
              </a:rPr>
              <a:t>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F572A9C-14D3-4F9A-9AEF-7BF7349B45E2}"/>
              </a:ext>
            </a:extLst>
          </p:cNvPr>
          <p:cNvSpPr txBox="1"/>
          <p:nvPr/>
        </p:nvSpPr>
        <p:spPr>
          <a:xfrm>
            <a:off x="8084456" y="1482178"/>
            <a:ext cx="507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Bakso Sapi" pitchFamily="50" charset="0"/>
              </a:rPr>
              <a:t>5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6B4B57D-3755-4D8C-A68A-B5338C6F71B2}"/>
              </a:ext>
            </a:extLst>
          </p:cNvPr>
          <p:cNvSpPr txBox="1"/>
          <p:nvPr/>
        </p:nvSpPr>
        <p:spPr>
          <a:xfrm>
            <a:off x="6698601" y="2806627"/>
            <a:ext cx="507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Bakso Sapi" pitchFamily="50" charset="0"/>
              </a:rPr>
              <a:t>8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31A2FAF-9807-4509-B578-22AC33993F1C}"/>
              </a:ext>
            </a:extLst>
          </p:cNvPr>
          <p:cNvSpPr txBox="1"/>
          <p:nvPr/>
        </p:nvSpPr>
        <p:spPr>
          <a:xfrm>
            <a:off x="3567468" y="2899231"/>
            <a:ext cx="507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Bakso Sapi" pitchFamily="50" charset="0"/>
              </a:rPr>
              <a:t>7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F092E50-D70F-41AE-A422-E22E2BD7CE61}"/>
              </a:ext>
            </a:extLst>
          </p:cNvPr>
          <p:cNvSpPr txBox="1"/>
          <p:nvPr/>
        </p:nvSpPr>
        <p:spPr>
          <a:xfrm>
            <a:off x="1473846" y="2020920"/>
            <a:ext cx="507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Bakso Sapi" pitchFamily="50" charset="0"/>
              </a:rPr>
              <a:t>6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2647A73-49F3-4CC1-84D7-1A7C381B849B}"/>
              </a:ext>
            </a:extLst>
          </p:cNvPr>
          <p:cNvSpPr txBox="1"/>
          <p:nvPr/>
        </p:nvSpPr>
        <p:spPr>
          <a:xfrm>
            <a:off x="10629041" y="4101846"/>
            <a:ext cx="507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Bakso Sapi" pitchFamily="50" charset="0"/>
              </a:rPr>
              <a:t>9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123EB37-192B-47B4-9689-15781CEE01C7}"/>
              </a:ext>
            </a:extLst>
          </p:cNvPr>
          <p:cNvSpPr txBox="1"/>
          <p:nvPr/>
        </p:nvSpPr>
        <p:spPr>
          <a:xfrm>
            <a:off x="7322184" y="4528190"/>
            <a:ext cx="507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Bakso Sapi" pitchFamily="50" charset="0"/>
              </a:rPr>
              <a:t>10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6A6602B-1F47-4084-AC1D-CE4509A21235}"/>
              </a:ext>
            </a:extLst>
          </p:cNvPr>
          <p:cNvSpPr txBox="1"/>
          <p:nvPr/>
        </p:nvSpPr>
        <p:spPr>
          <a:xfrm>
            <a:off x="3382387" y="4600693"/>
            <a:ext cx="507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Bakso Sapi" pitchFamily="50" charset="0"/>
              </a:rPr>
              <a:t>11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762F79-6E1B-418C-9CA8-77A2275C2767}"/>
              </a:ext>
            </a:extLst>
          </p:cNvPr>
          <p:cNvSpPr txBox="1"/>
          <p:nvPr/>
        </p:nvSpPr>
        <p:spPr>
          <a:xfrm>
            <a:off x="667158" y="1020108"/>
            <a:ext cx="184743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sis MT Pro Black" panose="02040A04050005020304" pitchFamily="18" charset="0"/>
              </a:rPr>
              <a:t>Time to…</a:t>
            </a:r>
            <a:r>
              <a:rPr lang="en-GB" sz="1200" dirty="0">
                <a:effectLst/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become an effective speaker and listener. </a:t>
            </a:r>
            <a:endParaRPr lang="en-GB" dirty="0"/>
          </a:p>
        </p:txBody>
      </p:sp>
      <p:sp>
        <p:nvSpPr>
          <p:cNvPr id="80" name="Text Box 21">
            <a:extLst>
              <a:ext uri="{FF2B5EF4-FFF2-40B4-BE49-F238E27FC236}">
                <a16:creationId xmlns:a16="http://schemas.microsoft.com/office/drawing/2014/main" id="{DCC856CD-C845-4E60-96A0-F8DE4C2E0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0200" y="1632951"/>
            <a:ext cx="1599431" cy="56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1" tIns="45720" rIns="91441" bIns="45720" numCol="1" anchor="t" anchorCtr="0" compatLnSpc="1">
            <a:prstTxWarp prst="textNoShape">
              <a:avLst/>
            </a:prstTxWarp>
          </a:bodyPr>
          <a:lstStyle/>
          <a:p>
            <a:pPr algn="ctr" defTabSz="9144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 ABOUT</a:t>
            </a:r>
          </a:p>
          <a:p>
            <a:pPr algn="ctr" defTabSz="9144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debates/discussion</a:t>
            </a:r>
            <a:endParaRPr lang="en-US" altLang="en-US" sz="1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1" name="Text Box 21">
            <a:extLst>
              <a:ext uri="{FF2B5EF4-FFF2-40B4-BE49-F238E27FC236}">
                <a16:creationId xmlns:a16="http://schemas.microsoft.com/office/drawing/2014/main" id="{005071B5-35E6-4E0F-8E0B-486CA83F5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3197" y="2117781"/>
            <a:ext cx="1295991" cy="409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1" tIns="45720" rIns="91441" bIns="45720" numCol="1" anchor="t" anchorCtr="0" compatLnSpc="1">
            <a:prstTxWarp prst="textNoShape">
              <a:avLst/>
            </a:prstTxWarp>
          </a:bodyPr>
          <a:lstStyle/>
          <a:p>
            <a:pPr algn="ctr" defTabSz="9144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ESTABLISH</a:t>
            </a:r>
          </a:p>
          <a:p>
            <a:pPr algn="ctr" defTabSz="9144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‘Time to Talk’ </a:t>
            </a:r>
            <a:r>
              <a:rPr lang="en-US" altLang="en-US" sz="12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rules</a:t>
            </a:r>
            <a:endParaRPr lang="en-US" altLang="en-US" sz="1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BC7BA9-0EB4-4173-A0CA-89BC4889C713}"/>
              </a:ext>
            </a:extLst>
          </p:cNvPr>
          <p:cNvSpPr/>
          <p:nvPr/>
        </p:nvSpPr>
        <p:spPr>
          <a:xfrm>
            <a:off x="3056727" y="5999982"/>
            <a:ext cx="77909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June 2022-December 2022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B600959-7724-4B9A-8425-4D2FA053BF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52264" y="12538"/>
            <a:ext cx="3269837" cy="3109551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D6C8B5CD-4BBC-4AC6-B934-E4CC423BD2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08686" y="1505694"/>
            <a:ext cx="725129" cy="75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16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F8EF909-97D8-4F8F-9F5B-8C7CD982793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1" y="1"/>
            <a:ext cx="2300056" cy="17755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0A4DA5-E941-4AF4-B6D7-651A3A8728E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0650" y="-23661"/>
            <a:ext cx="641350" cy="57594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6B12779-F5E2-414F-A50B-C082975E7F06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300055" y="0"/>
            <a:ext cx="2300055" cy="176534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C8C168-A3AB-4E41-A3FD-6E9C181AC85F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600110" y="0"/>
            <a:ext cx="2300055" cy="176534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CEBEA10-811C-4D1C-980A-E5B1D69CC84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6900165" y="0"/>
            <a:ext cx="2300055" cy="17653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10B968-AB4E-4F14-BC2D-128C7D78184F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200220" y="-6840"/>
            <a:ext cx="2300055" cy="19021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49FF8D-CFA6-42B6-B97E-F622B5A8CAA4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36" y="6693038"/>
            <a:ext cx="2465069" cy="20041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49A657-2A7A-4E7E-8FFD-67E16D16030B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450236" y="6693038"/>
            <a:ext cx="2450237" cy="18337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2581DB1-1A27-4AA2-BEBB-FC515A7BA612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870881" y="6697766"/>
            <a:ext cx="2450237" cy="190213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EAE695D-24D4-4CE5-8A23-9F5F8C7C5CD9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7321117" y="6693038"/>
            <a:ext cx="2450237" cy="177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9A74B0B-2F48-4433-B144-72C538DCC78A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741762" y="6693038"/>
            <a:ext cx="2450236" cy="164962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6B3E9DD-3E92-4D8B-AEC4-3671552FF9D4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29" y="748703"/>
            <a:ext cx="1302073" cy="17141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8035E9A-E049-4BA0-BB38-CE768A43222C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29" y="2044603"/>
            <a:ext cx="1302073" cy="17141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DE07044-5A40-4B1F-B7A5-0722946D9530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65" y="3339910"/>
            <a:ext cx="1302073" cy="17141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914A30B-06B4-4F65-95FD-0D859C750159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401" y="4629044"/>
            <a:ext cx="1302073" cy="17141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5553A00-2A52-41C8-B9FB-BA6DD31A17C1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78131" y="5943566"/>
            <a:ext cx="1327601" cy="17134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2105FA6-B6FF-4A2E-A6C0-41000D5D3A3F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254" y="2044603"/>
            <a:ext cx="1302073" cy="17141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7488547-3907-48EB-8BC3-3CEA000E5397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218" y="3339910"/>
            <a:ext cx="1302073" cy="17141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9532A39-69AB-423F-AE5D-51C75D3DDB14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182" y="4629044"/>
            <a:ext cx="1302073" cy="17141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42C640E-834E-40ED-A4A3-54D8139DF665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42452" y="5943566"/>
            <a:ext cx="1327601" cy="17134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D47374C-1591-4EE8-A557-BF753E2C3B0F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609156" y="930072"/>
            <a:ext cx="994123" cy="17141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D82E49E-CB03-47DA-AF68-1D67932A690D}"/>
              </a:ext>
            </a:extLst>
          </p:cNvPr>
          <p:cNvSpPr txBox="1"/>
          <p:nvPr/>
        </p:nvSpPr>
        <p:spPr>
          <a:xfrm>
            <a:off x="311957" y="1337209"/>
            <a:ext cx="11473262" cy="4939814"/>
          </a:xfrm>
          <a:prstGeom prst="rect">
            <a:avLst/>
          </a:prstGeom>
          <a:gradFill flip="none" rotWithShape="1">
            <a:gsLst>
              <a:gs pos="0">
                <a:srgbClr val="66FFCC">
                  <a:tint val="66000"/>
                  <a:satMod val="160000"/>
                </a:srgbClr>
              </a:gs>
              <a:gs pos="50000">
                <a:srgbClr val="66FFCC">
                  <a:tint val="44500"/>
                  <a:satMod val="160000"/>
                </a:srgbClr>
              </a:gs>
              <a:gs pos="100000">
                <a:srgbClr val="66FFCC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GB" sz="3500" dirty="0"/>
              <a:t>Turn to page 10/11 of your ‘Pupil Oracy Record’ booklet. </a:t>
            </a:r>
          </a:p>
          <a:p>
            <a:pPr algn="ctr"/>
            <a:endParaRPr lang="en-GB" sz="3500" dirty="0"/>
          </a:p>
          <a:p>
            <a:pPr algn="ctr"/>
            <a:r>
              <a:rPr lang="en-GB" sz="3500" dirty="0"/>
              <a:t>These pages will help you to learn a range of persuasive techniques.  You will have an opportunity to practise using these techniques in your English lesson.</a:t>
            </a:r>
          </a:p>
          <a:p>
            <a:pPr algn="ctr"/>
            <a:endParaRPr lang="en-GB" sz="3500" dirty="0"/>
          </a:p>
          <a:p>
            <a:pPr algn="ctr"/>
            <a:r>
              <a:rPr lang="en-GB" sz="3500" u="sng" dirty="0"/>
              <a:t>Effective speakers can use persuasive techniques to convince and build rapport with their listeners. </a:t>
            </a:r>
          </a:p>
          <a:p>
            <a:pPr algn="ctr"/>
            <a:r>
              <a:rPr lang="en-GB" sz="3500" dirty="0"/>
              <a:t> 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3109342D-E67C-4911-B547-0ED47A01B29D}"/>
              </a:ext>
            </a:extLst>
          </p:cNvPr>
          <p:cNvSpPr txBox="1">
            <a:spLocks/>
          </p:cNvSpPr>
          <p:nvPr/>
        </p:nvSpPr>
        <p:spPr>
          <a:xfrm>
            <a:off x="928751" y="264311"/>
            <a:ext cx="9642772" cy="99412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Summer activity: let’s get persuasive!</a:t>
            </a:r>
          </a:p>
        </p:txBody>
      </p:sp>
    </p:spTree>
    <p:extLst>
      <p:ext uri="{BB962C8B-B14F-4D97-AF65-F5344CB8AC3E}">
        <p14:creationId xmlns:p14="http://schemas.microsoft.com/office/powerpoint/2010/main" val="22879294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F8EF909-97D8-4F8F-9F5B-8C7CD982793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1" y="1"/>
            <a:ext cx="2300056" cy="17755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0A4DA5-E941-4AF4-B6D7-651A3A8728E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0650" y="-23661"/>
            <a:ext cx="641350" cy="57594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6B12779-F5E2-414F-A50B-C082975E7F06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300055" y="0"/>
            <a:ext cx="2300055" cy="176534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C8C168-A3AB-4E41-A3FD-6E9C181AC85F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600110" y="0"/>
            <a:ext cx="2300055" cy="176534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CEBEA10-811C-4D1C-980A-E5B1D69CC84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6900165" y="0"/>
            <a:ext cx="2300055" cy="17653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10B968-AB4E-4F14-BC2D-128C7D78184F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200220" y="-6840"/>
            <a:ext cx="2300055" cy="19021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49FF8D-CFA6-42B6-B97E-F622B5A8CAA4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36" y="6693038"/>
            <a:ext cx="2465069" cy="20041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49A657-2A7A-4E7E-8FFD-67E16D16030B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450236" y="6693038"/>
            <a:ext cx="2450237" cy="18337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2581DB1-1A27-4AA2-BEBB-FC515A7BA612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870881" y="6697766"/>
            <a:ext cx="2450237" cy="190213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EAE695D-24D4-4CE5-8A23-9F5F8C7C5CD9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7321117" y="6693038"/>
            <a:ext cx="2450237" cy="177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9A74B0B-2F48-4433-B144-72C538DCC78A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741762" y="6693038"/>
            <a:ext cx="2450236" cy="164962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6B3E9DD-3E92-4D8B-AEC4-3671552FF9D4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29" y="748703"/>
            <a:ext cx="1302073" cy="17141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8035E9A-E049-4BA0-BB38-CE768A43222C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29" y="2044603"/>
            <a:ext cx="1302073" cy="17141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DE07044-5A40-4B1F-B7A5-0722946D9530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65" y="3339910"/>
            <a:ext cx="1302073" cy="17141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914A30B-06B4-4F65-95FD-0D859C750159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401" y="4629044"/>
            <a:ext cx="1302073" cy="17141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5553A00-2A52-41C8-B9FB-BA6DD31A17C1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78131" y="5943566"/>
            <a:ext cx="1327601" cy="17134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2105FA6-B6FF-4A2E-A6C0-41000D5D3A3F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254" y="2044603"/>
            <a:ext cx="1302073" cy="17141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7488547-3907-48EB-8BC3-3CEA000E5397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218" y="3339910"/>
            <a:ext cx="1302073" cy="17141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9532A39-69AB-423F-AE5D-51C75D3DDB14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182" y="4629044"/>
            <a:ext cx="1302073" cy="17141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42C640E-834E-40ED-A4A3-54D8139DF665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42452" y="5943566"/>
            <a:ext cx="1327601" cy="17134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D47374C-1591-4EE8-A557-BF753E2C3B0F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609156" y="930072"/>
            <a:ext cx="994123" cy="17141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D82E49E-CB03-47DA-AF68-1D67932A690D}"/>
              </a:ext>
            </a:extLst>
          </p:cNvPr>
          <p:cNvSpPr txBox="1"/>
          <p:nvPr/>
        </p:nvSpPr>
        <p:spPr>
          <a:xfrm>
            <a:off x="359369" y="1337209"/>
            <a:ext cx="11473262" cy="4401205"/>
          </a:xfrm>
          <a:prstGeom prst="rect">
            <a:avLst/>
          </a:prstGeom>
          <a:gradFill flip="none" rotWithShape="1">
            <a:gsLst>
              <a:gs pos="0">
                <a:srgbClr val="66FFCC">
                  <a:tint val="66000"/>
                  <a:satMod val="160000"/>
                </a:srgbClr>
              </a:gs>
              <a:gs pos="50000">
                <a:srgbClr val="66FFCC">
                  <a:tint val="44500"/>
                  <a:satMod val="160000"/>
                </a:srgbClr>
              </a:gs>
              <a:gs pos="100000">
                <a:srgbClr val="66FFCC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GB" sz="3500" b="1" u="sng" dirty="0"/>
              <a:t>TASK:</a:t>
            </a:r>
          </a:p>
          <a:p>
            <a:pPr algn="ctr"/>
            <a:r>
              <a:rPr lang="en-GB" sz="3500" dirty="0"/>
              <a:t>Your summer activity is to try and use the </a:t>
            </a:r>
          </a:p>
          <a:p>
            <a:pPr algn="ctr"/>
            <a:r>
              <a:rPr lang="en-GB" sz="3500" dirty="0"/>
              <a:t> different persuasive techniques in real-life situations.</a:t>
            </a:r>
          </a:p>
          <a:p>
            <a:pPr algn="ctr"/>
            <a:endParaRPr lang="en-GB" sz="3500" dirty="0"/>
          </a:p>
          <a:p>
            <a:pPr algn="ctr"/>
            <a:r>
              <a:rPr lang="en-GB" sz="3500" dirty="0"/>
              <a:t>Each time you use a skill in a real-life situation, record it on page 9 and write the date.  In September, if you can explain to your form tutor how you have utilised the skill with examples, you can achieve reward points.   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3109342D-E67C-4911-B547-0ED47A01B29D}"/>
              </a:ext>
            </a:extLst>
          </p:cNvPr>
          <p:cNvSpPr txBox="1">
            <a:spLocks/>
          </p:cNvSpPr>
          <p:nvPr/>
        </p:nvSpPr>
        <p:spPr>
          <a:xfrm>
            <a:off x="928751" y="264311"/>
            <a:ext cx="9642772" cy="99412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Summer activity: let’s get persuasive!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B9FFF5D7-8FD0-4F11-B370-6D294FC64703}"/>
              </a:ext>
            </a:extLst>
          </p:cNvPr>
          <p:cNvSpPr txBox="1">
            <a:spLocks/>
          </p:cNvSpPr>
          <p:nvPr/>
        </p:nvSpPr>
        <p:spPr>
          <a:xfrm>
            <a:off x="2715944" y="5971019"/>
            <a:ext cx="6760033" cy="46680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Good luck!</a:t>
            </a:r>
          </a:p>
        </p:txBody>
      </p:sp>
    </p:spTree>
    <p:extLst>
      <p:ext uri="{BB962C8B-B14F-4D97-AF65-F5344CB8AC3E}">
        <p14:creationId xmlns:p14="http://schemas.microsoft.com/office/powerpoint/2010/main" val="3786872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F8EF909-97D8-4F8F-9F5B-8C7CD982793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1" y="1"/>
            <a:ext cx="2300056" cy="17755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0A4DA5-E941-4AF4-B6D7-651A3A8728E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0650" y="-23661"/>
            <a:ext cx="641350" cy="57594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6B12779-F5E2-414F-A50B-C082975E7F06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300055" y="0"/>
            <a:ext cx="2300055" cy="176534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C8C168-A3AB-4E41-A3FD-6E9C181AC85F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600110" y="0"/>
            <a:ext cx="2300055" cy="176534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CEBEA10-811C-4D1C-980A-E5B1D69CC84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6900165" y="0"/>
            <a:ext cx="2300055" cy="17653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10B968-AB4E-4F14-BC2D-128C7D78184F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200220" y="-6840"/>
            <a:ext cx="2300055" cy="19021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49FF8D-CFA6-42B6-B97E-F622B5A8CAA4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36" y="6693038"/>
            <a:ext cx="2465069" cy="20041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49A657-2A7A-4E7E-8FFD-67E16D16030B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450236" y="6693038"/>
            <a:ext cx="2450237" cy="18337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2581DB1-1A27-4AA2-BEBB-FC515A7BA612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870881" y="6697766"/>
            <a:ext cx="2450237" cy="190213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EAE695D-24D4-4CE5-8A23-9F5F8C7C5CD9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7321117" y="6693038"/>
            <a:ext cx="2450237" cy="177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9A74B0B-2F48-4433-B144-72C538DCC78A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741762" y="6693038"/>
            <a:ext cx="2450236" cy="164962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6B3E9DD-3E92-4D8B-AEC4-3671552FF9D4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29" y="748703"/>
            <a:ext cx="1302073" cy="17141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8035E9A-E049-4BA0-BB38-CE768A43222C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29" y="2044603"/>
            <a:ext cx="1302073" cy="17141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DE07044-5A40-4B1F-B7A5-0722946D9530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65" y="3339910"/>
            <a:ext cx="1302073" cy="17141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914A30B-06B4-4F65-95FD-0D859C750159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401" y="4629044"/>
            <a:ext cx="1302073" cy="17141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5553A00-2A52-41C8-B9FB-BA6DD31A17C1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78131" y="5943566"/>
            <a:ext cx="1327601" cy="17134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2105FA6-B6FF-4A2E-A6C0-41000D5D3A3F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254" y="2044603"/>
            <a:ext cx="1302073" cy="17141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7488547-3907-48EB-8BC3-3CEA000E5397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218" y="3339910"/>
            <a:ext cx="1302073" cy="17141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9532A39-69AB-423F-AE5D-51C75D3DDB14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182" y="4629044"/>
            <a:ext cx="1302073" cy="17141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42C640E-834E-40ED-A4A3-54D8139DF665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42452" y="5943566"/>
            <a:ext cx="1327601" cy="17134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D47374C-1591-4EE8-A557-BF753E2C3B0F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609156" y="930072"/>
            <a:ext cx="994123" cy="17141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ED7A719B-241F-42F5-B6F7-2996828B7756}"/>
              </a:ext>
            </a:extLst>
          </p:cNvPr>
          <p:cNvSpPr txBox="1">
            <a:spLocks/>
          </p:cNvSpPr>
          <p:nvPr/>
        </p:nvSpPr>
        <p:spPr>
          <a:xfrm>
            <a:off x="1994795" y="183374"/>
            <a:ext cx="8229600" cy="99412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What is today’s session about?</a:t>
            </a:r>
            <a:endParaRPr lang="en-GB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D82E49E-CB03-47DA-AF68-1D67932A690D}"/>
              </a:ext>
            </a:extLst>
          </p:cNvPr>
          <p:cNvSpPr txBox="1"/>
          <p:nvPr/>
        </p:nvSpPr>
        <p:spPr>
          <a:xfrm>
            <a:off x="2092537" y="2279425"/>
            <a:ext cx="7315200" cy="1323439"/>
          </a:xfrm>
          <a:prstGeom prst="rect">
            <a:avLst/>
          </a:prstGeom>
          <a:gradFill flip="none" rotWithShape="1">
            <a:gsLst>
              <a:gs pos="0">
                <a:srgbClr val="66FFCC">
                  <a:tint val="66000"/>
                  <a:satMod val="160000"/>
                </a:srgbClr>
              </a:gs>
              <a:gs pos="50000">
                <a:srgbClr val="66FFCC">
                  <a:tint val="44500"/>
                  <a:satMod val="160000"/>
                </a:srgbClr>
              </a:gs>
              <a:gs pos="100000">
                <a:srgbClr val="66FFCC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1. What is non-verbal communication?</a:t>
            </a:r>
            <a:endParaRPr lang="en-GB" sz="3500" dirty="0"/>
          </a:p>
        </p:txBody>
      </p:sp>
    </p:spTree>
    <p:extLst>
      <p:ext uri="{BB962C8B-B14F-4D97-AF65-F5344CB8AC3E}">
        <p14:creationId xmlns:p14="http://schemas.microsoft.com/office/powerpoint/2010/main" val="2387695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-Turn Arrow 9"/>
          <p:cNvSpPr/>
          <p:nvPr/>
        </p:nvSpPr>
        <p:spPr>
          <a:xfrm rot="5400000">
            <a:off x="6219908" y="-2553427"/>
            <a:ext cx="1743461" cy="8947632"/>
          </a:xfrm>
          <a:prstGeom prst="uturnArrow">
            <a:avLst>
              <a:gd name="adj1" fmla="val 20058"/>
              <a:gd name="adj2" fmla="val 10029"/>
              <a:gd name="adj3" fmla="val 18220"/>
              <a:gd name="adj4" fmla="val 49965"/>
              <a:gd name="adj5" fmla="val 97100"/>
            </a:avLst>
          </a:prstGeom>
          <a:solidFill>
            <a:srgbClr val="66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1801" dirty="0"/>
          </a:p>
        </p:txBody>
      </p:sp>
      <p:sp>
        <p:nvSpPr>
          <p:cNvPr id="11" name="U-Turn Arrow 10"/>
          <p:cNvSpPr/>
          <p:nvPr/>
        </p:nvSpPr>
        <p:spPr>
          <a:xfrm rot="16200000">
            <a:off x="5207407" y="-1082402"/>
            <a:ext cx="1919729" cy="8947635"/>
          </a:xfrm>
          <a:prstGeom prst="uturnArrow">
            <a:avLst>
              <a:gd name="adj1" fmla="val 19494"/>
              <a:gd name="adj2" fmla="val 9747"/>
              <a:gd name="adj3" fmla="val 141"/>
              <a:gd name="adj4" fmla="val 47654"/>
              <a:gd name="adj5" fmla="val 16614"/>
            </a:avLst>
          </a:prstGeom>
          <a:solidFill>
            <a:srgbClr val="66FFCC"/>
          </a:solidFill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ot="0" spcFirstLastPara="0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1801" dirty="0"/>
          </a:p>
        </p:txBody>
      </p:sp>
      <p:sp>
        <p:nvSpPr>
          <p:cNvPr id="12" name="U-Turn Arrow 11"/>
          <p:cNvSpPr/>
          <p:nvPr/>
        </p:nvSpPr>
        <p:spPr>
          <a:xfrm rot="5400000">
            <a:off x="6403583" y="577655"/>
            <a:ext cx="1843829" cy="8662670"/>
          </a:xfrm>
          <a:prstGeom prst="uturnArrow">
            <a:avLst>
              <a:gd name="adj1" fmla="val 20058"/>
              <a:gd name="adj2" fmla="val 10029"/>
              <a:gd name="adj3" fmla="val 18220"/>
              <a:gd name="adj4" fmla="val 48151"/>
              <a:gd name="adj5" fmla="val 97100"/>
            </a:avLst>
          </a:prstGeom>
          <a:solidFill>
            <a:srgbClr val="66FFCC"/>
          </a:solidFill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ot="0" spcFirstLastPara="0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1801" dirty="0"/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 flipV="1">
            <a:off x="6739387" y="1040132"/>
            <a:ext cx="0" cy="3447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</p:cNvCxnSpPr>
          <p:nvPr/>
        </p:nvCxnSpPr>
        <p:spPr>
          <a:xfrm flipV="1">
            <a:off x="10526100" y="2447752"/>
            <a:ext cx="0" cy="335845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0" name="Text Box 3078"/>
          <p:cNvSpPr txBox="1">
            <a:spLocks noChangeArrowheads="1"/>
          </p:cNvSpPr>
          <p:nvPr/>
        </p:nvSpPr>
        <p:spPr bwMode="auto">
          <a:xfrm>
            <a:off x="3149953" y="2379749"/>
            <a:ext cx="39416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1" tIns="45720" rIns="91441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9144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Preparing for</a:t>
            </a:r>
            <a:endParaRPr lang="en-US" altLang="en-US" sz="1801" dirty="0">
              <a:latin typeface="Arial" panose="020B0604020202020204" pitchFamily="34" charset="0"/>
            </a:endParaRPr>
          </a:p>
        </p:txBody>
      </p:sp>
      <p:sp>
        <p:nvSpPr>
          <p:cNvPr id="2048" name="Rectangle 36"/>
          <p:cNvSpPr>
            <a:spLocks noChangeArrowheads="1"/>
          </p:cNvSpPr>
          <p:nvPr/>
        </p:nvSpPr>
        <p:spPr bwMode="auto">
          <a:xfrm>
            <a:off x="1008532" y="-194253"/>
            <a:ext cx="184733" cy="369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1" tIns="45720" rIns="91441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801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FCC5827-F3EE-42E1-9644-3E55FF356FDB}"/>
              </a:ext>
            </a:extLst>
          </p:cNvPr>
          <p:cNvSpPr/>
          <p:nvPr/>
        </p:nvSpPr>
        <p:spPr>
          <a:xfrm rot="16200000">
            <a:off x="-2918332" y="3099027"/>
            <a:ext cx="6782539" cy="584775"/>
          </a:xfrm>
          <a:prstGeom prst="rect">
            <a:avLst/>
          </a:prstGeom>
          <a:noFill/>
        </p:spPr>
        <p:txBody>
          <a:bodyPr wrap="square" lIns="91441" tIns="45720" rIns="91441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sis MT Pro Black" panose="02040A04050005020304" pitchFamily="18" charset="0"/>
              </a:rPr>
              <a:t>‘</a:t>
            </a: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sis MT Pro Black" panose="02040A04050005020304" pitchFamily="18" charset="0"/>
              </a:rPr>
              <a:t>Time to Talk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sis MT Pro Black" panose="02040A04050005020304" pitchFamily="18" charset="0"/>
              </a:rPr>
              <a:t>’ Steps to Success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38919A97-DC14-47C2-AE67-36B21D2AB01E}"/>
              </a:ext>
            </a:extLst>
          </p:cNvPr>
          <p:cNvCxnSpPr>
            <a:cxnSpLocks/>
          </p:cNvCxnSpPr>
          <p:nvPr/>
        </p:nvCxnSpPr>
        <p:spPr>
          <a:xfrm flipV="1">
            <a:off x="6267963" y="3987073"/>
            <a:ext cx="0" cy="335845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2148BB0-7D22-4366-9D0D-4E1E6399C73D}"/>
              </a:ext>
            </a:extLst>
          </p:cNvPr>
          <p:cNvCxnSpPr>
            <a:cxnSpLocks/>
          </p:cNvCxnSpPr>
          <p:nvPr/>
        </p:nvCxnSpPr>
        <p:spPr>
          <a:xfrm flipV="1">
            <a:off x="9744660" y="3987073"/>
            <a:ext cx="0" cy="335845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pic>
        <p:nvPicPr>
          <p:cNvPr id="2063" name="Picture 2062">
            <a:extLst>
              <a:ext uri="{FF2B5EF4-FFF2-40B4-BE49-F238E27FC236}">
                <a16:creationId xmlns:a16="http://schemas.microsoft.com/office/drawing/2014/main" id="{4DE3D65F-B04A-43F9-8011-DB6292C2B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7507" y="36507"/>
            <a:ext cx="1889395" cy="1785189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039D3D77-A913-4A45-B239-B279FE8F13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6000" y="986477"/>
            <a:ext cx="1344116" cy="1843830"/>
          </a:xfrm>
          <a:prstGeom prst="rect">
            <a:avLst/>
          </a:prstGeom>
        </p:spPr>
      </p:pic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9B6D5D8C-B097-4AED-8CAA-032B5B67476F}"/>
              </a:ext>
            </a:extLst>
          </p:cNvPr>
          <p:cNvCxnSpPr>
            <a:cxnSpLocks/>
          </p:cNvCxnSpPr>
          <p:nvPr/>
        </p:nvCxnSpPr>
        <p:spPr>
          <a:xfrm flipV="1">
            <a:off x="10499189" y="1044568"/>
            <a:ext cx="0" cy="335845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pic>
        <p:nvPicPr>
          <p:cNvPr id="88" name="Picture 87">
            <a:extLst>
              <a:ext uri="{FF2B5EF4-FFF2-40B4-BE49-F238E27FC236}">
                <a16:creationId xmlns:a16="http://schemas.microsoft.com/office/drawing/2014/main" id="{8CAA6098-6578-4D87-BF0C-CC2B7C8C6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88" y="1890994"/>
            <a:ext cx="1210261" cy="1796759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10B1E9CE-8585-463D-A2A6-CBB908947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0382" y="2512830"/>
            <a:ext cx="1485415" cy="1982669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78813525-35DC-42AC-8A36-9FDF0EE70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236" y="2642136"/>
            <a:ext cx="1899073" cy="2034727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3EA58BF1-663C-4D58-B42C-6EDC0C7E4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6887" y="3980216"/>
            <a:ext cx="1344114" cy="2113829"/>
          </a:xfrm>
          <a:prstGeom prst="rect">
            <a:avLst/>
          </a:prstGeom>
        </p:spPr>
      </p:pic>
      <p:sp>
        <p:nvSpPr>
          <p:cNvPr id="95" name="Text Box 21">
            <a:extLst>
              <a:ext uri="{FF2B5EF4-FFF2-40B4-BE49-F238E27FC236}">
                <a16:creationId xmlns:a16="http://schemas.microsoft.com/office/drawing/2014/main" id="{50012AE0-2421-48E0-8851-B795C19E8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5096" y="283065"/>
            <a:ext cx="1311973" cy="831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1" tIns="45720" rIns="91441" bIns="45720" numCol="1" anchor="t" anchorCtr="0" compatLnSpc="1">
            <a:prstTxWarp prst="textNoShape">
              <a:avLst/>
            </a:prstTxWarp>
          </a:bodyPr>
          <a:lstStyle/>
          <a:p>
            <a:pPr algn="ctr" defTabSz="9144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 ABOUT</a:t>
            </a:r>
          </a:p>
          <a:p>
            <a:pPr algn="ctr" defTabSz="9144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non-verbal </a:t>
            </a:r>
          </a:p>
          <a:p>
            <a:pPr algn="ctr" defTabSz="9144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  <a:endParaRPr lang="en-US" altLang="en-US" sz="12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E8F927D4-F011-40E5-860D-3270ABF57A49}"/>
              </a:ext>
            </a:extLst>
          </p:cNvPr>
          <p:cNvCxnSpPr>
            <a:cxnSpLocks/>
          </p:cNvCxnSpPr>
          <p:nvPr/>
        </p:nvCxnSpPr>
        <p:spPr>
          <a:xfrm flipV="1">
            <a:off x="9385431" y="5495058"/>
            <a:ext cx="0" cy="335845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pic>
        <p:nvPicPr>
          <p:cNvPr id="98" name="Picture 97">
            <a:extLst>
              <a:ext uri="{FF2B5EF4-FFF2-40B4-BE49-F238E27FC236}">
                <a16:creationId xmlns:a16="http://schemas.microsoft.com/office/drawing/2014/main" id="{5A0732FE-F3A5-4E6B-8909-41B4FCF99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8990" y="4466985"/>
            <a:ext cx="1411068" cy="2034726"/>
          </a:xfrm>
          <a:prstGeom prst="rect">
            <a:avLst/>
          </a:prstGeom>
        </p:spPr>
      </p:pic>
      <p:sp>
        <p:nvSpPr>
          <p:cNvPr id="99" name="Text Box 21">
            <a:extLst>
              <a:ext uri="{FF2B5EF4-FFF2-40B4-BE49-F238E27FC236}">
                <a16:creationId xmlns:a16="http://schemas.microsoft.com/office/drawing/2014/main" id="{732389D3-F006-4824-B029-73972579F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5284" y="4689617"/>
            <a:ext cx="1311973" cy="831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1" tIns="45720" rIns="91441" bIns="45720" numCol="1" anchor="t" anchorCtr="0" compatLnSpc="1">
            <a:prstTxWarp prst="textNoShape">
              <a:avLst/>
            </a:prstTxWarp>
          </a:bodyPr>
          <a:lstStyle/>
          <a:p>
            <a:pPr algn="ctr" defTabSz="9144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SECURE UNDERSTANDING OF SKILLS</a:t>
            </a:r>
            <a:endParaRPr lang="en-US" altLang="en-US" sz="12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97E101D1-9632-470E-BF24-0E7AFA668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1880" y="4446343"/>
            <a:ext cx="1190654" cy="1586209"/>
          </a:xfrm>
          <a:prstGeom prst="rect">
            <a:avLst/>
          </a:prstGeom>
        </p:spPr>
      </p:pic>
      <p:sp>
        <p:nvSpPr>
          <p:cNvPr id="101" name="Text Box 21">
            <a:extLst>
              <a:ext uri="{FF2B5EF4-FFF2-40B4-BE49-F238E27FC236}">
                <a16:creationId xmlns:a16="http://schemas.microsoft.com/office/drawing/2014/main" id="{4D67C023-3FE5-41D9-B97F-1F8ECBB03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4798" y="4160456"/>
            <a:ext cx="1333278" cy="969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1" tIns="45720" rIns="91441" bIns="45720" numCol="1" anchor="t" anchorCtr="0" compatLnSpc="1">
            <a:prstTxWarp prst="textNoShape">
              <a:avLst/>
            </a:prstTxWarp>
          </a:bodyPr>
          <a:lstStyle/>
          <a:p>
            <a:pPr algn="ctr" defTabSz="9144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</a:t>
            </a:r>
          </a:p>
          <a:p>
            <a:pPr algn="ctr" defTabSz="9144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effective speaking strategies/ debate strategies</a:t>
            </a:r>
            <a:endParaRPr lang="en-US" altLang="en-US" sz="11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02" name="Text Box 21">
            <a:extLst>
              <a:ext uri="{FF2B5EF4-FFF2-40B4-BE49-F238E27FC236}">
                <a16:creationId xmlns:a16="http://schemas.microsoft.com/office/drawing/2014/main" id="{4051E254-5B2B-480C-9EDD-FE29AD162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7608" y="2688363"/>
            <a:ext cx="1231428" cy="831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1" tIns="45720" rIns="91441" bIns="45720" numCol="1" anchor="t" anchorCtr="0" compatLnSpc="1">
            <a:prstTxWarp prst="textNoShape">
              <a:avLst/>
            </a:prstTxWarp>
          </a:bodyPr>
          <a:lstStyle/>
          <a:p>
            <a:pPr algn="ctr" defTabSz="9144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 HOW TO</a:t>
            </a:r>
          </a:p>
          <a:p>
            <a:pPr algn="ctr" defTabSz="9144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‘Time to Talk’ placemat</a:t>
            </a:r>
            <a:endParaRPr lang="en-US" altLang="en-US" sz="12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105" name="Picture 104">
            <a:extLst>
              <a:ext uri="{FF2B5EF4-FFF2-40B4-BE49-F238E27FC236}">
                <a16:creationId xmlns:a16="http://schemas.microsoft.com/office/drawing/2014/main" id="{7DC0EB15-587B-49D2-93A7-57CD5B90687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913" y="2272924"/>
            <a:ext cx="1374967" cy="5919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632AAA-1573-4DD4-81BA-FCB64DAC36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3758" y="5129484"/>
            <a:ext cx="1190655" cy="11476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2533F1-0849-4E41-AF60-12F4ACF81E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924574">
            <a:off x="5452614" y="1065648"/>
            <a:ext cx="512316" cy="34503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91ECA18D-22A9-4980-B6C6-E0AE914818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924574">
            <a:off x="8135421" y="1002280"/>
            <a:ext cx="512316" cy="34503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FD3EDD8D-E5AB-418B-846C-509A611CB2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924574">
            <a:off x="9935909" y="1035999"/>
            <a:ext cx="512316" cy="34503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5E37286-497E-4F55-9488-2416ADAA6B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061712">
            <a:off x="9318020" y="2383362"/>
            <a:ext cx="512316" cy="34503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ED16ADE6-92B1-4E9D-9814-73D5E8DB65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061712">
            <a:off x="3145176" y="2395776"/>
            <a:ext cx="512316" cy="34503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CB8EF49C-E7DF-4947-99E8-2E10984C90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924574">
            <a:off x="2361663" y="4018511"/>
            <a:ext cx="512316" cy="34503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00DC058-DB2F-4D97-9EF6-BE20A6B7BB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924574">
            <a:off x="5126100" y="3990235"/>
            <a:ext cx="512316" cy="34503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E82FA35-8002-4F85-AE0E-CD085FD602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924574">
            <a:off x="9170560" y="3982480"/>
            <a:ext cx="512316" cy="34503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9C852843-1B84-4F64-8D5B-8F231A7BF8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549560">
            <a:off x="8204701" y="5491635"/>
            <a:ext cx="512316" cy="34503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80CECF99-6D99-40AA-B14A-FE55F1083C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590785">
            <a:off x="5310242" y="5506392"/>
            <a:ext cx="512316" cy="34503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E76FBA0B-5455-48F9-BF55-27F91B6DD1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431791">
            <a:off x="-90328" y="3294214"/>
            <a:ext cx="512316" cy="3450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B321AD-8B29-4042-BD39-DE08DE74BF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794" y="210433"/>
            <a:ext cx="879931" cy="829699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21D0438D-B62B-4264-8913-2A7BD614F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2999" y="75461"/>
            <a:ext cx="1750524" cy="1670238"/>
          </a:xfrm>
          <a:prstGeom prst="rect">
            <a:avLst/>
          </a:prstGeom>
        </p:spPr>
      </p:pic>
      <p:sp>
        <p:nvSpPr>
          <p:cNvPr id="53" name="Text Box 21">
            <a:extLst>
              <a:ext uri="{FF2B5EF4-FFF2-40B4-BE49-F238E27FC236}">
                <a16:creationId xmlns:a16="http://schemas.microsoft.com/office/drawing/2014/main" id="{13235AE5-64BD-43C0-B610-D9E8A9619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6546" y="279041"/>
            <a:ext cx="1466219" cy="534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1" tIns="45720" rIns="91441" bIns="45720" numCol="1" anchor="t" anchorCtr="0" compatLnSpc="1">
            <a:prstTxWarp prst="textNoShape">
              <a:avLst/>
            </a:prstTxWarp>
          </a:bodyPr>
          <a:lstStyle/>
          <a:p>
            <a:pPr algn="ctr" defTabSz="9144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UNDERSTAND </a:t>
            </a:r>
            <a:r>
              <a:rPr lang="en-US" altLang="en-US" sz="1200" b="1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oracy and the power of talk</a:t>
            </a:r>
          </a:p>
          <a:p>
            <a:pPr algn="ctr" defTabSz="9144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1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CA01D31-3DD6-483E-9445-CAA6B9AAB6FF}"/>
              </a:ext>
            </a:extLst>
          </p:cNvPr>
          <p:cNvCxnSpPr>
            <a:cxnSpLocks/>
          </p:cNvCxnSpPr>
          <p:nvPr/>
        </p:nvCxnSpPr>
        <p:spPr>
          <a:xfrm flipV="1">
            <a:off x="4758187" y="1040132"/>
            <a:ext cx="0" cy="3447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6" name="Picture 55">
            <a:extLst>
              <a:ext uri="{FF2B5EF4-FFF2-40B4-BE49-F238E27FC236}">
                <a16:creationId xmlns:a16="http://schemas.microsoft.com/office/drawing/2014/main" id="{18F9A55D-E68C-4EE4-A012-FB77905E19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924574">
            <a:off x="2586672" y="1054983"/>
            <a:ext cx="512316" cy="34503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E856C643-E3C9-48D4-A1F5-8E8852560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0467" y="-1"/>
            <a:ext cx="1752544" cy="1947341"/>
          </a:xfrm>
          <a:prstGeom prst="rect">
            <a:avLst/>
          </a:prstGeom>
        </p:spPr>
      </p:pic>
      <p:sp>
        <p:nvSpPr>
          <p:cNvPr id="59" name="Text Box 21">
            <a:extLst>
              <a:ext uri="{FF2B5EF4-FFF2-40B4-BE49-F238E27FC236}">
                <a16:creationId xmlns:a16="http://schemas.microsoft.com/office/drawing/2014/main" id="{3C615A81-CCFA-4CED-9FE7-3C6D28076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8093" y="198644"/>
            <a:ext cx="1597313" cy="967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1" tIns="45720" rIns="91441" bIns="45720" numCol="1" anchor="t" anchorCtr="0" compatLnSpc="1">
            <a:prstTxWarp prst="textNoShape">
              <a:avLst/>
            </a:prstTxWarp>
          </a:bodyPr>
          <a:lstStyle/>
          <a:p>
            <a:pPr algn="ctr" defTabSz="9144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 ABOUT</a:t>
            </a:r>
            <a:r>
              <a:rPr lang="en-US" altLang="en-US" sz="1200" b="1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formality and academic register language </a:t>
            </a:r>
            <a:endParaRPr lang="en-US" altLang="en-US" sz="12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algn="ctr" defTabSz="9144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200" b="1" i="1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869AF3D1-C3CA-449D-A6F1-2BE5E3CB9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6317" y="1426270"/>
            <a:ext cx="1367469" cy="1504111"/>
          </a:xfrm>
          <a:prstGeom prst="rect">
            <a:avLst/>
          </a:prstGeom>
        </p:spPr>
      </p:pic>
      <p:sp>
        <p:nvSpPr>
          <p:cNvPr id="62" name="Text Box 21">
            <a:extLst>
              <a:ext uri="{FF2B5EF4-FFF2-40B4-BE49-F238E27FC236}">
                <a16:creationId xmlns:a16="http://schemas.microsoft.com/office/drawing/2014/main" id="{994389A3-1C33-4BF2-8C2D-63691FEA3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6394" y="2911469"/>
            <a:ext cx="1372555" cy="530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1" tIns="45720" rIns="91441" bIns="45720" numCol="1" anchor="t" anchorCtr="0" compatLnSpc="1">
            <a:prstTxWarp prst="textNoShape">
              <a:avLst/>
            </a:prstTxWarp>
          </a:bodyPr>
          <a:lstStyle/>
          <a:p>
            <a:pPr algn="ctr" defTabSz="9144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</a:t>
            </a:r>
          </a:p>
          <a:p>
            <a:pPr algn="ctr" defTabSz="9144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to choose the best arguments</a:t>
            </a:r>
            <a:endParaRPr lang="en-US" altLang="en-US" sz="12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algn="ctr" defTabSz="9144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2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65" name="Text Box 21">
            <a:extLst>
              <a:ext uri="{FF2B5EF4-FFF2-40B4-BE49-F238E27FC236}">
                <a16:creationId xmlns:a16="http://schemas.microsoft.com/office/drawing/2014/main" id="{33BB6469-5B34-4EFD-A93F-516A09A99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6052" y="4576110"/>
            <a:ext cx="1344116" cy="87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1" tIns="45720" rIns="91441" bIns="45720" numCol="1" anchor="t" anchorCtr="0" compatLnSpc="1">
            <a:prstTxWarp prst="textNoShape">
              <a:avLst/>
            </a:prstTxWarp>
          </a:bodyPr>
          <a:lstStyle/>
          <a:p>
            <a:pPr algn="ctr" defTabSz="9144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</a:t>
            </a:r>
          </a:p>
          <a:p>
            <a:pPr algn="ctr" defTabSz="9144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to plan for a debate.</a:t>
            </a:r>
            <a:endParaRPr lang="en-US" altLang="en-US" sz="12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algn="ctr" defTabSz="9144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2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9863DA8-9CC3-4C92-A43D-3F03B26F872F}"/>
              </a:ext>
            </a:extLst>
          </p:cNvPr>
          <p:cNvCxnSpPr>
            <a:cxnSpLocks/>
          </p:cNvCxnSpPr>
          <p:nvPr/>
        </p:nvCxnSpPr>
        <p:spPr>
          <a:xfrm flipV="1">
            <a:off x="6267963" y="5473447"/>
            <a:ext cx="0" cy="335845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67" name="Text Box 21">
            <a:extLst>
              <a:ext uri="{FF2B5EF4-FFF2-40B4-BE49-F238E27FC236}">
                <a16:creationId xmlns:a16="http://schemas.microsoft.com/office/drawing/2014/main" id="{8DFEAA9E-19A5-4281-98CD-C8225CF60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6254" y="1227498"/>
            <a:ext cx="1294124" cy="62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1" tIns="45720" rIns="91441" bIns="45720" numCol="1" anchor="t" anchorCtr="0" compatLnSpc="1">
            <a:prstTxWarp prst="textNoShape">
              <a:avLst/>
            </a:prstTxWarp>
          </a:bodyPr>
          <a:lstStyle/>
          <a:p>
            <a:pPr algn="ctr" defTabSz="9144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 ABOUT</a:t>
            </a:r>
          </a:p>
          <a:p>
            <a:pPr algn="ctr" defTabSz="9144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persuasive language</a:t>
            </a:r>
            <a:endParaRPr lang="en-US" altLang="en-US" sz="12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algn="ctr" defTabSz="9144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2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A67472-277E-49E6-9351-91E093C2DAFB}"/>
              </a:ext>
            </a:extLst>
          </p:cNvPr>
          <p:cNvSpPr txBox="1"/>
          <p:nvPr/>
        </p:nvSpPr>
        <p:spPr>
          <a:xfrm>
            <a:off x="2662999" y="185076"/>
            <a:ext cx="507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Bakso Sapi" pitchFamily="50" charset="0"/>
              </a:rPr>
              <a:t>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89F05E6-0C3F-4C18-A41F-1A9A953F5938}"/>
              </a:ext>
            </a:extLst>
          </p:cNvPr>
          <p:cNvSpPr txBox="1"/>
          <p:nvPr/>
        </p:nvSpPr>
        <p:spPr>
          <a:xfrm>
            <a:off x="5745019" y="132158"/>
            <a:ext cx="507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Bakso Sapi" pitchFamily="50" charset="0"/>
              </a:rPr>
              <a:t>2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B785AF7-198D-4593-B854-A2E3135BF4AC}"/>
              </a:ext>
            </a:extLst>
          </p:cNvPr>
          <p:cNvSpPr txBox="1"/>
          <p:nvPr/>
        </p:nvSpPr>
        <p:spPr>
          <a:xfrm>
            <a:off x="8460859" y="129074"/>
            <a:ext cx="507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Bakso Sapi" pitchFamily="50" charset="0"/>
              </a:rPr>
              <a:t>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068D670-BE1B-44F2-99E0-E6C76FADE26B}"/>
              </a:ext>
            </a:extLst>
          </p:cNvPr>
          <p:cNvSpPr txBox="1"/>
          <p:nvPr/>
        </p:nvSpPr>
        <p:spPr>
          <a:xfrm>
            <a:off x="10796000" y="1173130"/>
            <a:ext cx="507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Bakso Sapi" pitchFamily="50" charset="0"/>
              </a:rPr>
              <a:t>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F572A9C-14D3-4F9A-9AEF-7BF7349B45E2}"/>
              </a:ext>
            </a:extLst>
          </p:cNvPr>
          <p:cNvSpPr txBox="1"/>
          <p:nvPr/>
        </p:nvSpPr>
        <p:spPr>
          <a:xfrm>
            <a:off x="8084456" y="1482178"/>
            <a:ext cx="507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Bakso Sapi" pitchFamily="50" charset="0"/>
              </a:rPr>
              <a:t>5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6B4B57D-3755-4D8C-A68A-B5338C6F71B2}"/>
              </a:ext>
            </a:extLst>
          </p:cNvPr>
          <p:cNvSpPr txBox="1"/>
          <p:nvPr/>
        </p:nvSpPr>
        <p:spPr>
          <a:xfrm>
            <a:off x="6698601" y="2806627"/>
            <a:ext cx="507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Bakso Sapi" pitchFamily="50" charset="0"/>
              </a:rPr>
              <a:t>8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31A2FAF-9807-4509-B578-22AC33993F1C}"/>
              </a:ext>
            </a:extLst>
          </p:cNvPr>
          <p:cNvSpPr txBox="1"/>
          <p:nvPr/>
        </p:nvSpPr>
        <p:spPr>
          <a:xfrm>
            <a:off x="3567468" y="2899231"/>
            <a:ext cx="507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Bakso Sapi" pitchFamily="50" charset="0"/>
              </a:rPr>
              <a:t>7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F092E50-D70F-41AE-A422-E22E2BD7CE61}"/>
              </a:ext>
            </a:extLst>
          </p:cNvPr>
          <p:cNvSpPr txBox="1"/>
          <p:nvPr/>
        </p:nvSpPr>
        <p:spPr>
          <a:xfrm>
            <a:off x="1473846" y="2020920"/>
            <a:ext cx="507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Bakso Sapi" pitchFamily="50" charset="0"/>
              </a:rPr>
              <a:t>6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2647A73-49F3-4CC1-84D7-1A7C381B849B}"/>
              </a:ext>
            </a:extLst>
          </p:cNvPr>
          <p:cNvSpPr txBox="1"/>
          <p:nvPr/>
        </p:nvSpPr>
        <p:spPr>
          <a:xfrm>
            <a:off x="10629041" y="4101846"/>
            <a:ext cx="507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Bakso Sapi" pitchFamily="50" charset="0"/>
              </a:rPr>
              <a:t>9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123EB37-192B-47B4-9689-15781CEE01C7}"/>
              </a:ext>
            </a:extLst>
          </p:cNvPr>
          <p:cNvSpPr txBox="1"/>
          <p:nvPr/>
        </p:nvSpPr>
        <p:spPr>
          <a:xfrm>
            <a:off x="7322184" y="4528190"/>
            <a:ext cx="507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Bakso Sapi" pitchFamily="50" charset="0"/>
              </a:rPr>
              <a:t>10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6A6602B-1F47-4084-AC1D-CE4509A21235}"/>
              </a:ext>
            </a:extLst>
          </p:cNvPr>
          <p:cNvSpPr txBox="1"/>
          <p:nvPr/>
        </p:nvSpPr>
        <p:spPr>
          <a:xfrm>
            <a:off x="3382387" y="4600693"/>
            <a:ext cx="507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Bakso Sapi" pitchFamily="50" charset="0"/>
              </a:rPr>
              <a:t>11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762F79-6E1B-418C-9CA8-77A2275C2767}"/>
              </a:ext>
            </a:extLst>
          </p:cNvPr>
          <p:cNvSpPr txBox="1"/>
          <p:nvPr/>
        </p:nvSpPr>
        <p:spPr>
          <a:xfrm>
            <a:off x="667158" y="1020108"/>
            <a:ext cx="184743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sis MT Pro Black" panose="02040A04050005020304" pitchFamily="18" charset="0"/>
              </a:rPr>
              <a:t>Time to…</a:t>
            </a:r>
            <a:r>
              <a:rPr lang="en-GB" sz="1200" dirty="0">
                <a:effectLst/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become an effective speaker and listener. </a:t>
            </a:r>
            <a:endParaRPr lang="en-GB" dirty="0"/>
          </a:p>
        </p:txBody>
      </p:sp>
      <p:sp>
        <p:nvSpPr>
          <p:cNvPr id="80" name="Text Box 21">
            <a:extLst>
              <a:ext uri="{FF2B5EF4-FFF2-40B4-BE49-F238E27FC236}">
                <a16:creationId xmlns:a16="http://schemas.microsoft.com/office/drawing/2014/main" id="{DCC856CD-C845-4E60-96A0-F8DE4C2E0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0200" y="1632951"/>
            <a:ext cx="1599431" cy="56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1" tIns="45720" rIns="91441" bIns="45720" numCol="1" anchor="t" anchorCtr="0" compatLnSpc="1">
            <a:prstTxWarp prst="textNoShape">
              <a:avLst/>
            </a:prstTxWarp>
          </a:bodyPr>
          <a:lstStyle/>
          <a:p>
            <a:pPr algn="ctr" defTabSz="9144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 ABOUT</a:t>
            </a:r>
          </a:p>
          <a:p>
            <a:pPr algn="ctr" defTabSz="9144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debates/discussion</a:t>
            </a:r>
            <a:endParaRPr lang="en-US" altLang="en-US" sz="1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1" name="Text Box 21">
            <a:extLst>
              <a:ext uri="{FF2B5EF4-FFF2-40B4-BE49-F238E27FC236}">
                <a16:creationId xmlns:a16="http://schemas.microsoft.com/office/drawing/2014/main" id="{005071B5-35E6-4E0F-8E0B-486CA83F5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3197" y="2117781"/>
            <a:ext cx="1295991" cy="409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1" tIns="45720" rIns="91441" bIns="45720" numCol="1" anchor="t" anchorCtr="0" compatLnSpc="1">
            <a:prstTxWarp prst="textNoShape">
              <a:avLst/>
            </a:prstTxWarp>
          </a:bodyPr>
          <a:lstStyle/>
          <a:p>
            <a:pPr algn="ctr" defTabSz="9144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ESTABLISH</a:t>
            </a:r>
          </a:p>
          <a:p>
            <a:pPr algn="ctr" defTabSz="9144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‘Time to Talk’ </a:t>
            </a:r>
            <a:r>
              <a:rPr lang="en-US" altLang="en-US" sz="12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rules</a:t>
            </a:r>
            <a:endParaRPr lang="en-US" altLang="en-US" sz="1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BC7BA9-0EB4-4173-A0CA-89BC4889C713}"/>
              </a:ext>
            </a:extLst>
          </p:cNvPr>
          <p:cNvSpPr/>
          <p:nvPr/>
        </p:nvSpPr>
        <p:spPr>
          <a:xfrm>
            <a:off x="3056727" y="5999982"/>
            <a:ext cx="77909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June 2022-December 2022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B600959-7724-4B9A-8425-4D2FA053BF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52264" y="12538"/>
            <a:ext cx="3269837" cy="31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20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F8EF909-97D8-4F8F-9F5B-8C7CD982793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1" y="1"/>
            <a:ext cx="2300056" cy="17755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0A4DA5-E941-4AF4-B6D7-651A3A8728E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0650" y="-23661"/>
            <a:ext cx="641350" cy="57594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6B12779-F5E2-414F-A50B-C082975E7F06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300055" y="0"/>
            <a:ext cx="2300055" cy="176534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C8C168-A3AB-4E41-A3FD-6E9C181AC85F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600110" y="0"/>
            <a:ext cx="2300055" cy="176534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CEBEA10-811C-4D1C-980A-E5B1D69CC84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6900165" y="0"/>
            <a:ext cx="2300055" cy="17653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10B968-AB4E-4F14-BC2D-128C7D78184F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200220" y="0"/>
            <a:ext cx="2300055" cy="19021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49FF8D-CFA6-42B6-B97E-F622B5A8CAA4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36" y="6693038"/>
            <a:ext cx="2465069" cy="20041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49A657-2A7A-4E7E-8FFD-67E16D16030B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450236" y="6693038"/>
            <a:ext cx="2450237" cy="18337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2581DB1-1A27-4AA2-BEBB-FC515A7BA612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870881" y="6697766"/>
            <a:ext cx="2450237" cy="190213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EAE695D-24D4-4CE5-8A23-9F5F8C7C5CD9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7321117" y="6693038"/>
            <a:ext cx="2450237" cy="177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9A74B0B-2F48-4433-B144-72C538DCC78A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741762" y="6680450"/>
            <a:ext cx="2450236" cy="17755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6B3E9DD-3E92-4D8B-AEC4-3671552FF9D4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29" y="748703"/>
            <a:ext cx="1302073" cy="17141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8035E9A-E049-4BA0-BB38-CE768A43222C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29" y="2044603"/>
            <a:ext cx="1302073" cy="17141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DE07044-5A40-4B1F-B7A5-0722946D9530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65" y="3339910"/>
            <a:ext cx="1302073" cy="17141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914A30B-06B4-4F65-95FD-0D859C750159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401" y="4629044"/>
            <a:ext cx="1302073" cy="17141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5553A00-2A52-41C8-B9FB-BA6DD31A17C1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78131" y="5943566"/>
            <a:ext cx="1327601" cy="17134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2105FA6-B6FF-4A2E-A6C0-41000D5D3A3F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254" y="2044603"/>
            <a:ext cx="1302073" cy="17141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7488547-3907-48EB-8BC3-3CEA000E5397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218" y="3339910"/>
            <a:ext cx="1302073" cy="17141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9532A39-69AB-423F-AE5D-51C75D3DDB14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182" y="4629044"/>
            <a:ext cx="1302073" cy="17141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42C640E-834E-40ED-A4A3-54D8139DF665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42452" y="5943566"/>
            <a:ext cx="1327601" cy="17134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124837-8830-4ED1-B6A3-CEB006717D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8786" y="2414552"/>
            <a:ext cx="5090426" cy="4486478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DD47374C-1591-4EE8-A557-BF753E2C3B0F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609156" y="930072"/>
            <a:ext cx="994123" cy="17141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6A5AB419-C4FD-410F-ADD5-ED3A8E4AC5C8}"/>
              </a:ext>
            </a:extLst>
          </p:cNvPr>
          <p:cNvSpPr txBox="1">
            <a:spLocks/>
          </p:cNvSpPr>
          <p:nvPr/>
        </p:nvSpPr>
        <p:spPr>
          <a:xfrm>
            <a:off x="221790" y="231514"/>
            <a:ext cx="9642772" cy="99412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Three methods of communicating...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5AE80A-7E76-4C52-8B66-37BB0225CED0}"/>
              </a:ext>
            </a:extLst>
          </p:cNvPr>
          <p:cNvSpPr/>
          <p:nvPr/>
        </p:nvSpPr>
        <p:spPr>
          <a:xfrm>
            <a:off x="3990693" y="4031671"/>
            <a:ext cx="152477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all" dirty="0">
                <a:ln w="9000" cmpd="sng">
                  <a:solidFill>
                    <a:schemeClr val="tx1"/>
                  </a:solidFill>
                  <a:prstDash val="solid"/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55%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9D4738E-5E39-472A-ACE6-90F624CEEE65}"/>
              </a:ext>
            </a:extLst>
          </p:cNvPr>
          <p:cNvSpPr/>
          <p:nvPr/>
        </p:nvSpPr>
        <p:spPr>
          <a:xfrm>
            <a:off x="1670716" y="4232628"/>
            <a:ext cx="12586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38%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4AE428C-4927-4888-A8FD-BFDE529B9289}"/>
              </a:ext>
            </a:extLst>
          </p:cNvPr>
          <p:cNvSpPr/>
          <p:nvPr/>
        </p:nvSpPr>
        <p:spPr>
          <a:xfrm>
            <a:off x="2857404" y="2753887"/>
            <a:ext cx="92869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7%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8AD70B-D842-410F-88DC-9FDA5E377D8A}"/>
              </a:ext>
            </a:extLst>
          </p:cNvPr>
          <p:cNvSpPr txBox="1"/>
          <p:nvPr/>
        </p:nvSpPr>
        <p:spPr>
          <a:xfrm>
            <a:off x="1913798" y="997664"/>
            <a:ext cx="102287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000" b="1" dirty="0"/>
              <a:t>1. Verbal (words)</a:t>
            </a:r>
          </a:p>
          <a:p>
            <a:pPr algn="just"/>
            <a:r>
              <a:rPr lang="en-GB" sz="3000" b="1" dirty="0"/>
              <a:t>2. Non-verbal (no words)</a:t>
            </a:r>
          </a:p>
          <a:p>
            <a:pPr algn="just"/>
            <a:r>
              <a:rPr lang="en-GB" sz="3000" b="1" dirty="0"/>
              <a:t>3. Tone of voice</a:t>
            </a:r>
          </a:p>
        </p:txBody>
      </p:sp>
      <p:sp>
        <p:nvSpPr>
          <p:cNvPr id="29" name="TextBox 32">
            <a:extLst>
              <a:ext uri="{FF2B5EF4-FFF2-40B4-BE49-F238E27FC236}">
                <a16:creationId xmlns:a16="http://schemas.microsoft.com/office/drawing/2014/main" id="{3C0BE8E0-E686-462A-8C54-3C230ACCA4F5}"/>
              </a:ext>
            </a:extLst>
          </p:cNvPr>
          <p:cNvSpPr txBox="1"/>
          <p:nvPr/>
        </p:nvSpPr>
        <p:spPr>
          <a:xfrm>
            <a:off x="6313200" y="1201251"/>
            <a:ext cx="5392345" cy="254748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000" b="1" kern="1200" dirty="0">
                <a:solidFill>
                  <a:srgbClr val="000000"/>
                </a:solidFill>
                <a:effectLst/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Task:</a:t>
            </a:r>
            <a:r>
              <a:rPr lang="en-GB" sz="3000" b="1" dirty="0">
                <a:solidFill>
                  <a:srgbClr val="000000"/>
                </a:solidFill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</a:t>
            </a:r>
            <a:r>
              <a:rPr lang="en-GB" sz="3000" kern="1200" dirty="0">
                <a:solidFill>
                  <a:srgbClr val="000000"/>
                </a:solidFill>
                <a:effectLst/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hich portion/percentage represents the three forms of communication? Label the pie chart with your answer.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3691A11-08C8-42D6-9B7D-74DB6F0016CD}"/>
              </a:ext>
            </a:extLst>
          </p:cNvPr>
          <p:cNvSpPr txBox="1"/>
          <p:nvPr/>
        </p:nvSpPr>
        <p:spPr>
          <a:xfrm>
            <a:off x="7227815" y="3996492"/>
            <a:ext cx="3944809" cy="1708160"/>
          </a:xfrm>
          <a:prstGeom prst="rect">
            <a:avLst/>
          </a:prstGeom>
          <a:gradFill flip="none" rotWithShape="1">
            <a:gsLst>
              <a:gs pos="0">
                <a:srgbClr val="66FFCC">
                  <a:tint val="66000"/>
                  <a:satMod val="160000"/>
                </a:srgbClr>
              </a:gs>
              <a:gs pos="50000">
                <a:srgbClr val="66FFCC">
                  <a:tint val="44500"/>
                  <a:satMod val="160000"/>
                </a:srgbClr>
              </a:gs>
              <a:gs pos="100000">
                <a:srgbClr val="66FFCC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GB" sz="3500" dirty="0"/>
              <a:t>Turn to page 5 of your oracy record booklet.</a:t>
            </a:r>
          </a:p>
        </p:txBody>
      </p:sp>
    </p:spTree>
    <p:extLst>
      <p:ext uri="{BB962C8B-B14F-4D97-AF65-F5344CB8AC3E}">
        <p14:creationId xmlns:p14="http://schemas.microsoft.com/office/powerpoint/2010/main" val="2184224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F8EF909-97D8-4F8F-9F5B-8C7CD982793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1" y="1"/>
            <a:ext cx="2300056" cy="17755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0A4DA5-E941-4AF4-B6D7-651A3A8728E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0650" y="-23661"/>
            <a:ext cx="641350" cy="57594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6B12779-F5E2-414F-A50B-C082975E7F06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300055" y="0"/>
            <a:ext cx="2300055" cy="176534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C8C168-A3AB-4E41-A3FD-6E9C181AC85F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600110" y="0"/>
            <a:ext cx="2300055" cy="176534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CEBEA10-811C-4D1C-980A-E5B1D69CC84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6900165" y="0"/>
            <a:ext cx="2300055" cy="17653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10B968-AB4E-4F14-BC2D-128C7D78184F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200220" y="-6840"/>
            <a:ext cx="2300055" cy="19021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49FF8D-CFA6-42B6-B97E-F622B5A8CAA4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36" y="6693038"/>
            <a:ext cx="2465069" cy="20041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49A657-2A7A-4E7E-8FFD-67E16D16030B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450236" y="6693038"/>
            <a:ext cx="2450237" cy="18337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2581DB1-1A27-4AA2-BEBB-FC515A7BA612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870881" y="6697766"/>
            <a:ext cx="2450237" cy="190213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EAE695D-24D4-4CE5-8A23-9F5F8C7C5CD9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7321117" y="6693038"/>
            <a:ext cx="2450237" cy="177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9A74B0B-2F48-4433-B144-72C538DCC78A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741762" y="6680450"/>
            <a:ext cx="2450236" cy="17755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6B3E9DD-3E92-4D8B-AEC4-3671552FF9D4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29" y="748703"/>
            <a:ext cx="1302073" cy="17141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8035E9A-E049-4BA0-BB38-CE768A43222C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29" y="2044603"/>
            <a:ext cx="1302073" cy="17141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DE07044-5A40-4B1F-B7A5-0722946D9530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65" y="3339910"/>
            <a:ext cx="1302073" cy="17141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914A30B-06B4-4F65-95FD-0D859C750159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401" y="4629044"/>
            <a:ext cx="1302073" cy="17141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5553A00-2A52-41C8-B9FB-BA6DD31A17C1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78131" y="5943566"/>
            <a:ext cx="1327601" cy="17134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2105FA6-B6FF-4A2E-A6C0-41000D5D3A3F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254" y="2044603"/>
            <a:ext cx="1302073" cy="17141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7488547-3907-48EB-8BC3-3CEA000E5397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218" y="3339910"/>
            <a:ext cx="1302073" cy="17141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9532A39-69AB-423F-AE5D-51C75D3DDB14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182" y="4629044"/>
            <a:ext cx="1302073" cy="17141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42C640E-834E-40ED-A4A3-54D8139DF665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42452" y="5943566"/>
            <a:ext cx="1327601" cy="17134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D47374C-1591-4EE8-A557-BF753E2C3B0F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609156" y="930072"/>
            <a:ext cx="994123" cy="17141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6A5AB419-C4FD-410F-ADD5-ED3A8E4AC5C8}"/>
              </a:ext>
            </a:extLst>
          </p:cNvPr>
          <p:cNvSpPr txBox="1">
            <a:spLocks/>
          </p:cNvSpPr>
          <p:nvPr/>
        </p:nvSpPr>
        <p:spPr>
          <a:xfrm>
            <a:off x="1177904" y="360271"/>
            <a:ext cx="9642772" cy="67288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Answer...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124837-8830-4ED1-B6A3-CEB006717D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6109" y="1479274"/>
            <a:ext cx="4486478" cy="4486478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FF5AE80A-7E76-4C52-8B66-37BB0225CED0}"/>
              </a:ext>
            </a:extLst>
          </p:cNvPr>
          <p:cNvSpPr/>
          <p:nvPr/>
        </p:nvSpPr>
        <p:spPr>
          <a:xfrm>
            <a:off x="5999290" y="3436999"/>
            <a:ext cx="152477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all" dirty="0">
                <a:ln w="9000" cmpd="sng">
                  <a:solidFill>
                    <a:schemeClr val="tx1"/>
                  </a:solidFill>
                  <a:prstDash val="solid"/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55%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9D4738E-5E39-472A-ACE6-90F624CEEE65}"/>
              </a:ext>
            </a:extLst>
          </p:cNvPr>
          <p:cNvSpPr/>
          <p:nvPr/>
        </p:nvSpPr>
        <p:spPr>
          <a:xfrm>
            <a:off x="4111255" y="3436999"/>
            <a:ext cx="12586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38%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4AE428C-4927-4888-A8FD-BFDE529B9289}"/>
              </a:ext>
            </a:extLst>
          </p:cNvPr>
          <p:cNvSpPr/>
          <p:nvPr/>
        </p:nvSpPr>
        <p:spPr>
          <a:xfrm>
            <a:off x="4905586" y="1873361"/>
            <a:ext cx="92869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7%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34E2DF5-4736-4C81-9479-A69328F4150E}"/>
              </a:ext>
            </a:extLst>
          </p:cNvPr>
          <p:cNvSpPr txBox="1"/>
          <p:nvPr/>
        </p:nvSpPr>
        <p:spPr>
          <a:xfrm>
            <a:off x="1831579" y="3107539"/>
            <a:ext cx="1143008" cy="830997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Tone of Voice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8C1C8DF-DCEA-42E7-AA68-361576A1CF35}"/>
              </a:ext>
            </a:extLst>
          </p:cNvPr>
          <p:cNvSpPr txBox="1"/>
          <p:nvPr/>
        </p:nvSpPr>
        <p:spPr>
          <a:xfrm>
            <a:off x="7643906" y="4419025"/>
            <a:ext cx="1285884" cy="83099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Non</a:t>
            </a:r>
          </a:p>
          <a:p>
            <a:r>
              <a:rPr lang="en-GB" sz="2400" dirty="0">
                <a:solidFill>
                  <a:schemeClr val="bg1"/>
                </a:solidFill>
              </a:rPr>
              <a:t>Verbal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B6A0F73-3337-44E4-A792-5E9314217CAA}"/>
              </a:ext>
            </a:extLst>
          </p:cNvPr>
          <p:cNvSpPr txBox="1"/>
          <p:nvPr/>
        </p:nvSpPr>
        <p:spPr>
          <a:xfrm>
            <a:off x="4738678" y="1071546"/>
            <a:ext cx="92869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Verbal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5091AD-0120-4F47-9CB2-E43F68DA49FF}"/>
              </a:ext>
            </a:extLst>
          </p:cNvPr>
          <p:cNvSpPr txBox="1"/>
          <p:nvPr/>
        </p:nvSpPr>
        <p:spPr>
          <a:xfrm>
            <a:off x="385763" y="915380"/>
            <a:ext cx="2430372" cy="830997"/>
          </a:xfrm>
          <a:prstGeom prst="rect">
            <a:avLst/>
          </a:prstGeom>
          <a:gradFill flip="none" rotWithShape="1">
            <a:gsLst>
              <a:gs pos="0">
                <a:srgbClr val="00FFFF"/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What the research shows...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8D80053-63B2-4DA1-B7CF-E455E5006DD4}"/>
              </a:ext>
            </a:extLst>
          </p:cNvPr>
          <p:cNvSpPr txBox="1"/>
          <p:nvPr/>
        </p:nvSpPr>
        <p:spPr>
          <a:xfrm>
            <a:off x="8341541" y="834961"/>
            <a:ext cx="3209109" cy="3046988"/>
          </a:xfrm>
          <a:prstGeom prst="rect">
            <a:avLst/>
          </a:prstGeom>
          <a:gradFill flip="none" rotWithShape="1">
            <a:gsLst>
              <a:gs pos="0">
                <a:srgbClr val="00FFFF"/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GB" sz="2400" u="sng" dirty="0"/>
              <a:t>Non-verbal communication </a:t>
            </a:r>
            <a:r>
              <a:rPr lang="en-GB" sz="2400" dirty="0"/>
              <a:t>is the most engaging form of communication.  When we talk, we must think about what we are communicating non-verbally.</a:t>
            </a:r>
          </a:p>
        </p:txBody>
      </p:sp>
    </p:spTree>
    <p:extLst>
      <p:ext uri="{BB962C8B-B14F-4D97-AF65-F5344CB8AC3E}">
        <p14:creationId xmlns:p14="http://schemas.microsoft.com/office/powerpoint/2010/main" val="3356591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F8EF909-97D8-4F8F-9F5B-8C7CD982793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1" y="1"/>
            <a:ext cx="2300056" cy="17755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0A4DA5-E941-4AF4-B6D7-651A3A8728E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0650" y="-23661"/>
            <a:ext cx="641350" cy="57594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6B12779-F5E2-414F-A50B-C082975E7F06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300055" y="0"/>
            <a:ext cx="2300055" cy="176534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C8C168-A3AB-4E41-A3FD-6E9C181AC85F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600110" y="0"/>
            <a:ext cx="2300055" cy="176534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CEBEA10-811C-4D1C-980A-E5B1D69CC84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6900165" y="0"/>
            <a:ext cx="2300055" cy="17653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10B968-AB4E-4F14-BC2D-128C7D78184F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200220" y="-6840"/>
            <a:ext cx="2300055" cy="19021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49FF8D-CFA6-42B6-B97E-F622B5A8CAA4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36" y="6693038"/>
            <a:ext cx="2465069" cy="20041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49A657-2A7A-4E7E-8FFD-67E16D16030B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450236" y="6693038"/>
            <a:ext cx="2450237" cy="18337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2581DB1-1A27-4AA2-BEBB-FC515A7BA612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870881" y="6697766"/>
            <a:ext cx="2450237" cy="190213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EAE695D-24D4-4CE5-8A23-9F5F8C7C5CD9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7321117" y="6693038"/>
            <a:ext cx="2450237" cy="177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9A74B0B-2F48-4433-B144-72C538DCC78A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741762" y="6693038"/>
            <a:ext cx="2450236" cy="164962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6B3E9DD-3E92-4D8B-AEC4-3671552FF9D4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29" y="748703"/>
            <a:ext cx="1302073" cy="17141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8035E9A-E049-4BA0-BB38-CE768A43222C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29" y="2044603"/>
            <a:ext cx="1302073" cy="17141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DE07044-5A40-4B1F-B7A5-0722946D9530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65" y="3339910"/>
            <a:ext cx="1302073" cy="17141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914A30B-06B4-4F65-95FD-0D859C750159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401" y="4629044"/>
            <a:ext cx="1302073" cy="17141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5553A00-2A52-41C8-B9FB-BA6DD31A17C1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78131" y="5943566"/>
            <a:ext cx="1327601" cy="17134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2105FA6-B6FF-4A2E-A6C0-41000D5D3A3F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254" y="2044603"/>
            <a:ext cx="1302073" cy="17141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7488547-3907-48EB-8BC3-3CEA000E5397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218" y="3339910"/>
            <a:ext cx="1302073" cy="17141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9532A39-69AB-423F-AE5D-51C75D3DDB14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182" y="4629044"/>
            <a:ext cx="1302073" cy="17141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42C640E-834E-40ED-A4A3-54D8139DF665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42452" y="5943566"/>
            <a:ext cx="1327601" cy="17134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D47374C-1591-4EE8-A557-BF753E2C3B0F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609156" y="930072"/>
            <a:ext cx="994123" cy="17141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8" name="Text Box 11">
            <a:extLst>
              <a:ext uri="{FF2B5EF4-FFF2-40B4-BE49-F238E27FC236}">
                <a16:creationId xmlns:a16="http://schemas.microsoft.com/office/drawing/2014/main" id="{4D08D35A-F703-4CAE-A68A-CFC6F24D4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7194" y="310396"/>
            <a:ext cx="95375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4800" dirty="0">
                <a:solidFill>
                  <a:srgbClr val="333300"/>
                </a:solidFill>
                <a:latin typeface="Amasis MT Pro Black" panose="02040A04050005020304" pitchFamily="18" charset="0"/>
              </a:rPr>
              <a:t>Non-Verbal Communication</a:t>
            </a:r>
          </a:p>
        </p:txBody>
      </p:sp>
      <p:sp>
        <p:nvSpPr>
          <p:cNvPr id="29" name="Oval 2">
            <a:extLst>
              <a:ext uri="{FF2B5EF4-FFF2-40B4-BE49-F238E27FC236}">
                <a16:creationId xmlns:a16="http://schemas.microsoft.com/office/drawing/2014/main" id="{E72D6307-5372-43D9-B8FD-28D024C74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0473" y="3213100"/>
            <a:ext cx="2450236" cy="1295400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GB" altLang="en-US" sz="2400" dirty="0">
              <a:solidFill>
                <a:srgbClr val="010066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30" name="Text Box 4">
            <a:extLst>
              <a:ext uri="{FF2B5EF4-FFF2-40B4-BE49-F238E27FC236}">
                <a16:creationId xmlns:a16="http://schemas.microsoft.com/office/drawing/2014/main" id="{664AC8CF-A27E-42B1-8695-AEF0A10BD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9458" y="3480872"/>
            <a:ext cx="228455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masis MT Pro Black" panose="02040A04050005020304" pitchFamily="18" charset="0"/>
                <a:cs typeface="Arial" panose="020B0604020202020204" pitchFamily="34" charset="0"/>
              </a:rPr>
              <a:t>Non-verbal communication</a:t>
            </a:r>
          </a:p>
        </p:txBody>
      </p:sp>
      <p:sp>
        <p:nvSpPr>
          <p:cNvPr id="31" name="Line 5">
            <a:extLst>
              <a:ext uri="{FF2B5EF4-FFF2-40B4-BE49-F238E27FC236}">
                <a16:creationId xmlns:a16="http://schemas.microsoft.com/office/drawing/2014/main" id="{46224307-B93C-4E85-8EC1-1722DFE1AFF3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9119" y="4210050"/>
            <a:ext cx="881063" cy="6937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" name="Line 6">
            <a:extLst>
              <a:ext uri="{FF2B5EF4-FFF2-40B4-BE49-F238E27FC236}">
                <a16:creationId xmlns:a16="http://schemas.microsoft.com/office/drawing/2014/main" id="{1F98DE65-778B-4ACA-A3D2-39EFA037BE7B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0463" y="4508501"/>
            <a:ext cx="0" cy="3603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" name="Line 7">
            <a:extLst>
              <a:ext uri="{FF2B5EF4-FFF2-40B4-BE49-F238E27FC236}">
                <a16:creationId xmlns:a16="http://schemas.microsoft.com/office/drawing/2014/main" id="{EBEBE8DC-5543-42AE-83EE-5D15A3383EC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89583" y="4391249"/>
            <a:ext cx="539750" cy="5857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" name="Line 8">
            <a:extLst>
              <a:ext uri="{FF2B5EF4-FFF2-40B4-BE49-F238E27FC236}">
                <a16:creationId xmlns:a16="http://schemas.microsoft.com/office/drawing/2014/main" id="{7A49276A-A142-4F59-A9DB-8C4888D520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44011" y="3232665"/>
            <a:ext cx="863600" cy="2889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" name="Line 9">
            <a:extLst>
              <a:ext uri="{FF2B5EF4-FFF2-40B4-BE49-F238E27FC236}">
                <a16:creationId xmlns:a16="http://schemas.microsoft.com/office/drawing/2014/main" id="{7D6152CD-68B2-4013-9A6C-6BDA2BDB12F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50347" y="3129599"/>
            <a:ext cx="1214437" cy="358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" name="Line 11">
            <a:extLst>
              <a:ext uri="{FF2B5EF4-FFF2-40B4-BE49-F238E27FC236}">
                <a16:creationId xmlns:a16="http://schemas.microsoft.com/office/drawing/2014/main" id="{E0747BB8-5A16-4BC3-A1A9-81B807D5A3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67438" y="2492376"/>
            <a:ext cx="0" cy="7207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" name="TextBox 7">
            <a:extLst>
              <a:ext uri="{FF2B5EF4-FFF2-40B4-BE49-F238E27FC236}">
                <a16:creationId xmlns:a16="http://schemas.microsoft.com/office/drawing/2014/main" id="{82D2EBD8-BA7B-4CE5-BB8B-F45D56DBD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286" y="1150826"/>
            <a:ext cx="2767031" cy="2998900"/>
          </a:xfrm>
          <a:prstGeom prst="rect">
            <a:avLst/>
          </a:prstGeom>
          <a:solidFill>
            <a:srgbClr val="FFFFCC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GB" altLang="en-US" sz="1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badi Extra Light" panose="020B0204020104020204" pitchFamily="34" charset="0"/>
              </a:rPr>
              <a:t>What is non-verbal communication?</a:t>
            </a:r>
          </a:p>
          <a:p>
            <a:pPr algn="ctr"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GB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badi Extra Light" panose="020B0204020104020204" pitchFamily="34" charset="0"/>
              </a:rPr>
              <a:t>Non-verbal communication is how we make ourselves understood without speaking.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5E02931-B743-472B-A809-B349C3FC015B}"/>
              </a:ext>
            </a:extLst>
          </p:cNvPr>
          <p:cNvSpPr txBox="1"/>
          <p:nvPr/>
        </p:nvSpPr>
        <p:spPr>
          <a:xfrm>
            <a:off x="341286" y="4868864"/>
            <a:ext cx="2626762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badi Extra Light" panose="020B0204020104020204" pitchFamily="34" charset="0"/>
              </a:rPr>
              <a:t>Can you think of anything that </a:t>
            </a:r>
            <a:r>
              <a:rPr lang="en-US" altLang="en-US" sz="18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badi Extra Light" panose="020B0204020104020204" pitchFamily="34" charset="0"/>
              </a:rPr>
              <a:t>you</a:t>
            </a: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badi Extra Light" panose="020B0204020104020204" pitchFamily="34" charset="0"/>
              </a:rPr>
              <a:t> do to communicate other than talking</a:t>
            </a:r>
            <a:r>
              <a:rPr lang="en-US" altLang="en-US" sz="1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04892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F8EF909-97D8-4F8F-9F5B-8C7CD982793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1" y="1"/>
            <a:ext cx="2300056" cy="17755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0A4DA5-E941-4AF4-B6D7-651A3A8728E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0650" y="-23661"/>
            <a:ext cx="641350" cy="57594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6B12779-F5E2-414F-A50B-C082975E7F06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300055" y="0"/>
            <a:ext cx="2300055" cy="176534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C8C168-A3AB-4E41-A3FD-6E9C181AC85F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600110" y="0"/>
            <a:ext cx="2300055" cy="176534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CEBEA10-811C-4D1C-980A-E5B1D69CC84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6900165" y="0"/>
            <a:ext cx="2300055" cy="17653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10B968-AB4E-4F14-BC2D-128C7D78184F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200220" y="-6840"/>
            <a:ext cx="2300055" cy="19021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49FF8D-CFA6-42B6-B97E-F622B5A8CAA4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36" y="6693038"/>
            <a:ext cx="2465069" cy="20041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49A657-2A7A-4E7E-8FFD-67E16D16030B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450236" y="6693038"/>
            <a:ext cx="2450237" cy="18337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2581DB1-1A27-4AA2-BEBB-FC515A7BA612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870881" y="6697766"/>
            <a:ext cx="2450237" cy="190213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EAE695D-24D4-4CE5-8A23-9F5F8C7C5CD9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7321117" y="6693038"/>
            <a:ext cx="2450237" cy="177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9A74B0B-2F48-4433-B144-72C538DCC78A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741762" y="6693038"/>
            <a:ext cx="2450236" cy="164962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6B3E9DD-3E92-4D8B-AEC4-3671552FF9D4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29" y="748703"/>
            <a:ext cx="1302073" cy="17141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8035E9A-E049-4BA0-BB38-CE768A43222C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29" y="2044603"/>
            <a:ext cx="1302073" cy="17141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DE07044-5A40-4B1F-B7A5-0722946D9530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65" y="3339910"/>
            <a:ext cx="1302073" cy="17141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914A30B-06B4-4F65-95FD-0D859C750159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401" y="4629044"/>
            <a:ext cx="1302073" cy="17141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5553A00-2A52-41C8-B9FB-BA6DD31A17C1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78131" y="5943566"/>
            <a:ext cx="1327601" cy="17134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2105FA6-B6FF-4A2E-A6C0-41000D5D3A3F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254" y="2044603"/>
            <a:ext cx="1302073" cy="17141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7488547-3907-48EB-8BC3-3CEA000E5397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218" y="3339910"/>
            <a:ext cx="1302073" cy="17141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9532A39-69AB-423F-AE5D-51C75D3DDB14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182" y="4629044"/>
            <a:ext cx="1302073" cy="17141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42C640E-834E-40ED-A4A3-54D8139DF665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42452" y="5943566"/>
            <a:ext cx="1327601" cy="17134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D47374C-1591-4EE8-A557-BF753E2C3B0F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609156" y="930072"/>
            <a:ext cx="994123" cy="17141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8" name="Text Box 11">
            <a:extLst>
              <a:ext uri="{FF2B5EF4-FFF2-40B4-BE49-F238E27FC236}">
                <a16:creationId xmlns:a16="http://schemas.microsoft.com/office/drawing/2014/main" id="{4D08D35A-F703-4CAE-A68A-CFC6F24D4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4388" y="230949"/>
            <a:ext cx="705802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4800" dirty="0">
                <a:solidFill>
                  <a:srgbClr val="333300"/>
                </a:solidFill>
                <a:latin typeface="Amasis MT Pro Black" panose="02040A04050005020304" pitchFamily="18" charset="0"/>
              </a:rPr>
              <a:t>Non-verbal communication</a:t>
            </a:r>
          </a:p>
        </p:txBody>
      </p:sp>
      <p:sp>
        <p:nvSpPr>
          <p:cNvPr id="31" name="Oval 2">
            <a:extLst>
              <a:ext uri="{FF2B5EF4-FFF2-40B4-BE49-F238E27FC236}">
                <a16:creationId xmlns:a16="http://schemas.microsoft.com/office/drawing/2014/main" id="{E6BFF9E8-3134-4F62-9088-BF5023FA7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5276" y="1773238"/>
            <a:ext cx="1800225" cy="1079500"/>
          </a:xfrm>
          <a:prstGeom prst="ellipse">
            <a:avLst/>
          </a:prstGeom>
          <a:solidFill>
            <a:srgbClr val="CCFFFF"/>
          </a:solidFill>
          <a:ln w="28575">
            <a:solidFill>
              <a:srgbClr val="00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2000">
              <a:latin typeface="Abadi Extra Light" panose="020B0204020104020204" pitchFamily="34" charset="0"/>
            </a:endParaRPr>
          </a:p>
        </p:txBody>
      </p:sp>
      <p:sp>
        <p:nvSpPr>
          <p:cNvPr id="34" name="Text Box 6">
            <a:extLst>
              <a:ext uri="{FF2B5EF4-FFF2-40B4-BE49-F238E27FC236}">
                <a16:creationId xmlns:a16="http://schemas.microsoft.com/office/drawing/2014/main" id="{E53C41AB-44DF-4F4C-88C1-58F965908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5276" y="1844676"/>
            <a:ext cx="18002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altLang="en-US" sz="2000">
                <a:solidFill>
                  <a:srgbClr val="010066"/>
                </a:solidFill>
                <a:latin typeface="Abadi Extra Light" panose="020B0204020104020204" pitchFamily="34" charset="0"/>
                <a:cs typeface="Arial" panose="020B0604020202020204" pitchFamily="34" charset="0"/>
              </a:rPr>
              <a:t>Facial expressions</a:t>
            </a:r>
          </a:p>
        </p:txBody>
      </p:sp>
      <p:sp>
        <p:nvSpPr>
          <p:cNvPr id="35" name="Line 7">
            <a:extLst>
              <a:ext uri="{FF2B5EF4-FFF2-40B4-BE49-F238E27FC236}">
                <a16:creationId xmlns:a16="http://schemas.microsoft.com/office/drawing/2014/main" id="{C2DF8C02-A08F-47CF-9F91-A160557399EF}"/>
              </a:ext>
            </a:extLst>
          </p:cNvPr>
          <p:cNvSpPr>
            <a:spLocks noChangeShapeType="1"/>
          </p:cNvSpPr>
          <p:nvPr/>
        </p:nvSpPr>
        <p:spPr bwMode="auto">
          <a:xfrm>
            <a:off x="7371503" y="4138820"/>
            <a:ext cx="539750" cy="4048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2000">
              <a:latin typeface="Abadi Extra Light" panose="020B0204020104020204" pitchFamily="34" charset="0"/>
            </a:endParaRPr>
          </a:p>
        </p:txBody>
      </p:sp>
      <p:sp>
        <p:nvSpPr>
          <p:cNvPr id="38" name="Line 10">
            <a:extLst>
              <a:ext uri="{FF2B5EF4-FFF2-40B4-BE49-F238E27FC236}">
                <a16:creationId xmlns:a16="http://schemas.microsoft.com/office/drawing/2014/main" id="{742A22AC-EAAB-43BE-8AC8-A98D1362F16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56475" y="3262244"/>
            <a:ext cx="863600" cy="2889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2000">
              <a:latin typeface="Abadi Extra Light" panose="020B0204020104020204" pitchFamily="34" charset="0"/>
            </a:endParaRPr>
          </a:p>
        </p:txBody>
      </p:sp>
      <p:sp>
        <p:nvSpPr>
          <p:cNvPr id="39" name="Line 11">
            <a:extLst>
              <a:ext uri="{FF2B5EF4-FFF2-40B4-BE49-F238E27FC236}">
                <a16:creationId xmlns:a16="http://schemas.microsoft.com/office/drawing/2014/main" id="{F74288FF-B856-469B-8413-06D2C85C940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87616" y="3608388"/>
            <a:ext cx="943209" cy="45532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2000">
              <a:latin typeface="Abadi Extra Light" panose="020B0204020104020204" pitchFamily="34" charset="0"/>
            </a:endParaRPr>
          </a:p>
        </p:txBody>
      </p:sp>
      <p:sp>
        <p:nvSpPr>
          <p:cNvPr id="40" name="Line 13">
            <a:extLst>
              <a:ext uri="{FF2B5EF4-FFF2-40B4-BE49-F238E27FC236}">
                <a16:creationId xmlns:a16="http://schemas.microsoft.com/office/drawing/2014/main" id="{9FF4FAF9-34F5-47B8-9ED3-1E68C30FEB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36213" y="2841487"/>
            <a:ext cx="0" cy="2889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2000">
              <a:latin typeface="Abadi Extra Light" panose="020B0204020104020204" pitchFamily="34" charset="0"/>
            </a:endParaRPr>
          </a:p>
        </p:txBody>
      </p:sp>
      <p:sp>
        <p:nvSpPr>
          <p:cNvPr id="43" name="Oval 16">
            <a:extLst>
              <a:ext uri="{FF2B5EF4-FFF2-40B4-BE49-F238E27FC236}">
                <a16:creationId xmlns:a16="http://schemas.microsoft.com/office/drawing/2014/main" id="{A4614949-0F7F-423F-8A81-197B62D79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4789" y="2349500"/>
            <a:ext cx="1800225" cy="1079500"/>
          </a:xfrm>
          <a:prstGeom prst="ellipse">
            <a:avLst/>
          </a:prstGeom>
          <a:solidFill>
            <a:srgbClr val="CCFFFF"/>
          </a:solidFill>
          <a:ln w="28575">
            <a:solidFill>
              <a:srgbClr val="00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2000">
              <a:latin typeface="Abadi Extra Light" panose="020B0204020104020204" pitchFamily="34" charset="0"/>
            </a:endParaRPr>
          </a:p>
        </p:txBody>
      </p:sp>
      <p:sp>
        <p:nvSpPr>
          <p:cNvPr id="48" name="Text Box 17">
            <a:extLst>
              <a:ext uri="{FF2B5EF4-FFF2-40B4-BE49-F238E27FC236}">
                <a16:creationId xmlns:a16="http://schemas.microsoft.com/office/drawing/2014/main" id="{0A630674-ADC0-4614-A4CA-509C00D56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789" y="2671764"/>
            <a:ext cx="1800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altLang="en-US" sz="2000">
                <a:solidFill>
                  <a:schemeClr val="tx2"/>
                </a:solidFill>
                <a:latin typeface="Abadi Extra Light" panose="020B0204020104020204" pitchFamily="34" charset="0"/>
              </a:rPr>
              <a:t>posture</a:t>
            </a:r>
          </a:p>
        </p:txBody>
      </p:sp>
      <p:sp>
        <p:nvSpPr>
          <p:cNvPr id="49" name="Oval 18">
            <a:extLst>
              <a:ext uri="{FF2B5EF4-FFF2-40B4-BE49-F238E27FC236}">
                <a16:creationId xmlns:a16="http://schemas.microsoft.com/office/drawing/2014/main" id="{8DAEDEEA-5BBA-496A-8C3E-FFEEBE877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0055" y="3746149"/>
            <a:ext cx="2087562" cy="1439862"/>
          </a:xfrm>
          <a:prstGeom prst="ellipse">
            <a:avLst/>
          </a:prstGeom>
          <a:solidFill>
            <a:srgbClr val="CCFFFF"/>
          </a:solidFill>
          <a:ln w="28575">
            <a:solidFill>
              <a:srgbClr val="00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2000">
              <a:latin typeface="Abadi Extra Light" panose="020B0204020104020204" pitchFamily="34" charset="0"/>
            </a:endParaRPr>
          </a:p>
        </p:txBody>
      </p:sp>
      <p:sp>
        <p:nvSpPr>
          <p:cNvPr id="55" name="Text Box 19">
            <a:extLst>
              <a:ext uri="{FF2B5EF4-FFF2-40B4-BE49-F238E27FC236}">
                <a16:creationId xmlns:a16="http://schemas.microsoft.com/office/drawing/2014/main" id="{2191E358-F5C9-4AE6-8532-BE9BB46B9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956" y="4057543"/>
            <a:ext cx="18002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altLang="en-US" sz="2000" dirty="0">
                <a:solidFill>
                  <a:srgbClr val="010066"/>
                </a:solidFill>
                <a:latin typeface="Abadi Extra Light" panose="020B0204020104020204" pitchFamily="34" charset="0"/>
                <a:cs typeface="Arial" panose="020B0604020202020204" pitchFamily="34" charset="0"/>
              </a:rPr>
              <a:t>Head, hand and eye movements</a:t>
            </a:r>
          </a:p>
        </p:txBody>
      </p:sp>
      <p:sp>
        <p:nvSpPr>
          <p:cNvPr id="56" name="Oval 20">
            <a:extLst>
              <a:ext uri="{FF2B5EF4-FFF2-40B4-BE49-F238E27FC236}">
                <a16:creationId xmlns:a16="http://schemas.microsoft.com/office/drawing/2014/main" id="{FFED9A74-51EE-412C-965A-CF678CD43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6225" y="4292600"/>
            <a:ext cx="1944688" cy="1295400"/>
          </a:xfrm>
          <a:prstGeom prst="ellipse">
            <a:avLst/>
          </a:prstGeom>
          <a:solidFill>
            <a:srgbClr val="CCFFFF"/>
          </a:solidFill>
          <a:ln w="28575">
            <a:solidFill>
              <a:srgbClr val="00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2000">
              <a:latin typeface="Abadi Extra Light" panose="020B0204020104020204" pitchFamily="34" charset="0"/>
            </a:endParaRPr>
          </a:p>
        </p:txBody>
      </p:sp>
      <p:sp>
        <p:nvSpPr>
          <p:cNvPr id="57" name="Text Box 21">
            <a:extLst>
              <a:ext uri="{FF2B5EF4-FFF2-40B4-BE49-F238E27FC236}">
                <a16:creationId xmlns:a16="http://schemas.microsoft.com/office/drawing/2014/main" id="{E2312986-DDF7-405E-B413-EC7C43270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7664" y="4687889"/>
            <a:ext cx="1800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altLang="en-US" sz="2000">
                <a:solidFill>
                  <a:srgbClr val="010066"/>
                </a:solidFill>
                <a:latin typeface="Abadi Extra Light" panose="020B0204020104020204" pitchFamily="34" charset="0"/>
                <a:cs typeface="Arial" panose="020B0604020202020204" pitchFamily="34" charset="0"/>
              </a:rPr>
              <a:t>gestures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856C0A6-FFEF-45AA-A6A9-B94835D55809}"/>
              </a:ext>
            </a:extLst>
          </p:cNvPr>
          <p:cNvSpPr txBox="1"/>
          <p:nvPr/>
        </p:nvSpPr>
        <p:spPr>
          <a:xfrm>
            <a:off x="541690" y="411997"/>
            <a:ext cx="1958769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badi Extra Light" panose="020B0204020104020204" pitchFamily="34" charset="0"/>
              </a:rPr>
              <a:t>Answers</a:t>
            </a: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badi Extra Light" panose="020B0204020104020204" pitchFamily="34" charset="0"/>
              </a:rPr>
              <a:t> </a:t>
            </a:r>
            <a:endParaRPr lang="en-US" altLang="en-US" sz="18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2" name="Oval 2">
            <a:extLst>
              <a:ext uri="{FF2B5EF4-FFF2-40B4-BE49-F238E27FC236}">
                <a16:creationId xmlns:a16="http://schemas.microsoft.com/office/drawing/2014/main" id="{84FA640C-C471-4D27-84D2-2E54A3AF6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0473" y="3213100"/>
            <a:ext cx="2450236" cy="1295400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GB" altLang="en-US" sz="2400" dirty="0">
              <a:solidFill>
                <a:srgbClr val="010066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62" name="Text Box 4">
            <a:extLst>
              <a:ext uri="{FF2B5EF4-FFF2-40B4-BE49-F238E27FC236}">
                <a16:creationId xmlns:a16="http://schemas.microsoft.com/office/drawing/2014/main" id="{5D7364F1-896B-4881-8FFA-C1C2B97A0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9458" y="3480872"/>
            <a:ext cx="228455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masis MT Pro Black" panose="02040A04050005020304" pitchFamily="18" charset="0"/>
                <a:cs typeface="Arial" panose="020B0604020202020204" pitchFamily="34" charset="0"/>
              </a:rPr>
              <a:t>Non-verbal communication</a:t>
            </a:r>
          </a:p>
        </p:txBody>
      </p:sp>
    </p:spTree>
    <p:extLst>
      <p:ext uri="{BB962C8B-B14F-4D97-AF65-F5344CB8AC3E}">
        <p14:creationId xmlns:p14="http://schemas.microsoft.com/office/powerpoint/2010/main" val="415449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2" grpId="0" animBg="1"/>
      <p:bldP spid="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F8EF909-97D8-4F8F-9F5B-8C7CD982793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1" y="1"/>
            <a:ext cx="2300056" cy="17755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0A4DA5-E941-4AF4-B6D7-651A3A8728E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0650" y="-23661"/>
            <a:ext cx="641350" cy="57594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6B12779-F5E2-414F-A50B-C082975E7F06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300055" y="0"/>
            <a:ext cx="2300055" cy="176534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C8C168-A3AB-4E41-A3FD-6E9C181AC85F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600110" y="0"/>
            <a:ext cx="2300055" cy="176534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CEBEA10-811C-4D1C-980A-E5B1D69CC84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6900165" y="0"/>
            <a:ext cx="2300055" cy="17653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10B968-AB4E-4F14-BC2D-128C7D78184F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200220" y="-6840"/>
            <a:ext cx="2300055" cy="19021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49FF8D-CFA6-42B6-B97E-F622B5A8CAA4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36" y="6693038"/>
            <a:ext cx="2465069" cy="20041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49A657-2A7A-4E7E-8FFD-67E16D16030B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450236" y="6693038"/>
            <a:ext cx="2450237" cy="18337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2581DB1-1A27-4AA2-BEBB-FC515A7BA612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870881" y="6697766"/>
            <a:ext cx="2450237" cy="190213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EAE695D-24D4-4CE5-8A23-9F5F8C7C5CD9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7321117" y="6693038"/>
            <a:ext cx="2450237" cy="177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9A74B0B-2F48-4433-B144-72C538DCC78A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741762" y="6693038"/>
            <a:ext cx="2450236" cy="164962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6B3E9DD-3E92-4D8B-AEC4-3671552FF9D4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82307" y="734330"/>
            <a:ext cx="1333424" cy="16881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8035E9A-E049-4BA0-BB38-CE768A43222C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29" y="2044603"/>
            <a:ext cx="1302073" cy="17141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DE07044-5A40-4B1F-B7A5-0722946D9530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65" y="3339910"/>
            <a:ext cx="1302073" cy="17141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914A30B-06B4-4F65-95FD-0D859C750159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401" y="4629044"/>
            <a:ext cx="1302073" cy="17141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5553A00-2A52-41C8-B9FB-BA6DD31A17C1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78131" y="5943566"/>
            <a:ext cx="1327601" cy="17134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2105FA6-B6FF-4A2E-A6C0-41000D5D3A3F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254" y="2044603"/>
            <a:ext cx="1302073" cy="17141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7488547-3907-48EB-8BC3-3CEA000E5397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218" y="3339910"/>
            <a:ext cx="1302073" cy="17141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9532A39-69AB-423F-AE5D-51C75D3DDB14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182" y="4629044"/>
            <a:ext cx="1302073" cy="17141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42C640E-834E-40ED-A4A3-54D8139DF665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42452" y="5943566"/>
            <a:ext cx="1327601" cy="17134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D47374C-1591-4EE8-A557-BF753E2C3B0F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609156" y="930072"/>
            <a:ext cx="994123" cy="17141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8" name="Text Box 11">
            <a:extLst>
              <a:ext uri="{FF2B5EF4-FFF2-40B4-BE49-F238E27FC236}">
                <a16:creationId xmlns:a16="http://schemas.microsoft.com/office/drawing/2014/main" id="{4D08D35A-F703-4CAE-A68A-CFC6F24D4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7392" y="140842"/>
            <a:ext cx="866285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4800" dirty="0">
                <a:solidFill>
                  <a:srgbClr val="333300"/>
                </a:solidFill>
                <a:latin typeface="Amasis MT Pro Black" panose="02040A04050005020304" pitchFamily="18" charset="0"/>
              </a:rPr>
              <a:t>Body language</a:t>
            </a:r>
          </a:p>
        </p:txBody>
      </p:sp>
      <p:pic>
        <p:nvPicPr>
          <p:cNvPr id="30" name="Picture 5">
            <a:extLst>
              <a:ext uri="{FF2B5EF4-FFF2-40B4-BE49-F238E27FC236}">
                <a16:creationId xmlns:a16="http://schemas.microsoft.com/office/drawing/2014/main" id="{1FCAA17C-4FF8-4DFB-BD68-236566FBD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822" y="3266988"/>
            <a:ext cx="3313112" cy="276225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31" name="Picture 6">
            <a:extLst>
              <a:ext uri="{FF2B5EF4-FFF2-40B4-BE49-F238E27FC236}">
                <a16:creationId xmlns:a16="http://schemas.microsoft.com/office/drawing/2014/main" id="{8C564270-ED87-40A2-9005-B99EF0411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836" y="3012060"/>
            <a:ext cx="2226028" cy="297488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473D2E-4A5F-45CA-B37D-9F3BE64B4716}"/>
              </a:ext>
            </a:extLst>
          </p:cNvPr>
          <p:cNvSpPr txBox="1"/>
          <p:nvPr/>
        </p:nvSpPr>
        <p:spPr>
          <a:xfrm>
            <a:off x="5122828" y="3206840"/>
            <a:ext cx="30319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altLang="en-US" sz="1800" dirty="0">
                <a:latin typeface="Abadi Extra Light" panose="020B0204020104020204" pitchFamily="34" charset="0"/>
              </a:rPr>
              <a:t>Actions can sometimes speak louder than words! Your posture, facial expressions and gestures can help to present </a:t>
            </a:r>
            <a:r>
              <a:rPr lang="en-GB" altLang="en-US" dirty="0">
                <a:latin typeface="Abadi Extra Light" panose="020B0204020104020204" pitchFamily="34" charset="0"/>
              </a:rPr>
              <a:t>your f</a:t>
            </a:r>
            <a:r>
              <a:rPr lang="en-GB" altLang="en-US" sz="1800" dirty="0">
                <a:latin typeface="Abadi Extra Light" panose="020B0204020104020204" pitchFamily="34" charset="0"/>
              </a:rPr>
              <a:t>eelings.  Look at the two images.  </a:t>
            </a:r>
          </a:p>
          <a:p>
            <a:pPr algn="just"/>
            <a:endParaRPr lang="en-GB" altLang="en-US" dirty="0">
              <a:latin typeface="Abadi Extra Light" panose="020B0204020104020204" pitchFamily="34" charset="0"/>
            </a:endParaRPr>
          </a:p>
          <a:p>
            <a:pPr algn="just"/>
            <a:r>
              <a:rPr lang="en-GB" altLang="en-US" sz="1800" dirty="0">
                <a:latin typeface="Abadi Extra Light" panose="020B0204020104020204" pitchFamily="34" charset="0"/>
              </a:rPr>
              <a:t>What does the body language of each person reveal?</a:t>
            </a:r>
            <a:endParaRPr lang="en-GB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A0DE5AB-227E-4055-A12C-33097B387A08}"/>
              </a:ext>
            </a:extLst>
          </p:cNvPr>
          <p:cNvSpPr txBox="1"/>
          <p:nvPr/>
        </p:nvSpPr>
        <p:spPr>
          <a:xfrm>
            <a:off x="349539" y="994702"/>
            <a:ext cx="11338560" cy="1015663"/>
          </a:xfrm>
          <a:prstGeom prst="rect">
            <a:avLst/>
          </a:prstGeom>
          <a:gradFill flip="none" rotWithShape="1">
            <a:gsLst>
              <a:gs pos="0">
                <a:srgbClr val="66FFCC">
                  <a:tint val="66000"/>
                  <a:satMod val="160000"/>
                </a:srgbClr>
              </a:gs>
              <a:gs pos="50000">
                <a:srgbClr val="66FFCC">
                  <a:tint val="44500"/>
                  <a:satMod val="160000"/>
                </a:srgbClr>
              </a:gs>
              <a:gs pos="100000">
                <a:srgbClr val="66FFCC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GB" sz="3000" dirty="0"/>
              <a:t>The best communicators use their body language to help to communicate their intended message.</a:t>
            </a:r>
            <a:endParaRPr lang="en-GB" sz="3500" dirty="0"/>
          </a:p>
        </p:txBody>
      </p:sp>
    </p:spTree>
    <p:extLst>
      <p:ext uri="{BB962C8B-B14F-4D97-AF65-F5344CB8AC3E}">
        <p14:creationId xmlns:p14="http://schemas.microsoft.com/office/powerpoint/2010/main" val="281260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F29DDF5B947844BA0D36B19131278B" ma:contentTypeVersion="17" ma:contentTypeDescription="Create a new document." ma:contentTypeScope="" ma:versionID="3d1fb8ceceae831b9bdbd4cf035d34d6">
  <xsd:schema xmlns:xsd="http://www.w3.org/2001/XMLSchema" xmlns:xs="http://www.w3.org/2001/XMLSchema" xmlns:p="http://schemas.microsoft.com/office/2006/metadata/properties" xmlns:ns2="9f6d7bd6-3339-43bd-ade5-f57f25b32ca4" xmlns:ns3="d961e358-6a50-4160-be74-3690f6e42696" targetNamespace="http://schemas.microsoft.com/office/2006/metadata/properties" ma:root="true" ma:fieldsID="a5a19ca18abd7416fc8f8449e76a9156" ns2:_="" ns3:_="">
    <xsd:import namespace="9f6d7bd6-3339-43bd-ade5-f57f25b32ca4"/>
    <xsd:import namespace="d961e358-6a50-4160-be74-3690f6e426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6d7bd6-3339-43bd-ade5-f57f25b32c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2077c88-f787-4896-b447-7ea5e48d52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61e358-6a50-4160-be74-3690f6e4269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1ce644e-513c-4330-b548-694fad41b1fc}" ma:internalName="TaxCatchAll" ma:showField="CatchAllData" ma:web="d961e358-6a50-4160-be74-3690f6e426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795CBB-1B8B-48FC-98BC-4FD731D77B67}"/>
</file>

<file path=customXml/itemProps2.xml><?xml version="1.0" encoding="utf-8"?>
<ds:datastoreItem xmlns:ds="http://schemas.openxmlformats.org/officeDocument/2006/customXml" ds:itemID="{AACA0198-77E1-4FA4-B5C8-FD71B30ADD96}"/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1340</Words>
  <Application>Microsoft Office PowerPoint</Application>
  <PresentationFormat>Widescreen</PresentationFormat>
  <Paragraphs>255</Paragraphs>
  <Slides>25</Slides>
  <Notes>24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Abadi Extra Light</vt:lpstr>
      <vt:lpstr>Amasis MT Pro Black</vt:lpstr>
      <vt:lpstr>Arial</vt:lpstr>
      <vt:lpstr>Bakso Sapi</vt:lpstr>
      <vt:lpstr>Berlin Sans FB</vt:lpstr>
      <vt:lpstr>Calibri</vt:lpstr>
      <vt:lpstr>Calibri Light</vt:lpstr>
      <vt:lpstr>Comic Sans MS</vt:lpstr>
      <vt:lpstr>ReithSans</vt:lpstr>
      <vt:lpstr>Roboto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does this body language indicate? </vt:lpstr>
      <vt:lpstr>What does this body language indicate?</vt:lpstr>
      <vt:lpstr>Which of the following pictures portrays the disgust?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farhana patel</dc:creator>
  <cp:lastModifiedBy>farhana patel</cp:lastModifiedBy>
  <cp:revision>24</cp:revision>
  <dcterms:created xsi:type="dcterms:W3CDTF">2022-07-12T09:00:24Z</dcterms:created>
  <dcterms:modified xsi:type="dcterms:W3CDTF">2022-11-04T05:12:43Z</dcterms:modified>
</cp:coreProperties>
</file>