
<file path=[Content_Types].xml><?xml version="1.0" encoding="utf-8"?>
<Types xmlns="http://schemas.openxmlformats.org/package/2006/content-types">
  <Default Extension="png" ContentType="image/png"/>
  <Default Extension="emf" ContentType="image/x-emf"/>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130" r:id="rId2"/>
    <p:sldId id="2132" r:id="rId3"/>
    <p:sldId id="2131" r:id="rId4"/>
    <p:sldId id="2134" r:id="rId5"/>
    <p:sldId id="2127" r:id="rId6"/>
    <p:sldId id="2118" r:id="rId7"/>
    <p:sldId id="2128" r:id="rId8"/>
    <p:sldId id="2115" r:id="rId9"/>
    <p:sldId id="2123" r:id="rId10"/>
    <p:sldId id="2122" r:id="rId11"/>
    <p:sldId id="2124" r:id="rId12"/>
    <p:sldId id="2135" r:id="rId13"/>
    <p:sldId id="2136" r:id="rId14"/>
    <p:sldId id="2137" r:id="rId15"/>
    <p:sldId id="2138" r:id="rId16"/>
    <p:sldId id="2109" r:id="rId17"/>
    <p:sldId id="2110" r:id="rId18"/>
    <p:sldId id="2111" r:id="rId19"/>
    <p:sldId id="2112" r:id="rId20"/>
    <p:sldId id="2113" r:id="rId21"/>
    <p:sldId id="2103" r:id="rId22"/>
    <p:sldId id="20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012873-C62B-4D91-9C5E-F0B9D1E10362}" v="1" dt="2022-08-31T17:47:38.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63317" autoAdjust="0"/>
  </p:normalViewPr>
  <p:slideViewPr>
    <p:cSldViewPr snapToGrid="0">
      <p:cViewPr varScale="1">
        <p:scale>
          <a:sx n="54" d="100"/>
          <a:sy n="54" d="100"/>
        </p:scale>
        <p:origin x="17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C8563-D601-4F1D-BF4A-F4B05C0FFC1B}" type="datetimeFigureOut">
              <a:rPr lang="en-GB" smtClean="0"/>
              <a:t>04/11/2022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A580F-5E6C-4804-BBCD-7FA17BE8252D}" type="slidenum">
              <a:rPr lang="en-GB" smtClean="0"/>
              <a:t>‹#›</a:t>
            </a:fld>
            <a:endParaRPr lang="en-GB"/>
          </a:p>
        </p:txBody>
      </p:sp>
    </p:spTree>
    <p:extLst>
      <p:ext uri="{BB962C8B-B14F-4D97-AF65-F5344CB8AC3E}">
        <p14:creationId xmlns:p14="http://schemas.microsoft.com/office/powerpoint/2010/main" val="198265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30F9F7-A738-4F03-9B8A-E874EFDC6AA7}" type="slidenum">
              <a:rPr lang="en-GB" smtClean="0"/>
              <a:t>1</a:t>
            </a:fld>
            <a:endParaRPr lang="en-GB"/>
          </a:p>
        </p:txBody>
      </p:sp>
    </p:spTree>
    <p:extLst>
      <p:ext uri="{BB962C8B-B14F-4D97-AF65-F5344CB8AC3E}">
        <p14:creationId xmlns:p14="http://schemas.microsoft.com/office/powerpoint/2010/main" val="2529402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Teacher notes:</a:t>
            </a:r>
          </a:p>
          <a:p>
            <a:r>
              <a:rPr lang="en-GB" u="none" dirty="0"/>
              <a:t>Ask pupils to write their responses on scrap paper/post-it notes.</a:t>
            </a:r>
          </a:p>
          <a:p>
            <a:endParaRPr lang="en-GB" u="none" dirty="0"/>
          </a:p>
          <a:p>
            <a:r>
              <a:rPr lang="en-GB" u="none" dirty="0"/>
              <a:t>The pupils use non-standard English.  Words like ‘peak’, ‘ well lit, and ‘cringe’ could make it difficult for some people to understand.  However, these pupils are with their friends and they use language which they all understand.  There is nothing wrong with using non-standard English. Language is a part of their identity.</a:t>
            </a:r>
          </a:p>
          <a:p>
            <a:endParaRPr lang="en-GB" u="none" dirty="0"/>
          </a:p>
        </p:txBody>
      </p:sp>
      <p:sp>
        <p:nvSpPr>
          <p:cNvPr id="4" name="Slide Number Placeholder 3"/>
          <p:cNvSpPr>
            <a:spLocks noGrp="1"/>
          </p:cNvSpPr>
          <p:nvPr>
            <p:ph type="sldNum" sz="quarter" idx="5"/>
          </p:nvPr>
        </p:nvSpPr>
        <p:spPr/>
        <p:txBody>
          <a:bodyPr/>
          <a:lstStyle/>
          <a:p>
            <a:fld id="{3330F9F7-A738-4F03-9B8A-E874EFDC6AA7}" type="slidenum">
              <a:rPr lang="en-GB" smtClean="0"/>
              <a:t>10</a:t>
            </a:fld>
            <a:endParaRPr lang="en-GB"/>
          </a:p>
        </p:txBody>
      </p:sp>
    </p:spTree>
    <p:extLst>
      <p:ext uri="{BB962C8B-B14F-4D97-AF65-F5344CB8AC3E}">
        <p14:creationId xmlns:p14="http://schemas.microsoft.com/office/powerpoint/2010/main" val="147552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Teacher notes:</a:t>
            </a:r>
          </a:p>
          <a:p>
            <a:r>
              <a:rPr lang="en-GB" u="none" dirty="0"/>
              <a:t>Ask pupils to write their responses on scrap paper/post-it notes.</a:t>
            </a:r>
          </a:p>
          <a:p>
            <a:endParaRPr lang="en-GB" u="none" dirty="0"/>
          </a:p>
          <a:p>
            <a:r>
              <a:rPr lang="en-GB" u="none" dirty="0"/>
              <a:t>These pupils are using non-standard English in the classroom.  This is inappropriate.  They must use standard English, which is the most valued form of English in academic settings.  They must avoid words like ‘</a:t>
            </a:r>
            <a:r>
              <a:rPr lang="en-GB" u="none" dirty="0" err="1"/>
              <a:t>init</a:t>
            </a:r>
            <a:r>
              <a:rPr lang="en-GB" u="none" dirty="0"/>
              <a:t>’ and ‘do you get me?’.  These are colloquial words.  They should also avoid impolite language like ‘idiot’.  Please emphasise that language is an important part of their identity, but in an educational setting they have to switch to standard English.  Highlight if the constantly do this, it will build automaticity and transfer to their writing.  </a:t>
            </a:r>
          </a:p>
        </p:txBody>
      </p:sp>
      <p:sp>
        <p:nvSpPr>
          <p:cNvPr id="4" name="Slide Number Placeholder 3"/>
          <p:cNvSpPr>
            <a:spLocks noGrp="1"/>
          </p:cNvSpPr>
          <p:nvPr>
            <p:ph type="sldNum" sz="quarter" idx="5"/>
          </p:nvPr>
        </p:nvSpPr>
        <p:spPr/>
        <p:txBody>
          <a:bodyPr/>
          <a:lstStyle/>
          <a:p>
            <a:fld id="{3330F9F7-A738-4F03-9B8A-E874EFDC6AA7}" type="slidenum">
              <a:rPr lang="en-GB" smtClean="0"/>
              <a:t>11</a:t>
            </a:fld>
            <a:endParaRPr lang="en-GB"/>
          </a:p>
        </p:txBody>
      </p:sp>
    </p:spTree>
    <p:extLst>
      <p:ext uri="{BB962C8B-B14F-4D97-AF65-F5344CB8AC3E}">
        <p14:creationId xmlns:p14="http://schemas.microsoft.com/office/powerpoint/2010/main" val="341208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a:t>
            </a:r>
          </a:p>
          <a:p>
            <a:r>
              <a:rPr lang="en-GB" dirty="0"/>
              <a:t>Inform the pupils that standard English is not the only or ‘correct’ form of English. There are regional dialect words and generational differences.  Standard English is the norm</a:t>
            </a:r>
          </a:p>
        </p:txBody>
      </p:sp>
      <p:sp>
        <p:nvSpPr>
          <p:cNvPr id="4" name="Slide Number Placeholder 3"/>
          <p:cNvSpPr>
            <a:spLocks noGrp="1"/>
          </p:cNvSpPr>
          <p:nvPr>
            <p:ph type="sldNum" sz="quarter" idx="5"/>
          </p:nvPr>
        </p:nvSpPr>
        <p:spPr/>
        <p:txBody>
          <a:bodyPr/>
          <a:lstStyle/>
          <a:p>
            <a:fld id="{99ADF095-BDCE-4F52-9797-D6CF5EFADF3C}" type="slidenum">
              <a:rPr lang="en-GB" smtClean="0"/>
              <a:t>12</a:t>
            </a:fld>
            <a:endParaRPr lang="en-GB"/>
          </a:p>
        </p:txBody>
      </p:sp>
    </p:spTree>
    <p:extLst>
      <p:ext uri="{BB962C8B-B14F-4D97-AF65-F5344CB8AC3E}">
        <p14:creationId xmlns:p14="http://schemas.microsoft.com/office/powerpoint/2010/main" val="905989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a:t>
            </a:r>
          </a:p>
          <a:p>
            <a:endParaRPr lang="en-GB" dirty="0"/>
          </a:p>
          <a:p>
            <a:r>
              <a:rPr lang="en-GB" dirty="0"/>
              <a:t>Inform pupils that their language is a part of their identity and they should value their version of language that they use.  However, they must learn to switch to standard English when the situation requires it.</a:t>
            </a:r>
          </a:p>
        </p:txBody>
      </p:sp>
      <p:sp>
        <p:nvSpPr>
          <p:cNvPr id="4" name="Slide Number Placeholder 3"/>
          <p:cNvSpPr>
            <a:spLocks noGrp="1"/>
          </p:cNvSpPr>
          <p:nvPr>
            <p:ph type="sldNum" sz="quarter" idx="5"/>
          </p:nvPr>
        </p:nvSpPr>
        <p:spPr/>
        <p:txBody>
          <a:bodyPr/>
          <a:lstStyle/>
          <a:p>
            <a:fld id="{99ADF095-BDCE-4F52-9797-D6CF5EFADF3C}" type="slidenum">
              <a:rPr lang="en-GB" smtClean="0"/>
              <a:t>13</a:t>
            </a:fld>
            <a:endParaRPr lang="en-GB"/>
          </a:p>
        </p:txBody>
      </p:sp>
    </p:spTree>
    <p:extLst>
      <p:ext uri="{BB962C8B-B14F-4D97-AF65-F5344CB8AC3E}">
        <p14:creationId xmlns:p14="http://schemas.microsoft.com/office/powerpoint/2010/main" val="3552903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 pupils to raise their hands identifying formal or informal situations.</a:t>
            </a:r>
          </a:p>
        </p:txBody>
      </p:sp>
      <p:sp>
        <p:nvSpPr>
          <p:cNvPr id="4" name="Slide Number Placeholder 3"/>
          <p:cNvSpPr>
            <a:spLocks noGrp="1"/>
          </p:cNvSpPr>
          <p:nvPr>
            <p:ph type="sldNum" sz="quarter" idx="5"/>
          </p:nvPr>
        </p:nvSpPr>
        <p:spPr/>
        <p:txBody>
          <a:bodyPr/>
          <a:lstStyle/>
          <a:p>
            <a:fld id="{99ADF095-BDCE-4F52-9797-D6CF5EFADF3C}" type="slidenum">
              <a:rPr lang="en-GB" smtClean="0"/>
              <a:t>14</a:t>
            </a:fld>
            <a:endParaRPr lang="en-GB"/>
          </a:p>
        </p:txBody>
      </p:sp>
    </p:spTree>
    <p:extLst>
      <p:ext uri="{BB962C8B-B14F-4D97-AF65-F5344CB8AC3E}">
        <p14:creationId xmlns:p14="http://schemas.microsoft.com/office/powerpoint/2010/main" val="2758246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t>
            </a:r>
          </a:p>
          <a:p>
            <a:endParaRPr lang="en-GB" sz="1200" dirty="0"/>
          </a:p>
          <a:p>
            <a:r>
              <a:rPr lang="en-GB" sz="1200" dirty="0"/>
              <a:t>In the middle column there is a list of people and places that you could talk to or write to.  Ask the pupils to decide whether </a:t>
            </a:r>
            <a:r>
              <a:rPr lang="en-GB" sz="1200" u="sng" dirty="0"/>
              <a:t>it is a formal situation or an informal situation.   Ask them to show their response with a show of hands.   Go through each example and ask pupils to show their hands if they think it is formal/informal and then reveal the answer.</a:t>
            </a:r>
          </a:p>
          <a:p>
            <a:endParaRPr lang="en-GB" sz="1200" u="sng" dirty="0"/>
          </a:p>
          <a:p>
            <a:endParaRPr lang="en-GB" sz="1200" dirty="0"/>
          </a:p>
          <a:p>
            <a:endParaRPr lang="en-GB" dirty="0"/>
          </a:p>
          <a:p>
            <a:r>
              <a:rPr lang="en-GB" dirty="0"/>
              <a:t>Tell the pupils, when it’s a formal situation, they must use standard English.</a:t>
            </a:r>
          </a:p>
          <a:p>
            <a:endParaRPr lang="en-GB" dirty="0"/>
          </a:p>
        </p:txBody>
      </p:sp>
      <p:sp>
        <p:nvSpPr>
          <p:cNvPr id="4" name="Slide Number Placeholder 3"/>
          <p:cNvSpPr>
            <a:spLocks noGrp="1"/>
          </p:cNvSpPr>
          <p:nvPr>
            <p:ph type="sldNum" sz="quarter" idx="5"/>
          </p:nvPr>
        </p:nvSpPr>
        <p:spPr/>
        <p:txBody>
          <a:bodyPr/>
          <a:lstStyle/>
          <a:p>
            <a:fld id="{02CA580F-5E6C-4804-BBCD-7FA17BE8252D}" type="slidenum">
              <a:rPr lang="en-GB" smtClean="0"/>
              <a:t>15</a:t>
            </a:fld>
            <a:endParaRPr lang="en-GB"/>
          </a:p>
        </p:txBody>
      </p:sp>
    </p:spTree>
    <p:extLst>
      <p:ext uri="{BB962C8B-B14F-4D97-AF65-F5344CB8AC3E}">
        <p14:creationId xmlns:p14="http://schemas.microsoft.com/office/powerpoint/2010/main" val="386608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raise their hands for the option that they agree with.</a:t>
            </a:r>
          </a:p>
        </p:txBody>
      </p:sp>
      <p:sp>
        <p:nvSpPr>
          <p:cNvPr id="4" name="Slide Number Placeholder 3"/>
          <p:cNvSpPr>
            <a:spLocks noGrp="1"/>
          </p:cNvSpPr>
          <p:nvPr>
            <p:ph type="sldNum" sz="quarter" idx="5"/>
          </p:nvPr>
        </p:nvSpPr>
        <p:spPr/>
        <p:txBody>
          <a:bodyPr/>
          <a:lstStyle/>
          <a:p>
            <a:fld id="{3330F9F7-A738-4F03-9B8A-E874EFDC6AA7}" type="slidenum">
              <a:rPr lang="en-GB" smtClean="0"/>
              <a:t>16</a:t>
            </a:fld>
            <a:endParaRPr lang="en-GB"/>
          </a:p>
        </p:txBody>
      </p:sp>
    </p:spTree>
    <p:extLst>
      <p:ext uri="{BB962C8B-B14F-4D97-AF65-F5344CB8AC3E}">
        <p14:creationId xmlns:p14="http://schemas.microsoft.com/office/powerpoint/2010/main" val="4178793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raise their hands for the option that they agree with.</a:t>
            </a:r>
          </a:p>
        </p:txBody>
      </p:sp>
      <p:sp>
        <p:nvSpPr>
          <p:cNvPr id="4" name="Slide Number Placeholder 3"/>
          <p:cNvSpPr>
            <a:spLocks noGrp="1"/>
          </p:cNvSpPr>
          <p:nvPr>
            <p:ph type="sldNum" sz="quarter" idx="5"/>
          </p:nvPr>
        </p:nvSpPr>
        <p:spPr/>
        <p:txBody>
          <a:bodyPr/>
          <a:lstStyle/>
          <a:p>
            <a:fld id="{3330F9F7-A738-4F03-9B8A-E874EFDC6AA7}" type="slidenum">
              <a:rPr lang="en-GB" smtClean="0"/>
              <a:t>17</a:t>
            </a:fld>
            <a:endParaRPr lang="en-GB"/>
          </a:p>
        </p:txBody>
      </p:sp>
    </p:spTree>
    <p:extLst>
      <p:ext uri="{BB962C8B-B14F-4D97-AF65-F5344CB8AC3E}">
        <p14:creationId xmlns:p14="http://schemas.microsoft.com/office/powerpoint/2010/main" val="2857327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raise their hands for the option that they agree with.</a:t>
            </a:r>
          </a:p>
        </p:txBody>
      </p:sp>
      <p:sp>
        <p:nvSpPr>
          <p:cNvPr id="4" name="Slide Number Placeholder 3"/>
          <p:cNvSpPr>
            <a:spLocks noGrp="1"/>
          </p:cNvSpPr>
          <p:nvPr>
            <p:ph type="sldNum" sz="quarter" idx="5"/>
          </p:nvPr>
        </p:nvSpPr>
        <p:spPr/>
        <p:txBody>
          <a:bodyPr/>
          <a:lstStyle/>
          <a:p>
            <a:fld id="{3330F9F7-A738-4F03-9B8A-E874EFDC6AA7}" type="slidenum">
              <a:rPr lang="en-GB" smtClean="0"/>
              <a:t>18</a:t>
            </a:fld>
            <a:endParaRPr lang="en-GB"/>
          </a:p>
        </p:txBody>
      </p:sp>
    </p:spTree>
    <p:extLst>
      <p:ext uri="{BB962C8B-B14F-4D97-AF65-F5344CB8AC3E}">
        <p14:creationId xmlns:p14="http://schemas.microsoft.com/office/powerpoint/2010/main" val="308362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raise their hands for the option that they agree with.</a:t>
            </a:r>
          </a:p>
        </p:txBody>
      </p:sp>
      <p:sp>
        <p:nvSpPr>
          <p:cNvPr id="4" name="Slide Number Placeholder 3"/>
          <p:cNvSpPr>
            <a:spLocks noGrp="1"/>
          </p:cNvSpPr>
          <p:nvPr>
            <p:ph type="sldNum" sz="quarter" idx="5"/>
          </p:nvPr>
        </p:nvSpPr>
        <p:spPr/>
        <p:txBody>
          <a:bodyPr/>
          <a:lstStyle/>
          <a:p>
            <a:fld id="{3330F9F7-A738-4F03-9B8A-E874EFDC6AA7}" type="slidenum">
              <a:rPr lang="en-GB" smtClean="0"/>
              <a:t>19</a:t>
            </a:fld>
            <a:endParaRPr lang="en-GB"/>
          </a:p>
        </p:txBody>
      </p:sp>
    </p:spTree>
    <p:extLst>
      <p:ext uri="{BB962C8B-B14F-4D97-AF65-F5344CB8AC3E}">
        <p14:creationId xmlns:p14="http://schemas.microsoft.com/office/powerpoint/2010/main" val="156591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tell pupils that they will should be able to answer these questions at the end of the session.</a:t>
            </a:r>
          </a:p>
        </p:txBody>
      </p:sp>
      <p:sp>
        <p:nvSpPr>
          <p:cNvPr id="4" name="Slide Number Placeholder 3"/>
          <p:cNvSpPr>
            <a:spLocks noGrp="1"/>
          </p:cNvSpPr>
          <p:nvPr>
            <p:ph type="sldNum" sz="quarter" idx="5"/>
          </p:nvPr>
        </p:nvSpPr>
        <p:spPr/>
        <p:txBody>
          <a:bodyPr/>
          <a:lstStyle/>
          <a:p>
            <a:fld id="{3330F9F7-A738-4F03-9B8A-E874EFDC6AA7}" type="slidenum">
              <a:rPr lang="en-GB" smtClean="0"/>
              <a:t>2</a:t>
            </a:fld>
            <a:endParaRPr lang="en-GB"/>
          </a:p>
        </p:txBody>
      </p:sp>
    </p:spTree>
    <p:extLst>
      <p:ext uri="{BB962C8B-B14F-4D97-AF65-F5344CB8AC3E}">
        <p14:creationId xmlns:p14="http://schemas.microsoft.com/office/powerpoint/2010/main" val="937600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raise their hands for the option that they agree with.</a:t>
            </a:r>
          </a:p>
        </p:txBody>
      </p:sp>
      <p:sp>
        <p:nvSpPr>
          <p:cNvPr id="4" name="Slide Number Placeholder 3"/>
          <p:cNvSpPr>
            <a:spLocks noGrp="1"/>
          </p:cNvSpPr>
          <p:nvPr>
            <p:ph type="sldNum" sz="quarter" idx="5"/>
          </p:nvPr>
        </p:nvSpPr>
        <p:spPr/>
        <p:txBody>
          <a:bodyPr/>
          <a:lstStyle/>
          <a:p>
            <a:fld id="{3330F9F7-A738-4F03-9B8A-E874EFDC6AA7}" type="slidenum">
              <a:rPr lang="en-GB" smtClean="0"/>
              <a:t>20</a:t>
            </a:fld>
            <a:endParaRPr lang="en-GB"/>
          </a:p>
        </p:txBody>
      </p:sp>
    </p:spTree>
    <p:extLst>
      <p:ext uri="{BB962C8B-B14F-4D97-AF65-F5344CB8AC3E}">
        <p14:creationId xmlns:p14="http://schemas.microsoft.com/office/powerpoint/2010/main" val="4265155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write everything they have learnt in the session that will help them with their talk in lessons.</a:t>
            </a:r>
          </a:p>
          <a:p>
            <a:endParaRPr lang="en-GB" dirty="0"/>
          </a:p>
          <a:p>
            <a:r>
              <a:rPr lang="en-GB" dirty="0"/>
              <a:t>Review learning to support them</a:t>
            </a:r>
          </a:p>
          <a:p>
            <a:endParaRPr lang="en-GB" dirty="0"/>
          </a:p>
          <a:p>
            <a:pPr marL="914400" indent="-914400">
              <a:buAutoNum type="arabicPeriod"/>
            </a:pPr>
            <a:r>
              <a:rPr lang="en-GB" sz="1200" dirty="0">
                <a:latin typeface="Abadi Extra Light" panose="020B0204020104020204" pitchFamily="34" charset="0"/>
              </a:rPr>
              <a:t>What is formality?</a:t>
            </a:r>
          </a:p>
          <a:p>
            <a:pPr marL="914400" indent="-914400">
              <a:buAutoNum type="arabicPeriod"/>
            </a:pPr>
            <a:r>
              <a:rPr lang="en-GB" sz="1200" dirty="0">
                <a:latin typeface="Abadi Extra Light" panose="020B0204020104020204" pitchFamily="34" charset="0"/>
              </a:rPr>
              <a:t>What is the difference between standard and non-standard English?</a:t>
            </a:r>
          </a:p>
          <a:p>
            <a:pPr marL="914400" indent="-914400">
              <a:buAutoNum type="arabicPeriod"/>
            </a:pPr>
            <a:r>
              <a:rPr lang="en-GB" sz="1200" dirty="0">
                <a:latin typeface="Abadi Extra Light" panose="020B0204020104020204" pitchFamily="34" charset="0"/>
              </a:rPr>
              <a:t>What is ‘academic register’?</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330F9F7-A738-4F03-9B8A-E874EFDC6AA7}" type="slidenum">
              <a:rPr lang="en-GB" smtClean="0"/>
              <a:t>21</a:t>
            </a:fld>
            <a:endParaRPr lang="en-GB"/>
          </a:p>
        </p:txBody>
      </p:sp>
    </p:spTree>
    <p:extLst>
      <p:ext uri="{BB962C8B-B14F-4D97-AF65-F5344CB8AC3E}">
        <p14:creationId xmlns:p14="http://schemas.microsoft.com/office/powerpoint/2010/main" val="3282836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pupils must tick to show that they have completed the session.</a:t>
            </a:r>
          </a:p>
        </p:txBody>
      </p:sp>
      <p:sp>
        <p:nvSpPr>
          <p:cNvPr id="4" name="Slide Number Placeholder 3"/>
          <p:cNvSpPr>
            <a:spLocks noGrp="1"/>
          </p:cNvSpPr>
          <p:nvPr>
            <p:ph type="sldNum" sz="quarter" idx="5"/>
          </p:nvPr>
        </p:nvSpPr>
        <p:spPr/>
        <p:txBody>
          <a:bodyPr/>
          <a:lstStyle/>
          <a:p>
            <a:fld id="{3330F9F7-A738-4F03-9B8A-E874EFDC6AA7}" type="slidenum">
              <a:rPr lang="en-GB" smtClean="0"/>
              <a:t>22</a:t>
            </a:fld>
            <a:endParaRPr lang="en-GB"/>
          </a:p>
        </p:txBody>
      </p:sp>
    </p:spTree>
    <p:extLst>
      <p:ext uri="{BB962C8B-B14F-4D97-AF65-F5344CB8AC3E}">
        <p14:creationId xmlns:p14="http://schemas.microsoft.com/office/powerpoint/2010/main" val="4166115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tell the pupils that they will be focussing on step 2 today.  Ask the pupils to place a tick in their booklet when completed at the end of the lesson.</a:t>
            </a:r>
          </a:p>
        </p:txBody>
      </p:sp>
      <p:sp>
        <p:nvSpPr>
          <p:cNvPr id="4" name="Slide Number Placeholder 3"/>
          <p:cNvSpPr>
            <a:spLocks noGrp="1"/>
          </p:cNvSpPr>
          <p:nvPr>
            <p:ph type="sldNum" sz="quarter" idx="5"/>
          </p:nvPr>
        </p:nvSpPr>
        <p:spPr/>
        <p:txBody>
          <a:bodyPr/>
          <a:lstStyle/>
          <a:p>
            <a:fld id="{3330F9F7-A738-4F03-9B8A-E874EFDC6AA7}" type="slidenum">
              <a:rPr lang="en-GB" smtClean="0"/>
              <a:t>3</a:t>
            </a:fld>
            <a:endParaRPr lang="en-GB"/>
          </a:p>
        </p:txBody>
      </p:sp>
    </p:spTree>
    <p:extLst>
      <p:ext uri="{BB962C8B-B14F-4D97-AF65-F5344CB8AC3E}">
        <p14:creationId xmlns:p14="http://schemas.microsoft.com/office/powerpoint/2010/main" val="272299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ADF095-BDCE-4F52-9797-D6CF5EFADF3C}" type="slidenum">
              <a:rPr lang="en-GB" smtClean="0"/>
              <a:t>4</a:t>
            </a:fld>
            <a:endParaRPr lang="en-GB"/>
          </a:p>
        </p:txBody>
      </p:sp>
    </p:spTree>
    <p:extLst>
      <p:ext uri="{BB962C8B-B14F-4D97-AF65-F5344CB8AC3E}">
        <p14:creationId xmlns:p14="http://schemas.microsoft.com/office/powerpoint/2010/main" val="417083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pupils must understand that word choices can have an impact and create an impression on their audience.  Words can signal a level of formality.</a:t>
            </a:r>
          </a:p>
        </p:txBody>
      </p:sp>
      <p:sp>
        <p:nvSpPr>
          <p:cNvPr id="4" name="Slide Number Placeholder 3"/>
          <p:cNvSpPr>
            <a:spLocks noGrp="1"/>
          </p:cNvSpPr>
          <p:nvPr>
            <p:ph type="sldNum" sz="quarter" idx="5"/>
          </p:nvPr>
        </p:nvSpPr>
        <p:spPr/>
        <p:txBody>
          <a:bodyPr/>
          <a:lstStyle/>
          <a:p>
            <a:fld id="{99ADF095-BDCE-4F52-9797-D6CF5EFADF3C}" type="slidenum">
              <a:rPr lang="en-GB" smtClean="0"/>
              <a:t>5</a:t>
            </a:fld>
            <a:endParaRPr lang="en-GB"/>
          </a:p>
        </p:txBody>
      </p:sp>
    </p:spTree>
    <p:extLst>
      <p:ext uri="{BB962C8B-B14F-4D97-AF65-F5344CB8AC3E}">
        <p14:creationId xmlns:p14="http://schemas.microsoft.com/office/powerpoint/2010/main" val="325848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ask pupils to share their answers. Reveal answer as you progress through the list</a:t>
            </a:r>
          </a:p>
        </p:txBody>
      </p:sp>
      <p:sp>
        <p:nvSpPr>
          <p:cNvPr id="4" name="Slide Number Placeholder 3"/>
          <p:cNvSpPr>
            <a:spLocks noGrp="1"/>
          </p:cNvSpPr>
          <p:nvPr>
            <p:ph type="sldNum" sz="quarter" idx="5"/>
          </p:nvPr>
        </p:nvSpPr>
        <p:spPr/>
        <p:txBody>
          <a:bodyPr/>
          <a:lstStyle/>
          <a:p>
            <a:fld id="{3330F9F7-A738-4F03-9B8A-E874EFDC6AA7}" type="slidenum">
              <a:rPr lang="en-GB" smtClean="0"/>
              <a:t>6</a:t>
            </a:fld>
            <a:endParaRPr lang="en-GB"/>
          </a:p>
        </p:txBody>
      </p:sp>
    </p:spTree>
    <p:extLst>
      <p:ext uri="{BB962C8B-B14F-4D97-AF65-F5344CB8AC3E}">
        <p14:creationId xmlns:p14="http://schemas.microsoft.com/office/powerpoint/2010/main" val="333797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t>Teacher notes: ask pupils to identify what makes the sentence informal.  Reveal answers. </a:t>
            </a:r>
          </a:p>
          <a:p>
            <a:r>
              <a:rPr lang="en-GB" u="none" dirty="0"/>
              <a:t>wicked means evil in the dictionary.  The word is used as slang here. </a:t>
            </a:r>
          </a:p>
          <a:p>
            <a:r>
              <a:rPr lang="en-GB" u="sng" dirty="0"/>
              <a:t>those</a:t>
            </a:r>
            <a:r>
              <a:rPr lang="en-GB" u="none" dirty="0"/>
              <a:t> is determiner and </a:t>
            </a:r>
            <a:r>
              <a:rPr lang="en-GB" u="sng" dirty="0"/>
              <a:t>them</a:t>
            </a:r>
            <a:r>
              <a:rPr lang="en-GB" u="none" dirty="0"/>
              <a:t> is a pronoun.  The sentence requires a pronoun to conform to the rules of grammar.</a:t>
            </a:r>
          </a:p>
          <a:p>
            <a:endParaRPr lang="en-GB" u="none" dirty="0"/>
          </a:p>
          <a:p>
            <a:endParaRPr lang="en-GB" u="none" dirty="0"/>
          </a:p>
        </p:txBody>
      </p:sp>
      <p:sp>
        <p:nvSpPr>
          <p:cNvPr id="4" name="Slide Number Placeholder 3"/>
          <p:cNvSpPr>
            <a:spLocks noGrp="1"/>
          </p:cNvSpPr>
          <p:nvPr>
            <p:ph type="sldNum" sz="quarter" idx="5"/>
          </p:nvPr>
        </p:nvSpPr>
        <p:spPr/>
        <p:txBody>
          <a:bodyPr/>
          <a:lstStyle/>
          <a:p>
            <a:fld id="{3330F9F7-A738-4F03-9B8A-E874EFDC6AA7}" type="slidenum">
              <a:rPr lang="en-GB" smtClean="0"/>
              <a:t>7</a:t>
            </a:fld>
            <a:endParaRPr lang="en-GB"/>
          </a:p>
        </p:txBody>
      </p:sp>
    </p:spTree>
    <p:extLst>
      <p:ext uri="{BB962C8B-B14F-4D97-AF65-F5344CB8AC3E}">
        <p14:creationId xmlns:p14="http://schemas.microsoft.com/office/powerpoint/2010/main" val="349349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chemeClr val="hlink"/>
                </a:solidFill>
              </a:rPr>
              <a:t>Teacher notes: ask pupil to write their answer on the </a:t>
            </a:r>
            <a:r>
              <a:rPr lang="en-GB" altLang="en-US" sz="1200" dirty="0" err="1">
                <a:solidFill>
                  <a:schemeClr val="hlink"/>
                </a:solidFill>
              </a:rPr>
              <a:t>powerpoint</a:t>
            </a:r>
            <a:r>
              <a:rPr lang="en-GB" altLang="en-US" sz="1200" dirty="0">
                <a:solidFill>
                  <a:schemeClr val="hlink"/>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a:solidFill>
                <a:schemeClr val="hlin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chemeClr val="hlink"/>
                </a:solidFill>
              </a:rPr>
              <a:t>Answer - Mr Patel scored a brilliant goal against the local opposition.</a:t>
            </a:r>
            <a:endParaRPr lang="en-US" altLang="en-US" sz="1200" dirty="0">
              <a:solidFill>
                <a:schemeClr val="hlink"/>
              </a:solidFill>
            </a:endParaRPr>
          </a:p>
          <a:p>
            <a:endParaRPr lang="en-GB" u="none" dirty="0"/>
          </a:p>
        </p:txBody>
      </p:sp>
      <p:sp>
        <p:nvSpPr>
          <p:cNvPr id="4" name="Slide Number Placeholder 3"/>
          <p:cNvSpPr>
            <a:spLocks noGrp="1"/>
          </p:cNvSpPr>
          <p:nvPr>
            <p:ph type="sldNum" sz="quarter" idx="5"/>
          </p:nvPr>
        </p:nvSpPr>
        <p:spPr/>
        <p:txBody>
          <a:bodyPr/>
          <a:lstStyle/>
          <a:p>
            <a:fld id="{3330F9F7-A738-4F03-9B8A-E874EFDC6AA7}" type="slidenum">
              <a:rPr lang="en-GB" smtClean="0"/>
              <a:t>8</a:t>
            </a:fld>
            <a:endParaRPr lang="en-GB"/>
          </a:p>
        </p:txBody>
      </p:sp>
    </p:spTree>
    <p:extLst>
      <p:ext uri="{BB962C8B-B14F-4D97-AF65-F5344CB8AC3E}">
        <p14:creationId xmlns:p14="http://schemas.microsoft.com/office/powerpoint/2010/main" val="2472058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30F9F7-A738-4F03-9B8A-E874EFDC6AA7}" type="slidenum">
              <a:rPr lang="en-GB" smtClean="0"/>
              <a:t>9</a:t>
            </a:fld>
            <a:endParaRPr lang="en-GB"/>
          </a:p>
        </p:txBody>
      </p:sp>
    </p:spTree>
    <p:extLst>
      <p:ext uri="{BB962C8B-B14F-4D97-AF65-F5344CB8AC3E}">
        <p14:creationId xmlns:p14="http://schemas.microsoft.com/office/powerpoint/2010/main" val="3295184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9B63-2249-42ED-AD5C-20AC10C149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C00F21D-B8BC-4A29-A3B0-69E34242D4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B91A42-14D7-475C-BCDE-E55B1DE8740A}"/>
              </a:ext>
            </a:extLst>
          </p:cNvPr>
          <p:cNvSpPr>
            <a:spLocks noGrp="1"/>
          </p:cNvSpPr>
          <p:nvPr>
            <p:ph type="dt" sz="half" idx="10"/>
          </p:nvPr>
        </p:nvSpPr>
        <p:spPr/>
        <p:txBody>
          <a:bodyPr/>
          <a:lstStyle/>
          <a:p>
            <a:fld id="{0FDA226B-E882-4A8A-AE1D-21DDE1F4FDFD}" type="datetimeFigureOut">
              <a:rPr lang="en-GB" smtClean="0"/>
              <a:t>04/11/2022</a:t>
            </a:fld>
            <a:endParaRPr lang="en-GB"/>
          </a:p>
        </p:txBody>
      </p:sp>
      <p:sp>
        <p:nvSpPr>
          <p:cNvPr id="5" name="Footer Placeholder 4">
            <a:extLst>
              <a:ext uri="{FF2B5EF4-FFF2-40B4-BE49-F238E27FC236}">
                <a16:creationId xmlns:a16="http://schemas.microsoft.com/office/drawing/2014/main" id="{92101693-5D63-496A-BC82-8E8BAC60FC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F28E6-2C05-47F7-BDEB-CF517DFEA66D}"/>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206590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70EF9-6096-44EE-8861-408238CB42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2B281F-59F2-4DA1-81E7-7AF93CA24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7D4822-F702-4255-BC37-409C2B5E8EE8}"/>
              </a:ext>
            </a:extLst>
          </p:cNvPr>
          <p:cNvSpPr>
            <a:spLocks noGrp="1"/>
          </p:cNvSpPr>
          <p:nvPr>
            <p:ph type="dt" sz="half" idx="10"/>
          </p:nvPr>
        </p:nvSpPr>
        <p:spPr/>
        <p:txBody>
          <a:bodyPr/>
          <a:lstStyle/>
          <a:p>
            <a:fld id="{0FDA226B-E882-4A8A-AE1D-21DDE1F4FDFD}" type="datetimeFigureOut">
              <a:rPr lang="en-GB" smtClean="0"/>
              <a:t>04/11/2022</a:t>
            </a:fld>
            <a:endParaRPr lang="en-GB"/>
          </a:p>
        </p:txBody>
      </p:sp>
      <p:sp>
        <p:nvSpPr>
          <p:cNvPr id="5" name="Footer Placeholder 4">
            <a:extLst>
              <a:ext uri="{FF2B5EF4-FFF2-40B4-BE49-F238E27FC236}">
                <a16:creationId xmlns:a16="http://schemas.microsoft.com/office/drawing/2014/main" id="{D75C90C8-3CF6-4B71-BA1B-D56D579478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9494EB-F74E-4BD9-9933-D716420B0AAE}"/>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395456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80278-F5F1-470B-ACEB-F1DBE50A07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5CF428-3986-4367-9D0E-8C92BE708A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407D71-174E-4973-9955-0887A78CDB52}"/>
              </a:ext>
            </a:extLst>
          </p:cNvPr>
          <p:cNvSpPr>
            <a:spLocks noGrp="1"/>
          </p:cNvSpPr>
          <p:nvPr>
            <p:ph type="dt" sz="half" idx="10"/>
          </p:nvPr>
        </p:nvSpPr>
        <p:spPr/>
        <p:txBody>
          <a:bodyPr/>
          <a:lstStyle/>
          <a:p>
            <a:fld id="{0FDA226B-E882-4A8A-AE1D-21DDE1F4FDFD}" type="datetimeFigureOut">
              <a:rPr lang="en-GB" smtClean="0"/>
              <a:t>04/11/2022</a:t>
            </a:fld>
            <a:endParaRPr lang="en-GB"/>
          </a:p>
        </p:txBody>
      </p:sp>
      <p:sp>
        <p:nvSpPr>
          <p:cNvPr id="5" name="Footer Placeholder 4">
            <a:extLst>
              <a:ext uri="{FF2B5EF4-FFF2-40B4-BE49-F238E27FC236}">
                <a16:creationId xmlns:a16="http://schemas.microsoft.com/office/drawing/2014/main" id="{47350CDB-84AE-4E58-8773-F823FE3D7D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1BE4B-D9CD-40C1-98FE-BA65F3AB4A30}"/>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231196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C3BE-28E1-40B0-AAB9-BF8149B33E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AD3033-A8AD-4DE2-98A2-C8FD93776D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E8E798-A795-4B85-B01D-4E16326F8CE8}"/>
              </a:ext>
            </a:extLst>
          </p:cNvPr>
          <p:cNvSpPr>
            <a:spLocks noGrp="1"/>
          </p:cNvSpPr>
          <p:nvPr>
            <p:ph type="dt" sz="half" idx="10"/>
          </p:nvPr>
        </p:nvSpPr>
        <p:spPr/>
        <p:txBody>
          <a:bodyPr/>
          <a:lstStyle/>
          <a:p>
            <a:fld id="{0FDA226B-E882-4A8A-AE1D-21DDE1F4FDFD}" type="datetimeFigureOut">
              <a:rPr lang="en-GB" smtClean="0"/>
              <a:t>04/11/2022</a:t>
            </a:fld>
            <a:endParaRPr lang="en-GB"/>
          </a:p>
        </p:txBody>
      </p:sp>
      <p:sp>
        <p:nvSpPr>
          <p:cNvPr id="5" name="Footer Placeholder 4">
            <a:extLst>
              <a:ext uri="{FF2B5EF4-FFF2-40B4-BE49-F238E27FC236}">
                <a16:creationId xmlns:a16="http://schemas.microsoft.com/office/drawing/2014/main" id="{2D7DF5B1-9A1C-4027-A896-041546D71E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B5E9DB-ED84-407E-9C89-6E061123F73B}"/>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87618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4B13-D482-4F37-9333-D2BAACD1F8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87E51F-F752-4C56-9A6C-F7952FF63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A301C6-4CD2-4FCD-BF94-178DA3A0F959}"/>
              </a:ext>
            </a:extLst>
          </p:cNvPr>
          <p:cNvSpPr>
            <a:spLocks noGrp="1"/>
          </p:cNvSpPr>
          <p:nvPr>
            <p:ph type="dt" sz="half" idx="10"/>
          </p:nvPr>
        </p:nvSpPr>
        <p:spPr/>
        <p:txBody>
          <a:bodyPr/>
          <a:lstStyle/>
          <a:p>
            <a:fld id="{0FDA226B-E882-4A8A-AE1D-21DDE1F4FDFD}" type="datetimeFigureOut">
              <a:rPr lang="en-GB" smtClean="0"/>
              <a:t>04/11/2022</a:t>
            </a:fld>
            <a:endParaRPr lang="en-GB"/>
          </a:p>
        </p:txBody>
      </p:sp>
      <p:sp>
        <p:nvSpPr>
          <p:cNvPr id="5" name="Footer Placeholder 4">
            <a:extLst>
              <a:ext uri="{FF2B5EF4-FFF2-40B4-BE49-F238E27FC236}">
                <a16:creationId xmlns:a16="http://schemas.microsoft.com/office/drawing/2014/main" id="{827543A2-5C58-4D5C-AD22-F7E794919A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A5262E-4E33-422A-99E6-F9E7B5722685}"/>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30968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3ADE-E6F2-435B-B5F0-7AED8B8ABE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E32EE9-3A77-4E7E-8E53-E0C89E5BEB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D2553F-39FC-4F79-BCD0-996937ED5C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FF7EF4-7AEB-41A8-ABF9-698BCDB464A7}"/>
              </a:ext>
            </a:extLst>
          </p:cNvPr>
          <p:cNvSpPr>
            <a:spLocks noGrp="1"/>
          </p:cNvSpPr>
          <p:nvPr>
            <p:ph type="dt" sz="half" idx="10"/>
          </p:nvPr>
        </p:nvSpPr>
        <p:spPr/>
        <p:txBody>
          <a:bodyPr/>
          <a:lstStyle/>
          <a:p>
            <a:fld id="{0FDA226B-E882-4A8A-AE1D-21DDE1F4FDFD}" type="datetimeFigureOut">
              <a:rPr lang="en-GB" smtClean="0"/>
              <a:t>04/11/2022</a:t>
            </a:fld>
            <a:endParaRPr lang="en-GB"/>
          </a:p>
        </p:txBody>
      </p:sp>
      <p:sp>
        <p:nvSpPr>
          <p:cNvPr id="6" name="Footer Placeholder 5">
            <a:extLst>
              <a:ext uri="{FF2B5EF4-FFF2-40B4-BE49-F238E27FC236}">
                <a16:creationId xmlns:a16="http://schemas.microsoft.com/office/drawing/2014/main" id="{4E4AB032-43E0-4878-A38C-EF31FAA68B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AC4479-F1A5-43D4-943C-1BC60B78B823}"/>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23669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CE36-98A6-4B49-BBB7-FF97C43300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10BD74-92CB-4EC7-9A70-25A21BF241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A37AB9-C3A8-472E-8CD5-99D2BF184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4E9A2F-AEDB-4D5B-A88B-A3A8A7305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48636-6FC0-49BE-806D-E61D1C2C63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4D349D-D318-45A4-BAA9-6B6682656AED}"/>
              </a:ext>
            </a:extLst>
          </p:cNvPr>
          <p:cNvSpPr>
            <a:spLocks noGrp="1"/>
          </p:cNvSpPr>
          <p:nvPr>
            <p:ph type="dt" sz="half" idx="10"/>
          </p:nvPr>
        </p:nvSpPr>
        <p:spPr/>
        <p:txBody>
          <a:bodyPr/>
          <a:lstStyle/>
          <a:p>
            <a:fld id="{0FDA226B-E882-4A8A-AE1D-21DDE1F4FDFD}" type="datetimeFigureOut">
              <a:rPr lang="en-GB" smtClean="0"/>
              <a:t>04/11/2022</a:t>
            </a:fld>
            <a:endParaRPr lang="en-GB"/>
          </a:p>
        </p:txBody>
      </p:sp>
      <p:sp>
        <p:nvSpPr>
          <p:cNvPr id="8" name="Footer Placeholder 7">
            <a:extLst>
              <a:ext uri="{FF2B5EF4-FFF2-40B4-BE49-F238E27FC236}">
                <a16:creationId xmlns:a16="http://schemas.microsoft.com/office/drawing/2014/main" id="{1D649E61-661C-419D-B0A5-E6A3D6CEBD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5A0243-D5C9-471A-95C0-05A1A7B0A53F}"/>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256809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0902-73EC-46EC-AF31-0172E0D5F1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A37566-0870-4301-B9E2-55CA44973AB4}"/>
              </a:ext>
            </a:extLst>
          </p:cNvPr>
          <p:cNvSpPr>
            <a:spLocks noGrp="1"/>
          </p:cNvSpPr>
          <p:nvPr>
            <p:ph type="dt" sz="half" idx="10"/>
          </p:nvPr>
        </p:nvSpPr>
        <p:spPr/>
        <p:txBody>
          <a:bodyPr/>
          <a:lstStyle/>
          <a:p>
            <a:fld id="{0FDA226B-E882-4A8A-AE1D-21DDE1F4FDFD}" type="datetimeFigureOut">
              <a:rPr lang="en-GB" smtClean="0"/>
              <a:t>04/11/2022</a:t>
            </a:fld>
            <a:endParaRPr lang="en-GB"/>
          </a:p>
        </p:txBody>
      </p:sp>
      <p:sp>
        <p:nvSpPr>
          <p:cNvPr id="4" name="Footer Placeholder 3">
            <a:extLst>
              <a:ext uri="{FF2B5EF4-FFF2-40B4-BE49-F238E27FC236}">
                <a16:creationId xmlns:a16="http://schemas.microsoft.com/office/drawing/2014/main" id="{C0A7F83F-5FF6-4773-9430-1F2727A4F1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772F83-376C-46A8-833E-BAFBDF97EF8C}"/>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345097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DCC044-1BCE-4660-A180-BABADDA63292}"/>
              </a:ext>
            </a:extLst>
          </p:cNvPr>
          <p:cNvSpPr>
            <a:spLocks noGrp="1"/>
          </p:cNvSpPr>
          <p:nvPr>
            <p:ph type="dt" sz="half" idx="10"/>
          </p:nvPr>
        </p:nvSpPr>
        <p:spPr/>
        <p:txBody>
          <a:bodyPr/>
          <a:lstStyle/>
          <a:p>
            <a:fld id="{0FDA226B-E882-4A8A-AE1D-21DDE1F4FDFD}" type="datetimeFigureOut">
              <a:rPr lang="en-GB" smtClean="0"/>
              <a:t>04/11/2022</a:t>
            </a:fld>
            <a:endParaRPr lang="en-GB"/>
          </a:p>
        </p:txBody>
      </p:sp>
      <p:sp>
        <p:nvSpPr>
          <p:cNvPr id="3" name="Footer Placeholder 2">
            <a:extLst>
              <a:ext uri="{FF2B5EF4-FFF2-40B4-BE49-F238E27FC236}">
                <a16:creationId xmlns:a16="http://schemas.microsoft.com/office/drawing/2014/main" id="{7E01DFDD-9D8A-4C0E-BC6D-A8BCEA1540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0382C2-D608-48CC-A3A6-21964A5365AA}"/>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36865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B8C2-7170-46D9-80CB-FE1A239DF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8FBD7D-93AA-4A5D-BA94-D68A0C6562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45BCC5-29E9-4C7C-8596-18249E8CC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9B282-1C69-4553-A3B8-89659FE8AB87}"/>
              </a:ext>
            </a:extLst>
          </p:cNvPr>
          <p:cNvSpPr>
            <a:spLocks noGrp="1"/>
          </p:cNvSpPr>
          <p:nvPr>
            <p:ph type="dt" sz="half" idx="10"/>
          </p:nvPr>
        </p:nvSpPr>
        <p:spPr/>
        <p:txBody>
          <a:bodyPr/>
          <a:lstStyle/>
          <a:p>
            <a:fld id="{0FDA226B-E882-4A8A-AE1D-21DDE1F4FDFD}" type="datetimeFigureOut">
              <a:rPr lang="en-GB" smtClean="0"/>
              <a:t>04/11/2022</a:t>
            </a:fld>
            <a:endParaRPr lang="en-GB"/>
          </a:p>
        </p:txBody>
      </p:sp>
      <p:sp>
        <p:nvSpPr>
          <p:cNvPr id="6" name="Footer Placeholder 5">
            <a:extLst>
              <a:ext uri="{FF2B5EF4-FFF2-40B4-BE49-F238E27FC236}">
                <a16:creationId xmlns:a16="http://schemas.microsoft.com/office/drawing/2014/main" id="{E8EDFD1D-19F0-4688-8D8A-ED0EA6B83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95C50A-2E44-47D1-A3C5-606AF0731D05}"/>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20157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332F-E1FE-41D5-8466-5B19D994E5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70D393-315F-4AE3-9216-716D3DE283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034B13-4EF9-4BC2-95FD-82941395C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EC94A-1FFE-4BFC-88C5-E12BD874558A}"/>
              </a:ext>
            </a:extLst>
          </p:cNvPr>
          <p:cNvSpPr>
            <a:spLocks noGrp="1"/>
          </p:cNvSpPr>
          <p:nvPr>
            <p:ph type="dt" sz="half" idx="10"/>
          </p:nvPr>
        </p:nvSpPr>
        <p:spPr/>
        <p:txBody>
          <a:bodyPr/>
          <a:lstStyle/>
          <a:p>
            <a:fld id="{0FDA226B-E882-4A8A-AE1D-21DDE1F4FDFD}" type="datetimeFigureOut">
              <a:rPr lang="en-GB" smtClean="0"/>
              <a:t>04/11/2022</a:t>
            </a:fld>
            <a:endParaRPr lang="en-GB"/>
          </a:p>
        </p:txBody>
      </p:sp>
      <p:sp>
        <p:nvSpPr>
          <p:cNvPr id="6" name="Footer Placeholder 5">
            <a:extLst>
              <a:ext uri="{FF2B5EF4-FFF2-40B4-BE49-F238E27FC236}">
                <a16:creationId xmlns:a16="http://schemas.microsoft.com/office/drawing/2014/main" id="{B5C6A1B4-8FAE-4EB2-85FD-E4F9E057D8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E5E03-8CD2-4A09-8752-CBDC3A13F2EB}"/>
              </a:ext>
            </a:extLst>
          </p:cNvPr>
          <p:cNvSpPr>
            <a:spLocks noGrp="1"/>
          </p:cNvSpPr>
          <p:nvPr>
            <p:ph type="sldNum" sz="quarter" idx="12"/>
          </p:nvPr>
        </p:nvSpPr>
        <p:spPr/>
        <p:txBody>
          <a:bodyPr/>
          <a:lstStyle/>
          <a:p>
            <a:fld id="{978640EA-E1B5-46CA-841A-5178BADF0B2E}" type="slidenum">
              <a:rPr lang="en-GB" smtClean="0"/>
              <a:t>‹#›</a:t>
            </a:fld>
            <a:endParaRPr lang="en-GB"/>
          </a:p>
        </p:txBody>
      </p:sp>
    </p:spTree>
    <p:extLst>
      <p:ext uri="{BB962C8B-B14F-4D97-AF65-F5344CB8AC3E}">
        <p14:creationId xmlns:p14="http://schemas.microsoft.com/office/powerpoint/2010/main" val="119943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A13F5E-4A91-4A67-AC82-8D40EE7AF2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1B557C-5ED7-4DCB-B80B-C8636CF0B0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E78B23-88A5-4B62-9391-097726A441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226B-E882-4A8A-AE1D-21DDE1F4FDFD}" type="datetimeFigureOut">
              <a:rPr lang="en-GB" smtClean="0"/>
              <a:t>04/11/2022</a:t>
            </a:fld>
            <a:endParaRPr lang="en-GB"/>
          </a:p>
        </p:txBody>
      </p:sp>
      <p:sp>
        <p:nvSpPr>
          <p:cNvPr id="5" name="Footer Placeholder 4">
            <a:extLst>
              <a:ext uri="{FF2B5EF4-FFF2-40B4-BE49-F238E27FC236}">
                <a16:creationId xmlns:a16="http://schemas.microsoft.com/office/drawing/2014/main" id="{B258FA73-B5A4-40D1-950E-96D3C42764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FB2245-9712-4181-B5FC-9EECC32C9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640EA-E1B5-46CA-841A-5178BADF0B2E}" type="slidenum">
              <a:rPr lang="en-GB" smtClean="0"/>
              <a:t>‹#›</a:t>
            </a:fld>
            <a:endParaRPr lang="en-GB"/>
          </a:p>
        </p:txBody>
      </p:sp>
    </p:spTree>
    <p:extLst>
      <p:ext uri="{BB962C8B-B14F-4D97-AF65-F5344CB8AC3E}">
        <p14:creationId xmlns:p14="http://schemas.microsoft.com/office/powerpoint/2010/main" val="39715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0.png"/><Relationship Id="rId5" Type="http://schemas.openxmlformats.org/officeDocument/2006/relationships/image" Target="../media/image1.emf"/><Relationship Id="rId10" Type="http://schemas.openxmlformats.org/officeDocument/2006/relationships/image" Target="../media/image14.png"/><Relationship Id="rId4" Type="http://schemas.openxmlformats.org/officeDocument/2006/relationships/notesSlide" Target="../notesSlides/notesSlide10.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image" Target="../media/image1.emf"/><Relationship Id="rId10" Type="http://schemas.openxmlformats.org/officeDocument/2006/relationships/image" Target="../media/image14.png"/><Relationship Id="rId4" Type="http://schemas.openxmlformats.org/officeDocument/2006/relationships/notesSlide" Target="../notesSlides/notesSlide11.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55" name="Title 1">
            <a:extLst>
              <a:ext uri="{FF2B5EF4-FFF2-40B4-BE49-F238E27FC236}">
                <a16:creationId xmlns:a16="http://schemas.microsoft.com/office/drawing/2014/main" id="{ED7A719B-241F-42F5-B6F7-2996828B7756}"/>
              </a:ext>
            </a:extLst>
          </p:cNvPr>
          <p:cNvSpPr txBox="1">
            <a:spLocks/>
          </p:cNvSpPr>
          <p:nvPr/>
        </p:nvSpPr>
        <p:spPr>
          <a:xfrm>
            <a:off x="1838251" y="408394"/>
            <a:ext cx="8229600" cy="994122"/>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6000" b="1" dirty="0">
                <a:solidFill>
                  <a:schemeClr val="tx1"/>
                </a:solidFill>
                <a:effectLst>
                  <a:outerShdw blurRad="38100" dist="38100" dir="2700000" algn="tl">
                    <a:srgbClr val="000000">
                      <a:alpha val="43137"/>
                    </a:srgbClr>
                  </a:outerShdw>
                </a:effectLst>
                <a:latin typeface="Amasis MT Pro Black" panose="02040A04050005020304" pitchFamily="18" charset="0"/>
              </a:rPr>
              <a:t>Session 2, part 2:</a:t>
            </a:r>
            <a:endParaRPr lang="en-GB" sz="6000" dirty="0">
              <a:solidFill>
                <a:schemeClr val="tx1"/>
              </a:solidFill>
              <a:effectLst>
                <a:outerShdw blurRad="38100" dist="38100" dir="2700000" algn="tl">
                  <a:srgbClr val="000000">
                    <a:alpha val="43137"/>
                  </a:srgbClr>
                </a:outerShdw>
              </a:effectLst>
              <a:latin typeface="Amasis MT Pro Black" panose="02040A04050005020304" pitchFamily="18" charset="0"/>
            </a:endParaRPr>
          </a:p>
        </p:txBody>
      </p:sp>
      <p:sp>
        <p:nvSpPr>
          <p:cNvPr id="59" name="TextBox 58">
            <a:extLst>
              <a:ext uri="{FF2B5EF4-FFF2-40B4-BE49-F238E27FC236}">
                <a16:creationId xmlns:a16="http://schemas.microsoft.com/office/drawing/2014/main" id="{4307488A-57AA-4EB8-9BD4-1D9C21ACC020}"/>
              </a:ext>
            </a:extLst>
          </p:cNvPr>
          <p:cNvSpPr txBox="1"/>
          <p:nvPr/>
        </p:nvSpPr>
        <p:spPr>
          <a:xfrm>
            <a:off x="919089" y="2291117"/>
            <a:ext cx="10353675" cy="707886"/>
          </a:xfrm>
          <a:prstGeom prst="rect">
            <a:avLst/>
          </a:prstGeom>
          <a:solidFill>
            <a:srgbClr val="00CC00">
              <a:alpha val="34000"/>
            </a:srgbClr>
          </a:solidFill>
        </p:spPr>
        <p:txBody>
          <a:bodyPr wrap="square" rtlCol="0">
            <a:spAutoFit/>
          </a:bodyPr>
          <a:lstStyle/>
          <a:p>
            <a:r>
              <a:rPr lang="en-GB" sz="4000" dirty="0">
                <a:latin typeface="Abadi Extra Light" panose="020B0204020104020204" pitchFamily="34" charset="0"/>
              </a:rPr>
              <a:t>Date:  Wednesday, 6 July </a:t>
            </a:r>
          </a:p>
        </p:txBody>
      </p:sp>
      <p:sp>
        <p:nvSpPr>
          <p:cNvPr id="60" name="TextBox 59">
            <a:extLst>
              <a:ext uri="{FF2B5EF4-FFF2-40B4-BE49-F238E27FC236}">
                <a16:creationId xmlns:a16="http://schemas.microsoft.com/office/drawing/2014/main" id="{954685A1-04AE-4C86-A8DE-83FCE75A9A52}"/>
              </a:ext>
            </a:extLst>
          </p:cNvPr>
          <p:cNvSpPr txBox="1"/>
          <p:nvPr/>
        </p:nvSpPr>
        <p:spPr>
          <a:xfrm>
            <a:off x="919071" y="4049521"/>
            <a:ext cx="10353675" cy="707886"/>
          </a:xfrm>
          <a:prstGeom prst="rect">
            <a:avLst/>
          </a:prstGeom>
          <a:solidFill>
            <a:srgbClr val="FFCCFF">
              <a:alpha val="33725"/>
            </a:srgbClr>
          </a:solidFill>
        </p:spPr>
        <p:txBody>
          <a:bodyPr wrap="square" rtlCol="0">
            <a:spAutoFit/>
          </a:bodyPr>
          <a:lstStyle/>
          <a:p>
            <a:r>
              <a:rPr lang="en-GB" sz="4000" dirty="0">
                <a:latin typeface="Abadi Extra Light" panose="020B0204020104020204" pitchFamily="34" charset="0"/>
              </a:rPr>
              <a:t>FOCUS: ACADEMIC EXPRESSION</a:t>
            </a:r>
            <a:endParaRPr lang="en-GB" sz="4000" b="1" dirty="0">
              <a:solidFill>
                <a:srgbClr val="0070C0"/>
              </a:solidFill>
              <a:latin typeface="Abadi Extra Light" panose="020B0204020104020204" pitchFamily="34" charset="0"/>
            </a:endParaRPr>
          </a:p>
        </p:txBody>
      </p:sp>
    </p:spTree>
    <p:extLst>
      <p:ext uri="{BB962C8B-B14F-4D97-AF65-F5344CB8AC3E}">
        <p14:creationId xmlns:p14="http://schemas.microsoft.com/office/powerpoint/2010/main" val="3594147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pic>
        <p:nvPicPr>
          <p:cNvPr id="13" name="Picture 12">
            <a:extLst>
              <a:ext uri="{FF2B5EF4-FFF2-40B4-BE49-F238E27FC236}">
                <a16:creationId xmlns:a16="http://schemas.microsoft.com/office/drawing/2014/main" id="{B23FEEA1-94DA-4BC3-BEA3-9A41F2FEC8DF}"/>
              </a:ext>
            </a:extLst>
          </p:cNvPr>
          <p:cNvPicPr>
            <a:picLocks noChangeAspect="1"/>
          </p:cNvPicPr>
          <p:nvPr/>
        </p:nvPicPr>
        <p:blipFill>
          <a:blip r:embed="rId6"/>
          <a:stretch>
            <a:fillRect/>
          </a:stretch>
        </p:blipFill>
        <p:spPr>
          <a:xfrm>
            <a:off x="2525325" y="2283528"/>
            <a:ext cx="3724867" cy="2307244"/>
          </a:xfrm>
          <a:prstGeom prst="rect">
            <a:avLst/>
          </a:prstGeom>
        </p:spPr>
      </p:pic>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7"/>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pic>
        <p:nvPicPr>
          <p:cNvPr id="4" name="Picture 3">
            <a:extLst>
              <a:ext uri="{FF2B5EF4-FFF2-40B4-BE49-F238E27FC236}">
                <a16:creationId xmlns:a16="http://schemas.microsoft.com/office/drawing/2014/main" id="{C30A1B52-E5BF-4C84-BA18-C04184105F56}"/>
              </a:ext>
            </a:extLst>
          </p:cNvPr>
          <p:cNvPicPr>
            <a:picLocks noChangeAspect="1"/>
          </p:cNvPicPr>
          <p:nvPr/>
        </p:nvPicPr>
        <p:blipFill>
          <a:blip r:embed="rId7"/>
          <a:stretch>
            <a:fillRect/>
          </a:stretch>
        </p:blipFill>
        <p:spPr>
          <a:xfrm>
            <a:off x="1188579" y="1305376"/>
            <a:ext cx="6078668" cy="4813153"/>
          </a:xfrm>
          <a:prstGeom prst="rect">
            <a:avLst/>
          </a:prstGeom>
        </p:spPr>
      </p:pic>
      <p:pic>
        <p:nvPicPr>
          <p:cNvPr id="35" name="Picture 34">
            <a:extLst>
              <a:ext uri="{FF2B5EF4-FFF2-40B4-BE49-F238E27FC236}">
                <a16:creationId xmlns:a16="http://schemas.microsoft.com/office/drawing/2014/main" id="{BC1A4A06-CBAB-4655-B7A7-85D2A0E9382F}"/>
              </a:ext>
            </a:extLst>
          </p:cNvPr>
          <p:cNvPicPr/>
          <p:nvPr/>
        </p:nvPicPr>
        <p:blipFill>
          <a:blip r:embed="rId8">
            <a:extLst>
              <a:ext uri="{28A0092B-C50C-407E-A947-70E740481C1C}">
                <a14:useLocalDpi xmlns:a14="http://schemas.microsoft.com/office/drawing/2010/main" val="0"/>
              </a:ext>
            </a:extLst>
          </a:blip>
          <a:stretch>
            <a:fillRect/>
          </a:stretch>
        </p:blipFill>
        <p:spPr>
          <a:xfrm rot="315490">
            <a:off x="8244464" y="990872"/>
            <a:ext cx="3336446" cy="5322032"/>
          </a:xfrm>
          <a:prstGeom prst="rect">
            <a:avLst/>
          </a:prstGeom>
        </p:spPr>
      </p:pic>
      <p:pic>
        <p:nvPicPr>
          <p:cNvPr id="37" name="Picture 36">
            <a:extLst>
              <a:ext uri="{FF2B5EF4-FFF2-40B4-BE49-F238E27FC236}">
                <a16:creationId xmlns:a16="http://schemas.microsoft.com/office/drawing/2014/main" id="{4B34276B-47BD-45CC-B31F-568C505751D9}"/>
              </a:ext>
            </a:extLst>
          </p:cNvPr>
          <p:cNvPicPr/>
          <p:nvPr/>
        </p:nvPicPr>
        <p:blipFill>
          <a:blip r:embed="rId9" cstate="print">
            <a:extLst>
              <a:ext uri="{28A0092B-C50C-407E-A947-70E740481C1C}">
                <a14:useLocalDpi xmlns:a14="http://schemas.microsoft.com/office/drawing/2010/main" val="0"/>
              </a:ext>
            </a:extLst>
          </a:blip>
          <a:stretch>
            <a:fillRect/>
          </a:stretch>
        </p:blipFill>
        <p:spPr>
          <a:xfrm rot="3315285" flipH="1">
            <a:off x="8803325" y="1438331"/>
            <a:ext cx="640715" cy="938530"/>
          </a:xfrm>
          <a:prstGeom prst="rect">
            <a:avLst/>
          </a:prstGeom>
        </p:spPr>
      </p:pic>
      <p:sp>
        <p:nvSpPr>
          <p:cNvPr id="29" name="Title 1">
            <a:extLst>
              <a:ext uri="{FF2B5EF4-FFF2-40B4-BE49-F238E27FC236}">
                <a16:creationId xmlns:a16="http://schemas.microsoft.com/office/drawing/2014/main" id="{BCAE6201-B883-49D2-ABAF-4762F4FA3CC3}"/>
              </a:ext>
            </a:extLst>
          </p:cNvPr>
          <p:cNvSpPr txBox="1">
            <a:spLocks/>
          </p:cNvSpPr>
          <p:nvPr/>
        </p:nvSpPr>
        <p:spPr>
          <a:xfrm>
            <a:off x="9616978" y="1951192"/>
            <a:ext cx="1713046" cy="358235"/>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6000" b="1" dirty="0">
                <a:solidFill>
                  <a:schemeClr val="tx1"/>
                </a:solidFill>
                <a:effectLst>
                  <a:outerShdw blurRad="38100" dist="38100" dir="2700000" algn="tl">
                    <a:srgbClr val="000000">
                      <a:alpha val="43137"/>
                    </a:srgbClr>
                  </a:outerShdw>
                </a:effectLst>
                <a:latin typeface="Amasis MT Pro Black" panose="02040A04050005020304" pitchFamily="18" charset="0"/>
              </a:rPr>
              <a:t>Audio Clip 1:</a:t>
            </a:r>
            <a:endParaRPr lang="en-GB" sz="6000" dirty="0">
              <a:solidFill>
                <a:schemeClr val="tx1"/>
              </a:solidFill>
              <a:effectLst>
                <a:outerShdw blurRad="38100" dist="38100" dir="2700000" algn="tl">
                  <a:srgbClr val="000000">
                    <a:alpha val="43137"/>
                  </a:srgbClr>
                </a:outerShdw>
              </a:effectLst>
              <a:latin typeface="Amasis MT Pro Black" panose="02040A04050005020304" pitchFamily="18" charset="0"/>
            </a:endParaRPr>
          </a:p>
        </p:txBody>
      </p:sp>
      <p:sp>
        <p:nvSpPr>
          <p:cNvPr id="8" name="TextBox 7">
            <a:extLst>
              <a:ext uri="{FF2B5EF4-FFF2-40B4-BE49-F238E27FC236}">
                <a16:creationId xmlns:a16="http://schemas.microsoft.com/office/drawing/2014/main" id="{3027C616-4A01-4FAE-BF16-AAA4069EFAFC}"/>
              </a:ext>
            </a:extLst>
          </p:cNvPr>
          <p:cNvSpPr txBox="1"/>
          <p:nvPr/>
        </p:nvSpPr>
        <p:spPr>
          <a:xfrm rot="417061">
            <a:off x="8829685" y="2394213"/>
            <a:ext cx="2019827" cy="3139321"/>
          </a:xfrm>
          <a:prstGeom prst="rect">
            <a:avLst/>
          </a:prstGeom>
          <a:noFill/>
        </p:spPr>
        <p:txBody>
          <a:bodyPr wrap="square" rtlCol="0">
            <a:spAutoFit/>
          </a:bodyPr>
          <a:lstStyle/>
          <a:p>
            <a:r>
              <a:rPr lang="en-GB" dirty="0">
                <a:latin typeface="Abadi Extra Light" panose="020B0204020104020204" pitchFamily="34" charset="0"/>
              </a:rPr>
              <a:t>This is a clip of a group of friends talking whilst they’re in the school yard.</a:t>
            </a:r>
          </a:p>
          <a:p>
            <a:endParaRPr lang="en-GB" dirty="0">
              <a:latin typeface="Abadi Extra Light" panose="020B0204020104020204" pitchFamily="34" charset="0"/>
            </a:endParaRPr>
          </a:p>
          <a:p>
            <a:endParaRPr lang="en-GB" dirty="0">
              <a:latin typeface="Abadi Extra Light" panose="020B0204020104020204" pitchFamily="34" charset="0"/>
            </a:endParaRPr>
          </a:p>
          <a:p>
            <a:r>
              <a:rPr lang="en-GB" dirty="0">
                <a:latin typeface="Abadi Extra Light" panose="020B0204020104020204" pitchFamily="34" charset="0"/>
              </a:rPr>
              <a:t>Do they use standard English or non-standard English?</a:t>
            </a:r>
          </a:p>
          <a:p>
            <a:r>
              <a:rPr lang="en-GB" dirty="0">
                <a:latin typeface="Abadi Extra Light" panose="020B0204020104020204" pitchFamily="34" charset="0"/>
              </a:rPr>
              <a:t>Provide examples</a:t>
            </a:r>
          </a:p>
        </p:txBody>
      </p:sp>
      <p:pic>
        <p:nvPicPr>
          <p:cNvPr id="9" name="FRIENDS">
            <a:hlinkClick r:id="" action="ppaction://media"/>
            <a:extLst>
              <a:ext uri="{FF2B5EF4-FFF2-40B4-BE49-F238E27FC236}">
                <a16:creationId xmlns:a16="http://schemas.microsoft.com/office/drawing/2014/main" id="{FAB9EABD-E876-4BD1-A1EE-60466811CE7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984231" y="3181935"/>
            <a:ext cx="487363" cy="487363"/>
          </a:xfrm>
          <a:prstGeom prst="rect">
            <a:avLst/>
          </a:prstGeom>
        </p:spPr>
      </p:pic>
      <p:sp>
        <p:nvSpPr>
          <p:cNvPr id="38" name="Rectangle 37">
            <a:extLst>
              <a:ext uri="{FF2B5EF4-FFF2-40B4-BE49-F238E27FC236}">
                <a16:creationId xmlns:a16="http://schemas.microsoft.com/office/drawing/2014/main" id="{D1795E2F-3561-4701-BA5F-34E959138A28}"/>
              </a:ext>
            </a:extLst>
          </p:cNvPr>
          <p:cNvSpPr/>
          <p:nvPr/>
        </p:nvSpPr>
        <p:spPr>
          <a:xfrm>
            <a:off x="-1235210" y="91514"/>
            <a:ext cx="11842056"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rPr>
              <a:t>In the school yard…</a:t>
            </a:r>
          </a:p>
        </p:txBody>
      </p:sp>
    </p:spTree>
    <p:extLst>
      <p:ext uri="{BB962C8B-B14F-4D97-AF65-F5344CB8AC3E}">
        <p14:creationId xmlns:p14="http://schemas.microsoft.com/office/powerpoint/2010/main" val="33771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72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pic>
        <p:nvPicPr>
          <p:cNvPr id="13" name="Picture 12">
            <a:extLst>
              <a:ext uri="{FF2B5EF4-FFF2-40B4-BE49-F238E27FC236}">
                <a16:creationId xmlns:a16="http://schemas.microsoft.com/office/drawing/2014/main" id="{B23FEEA1-94DA-4BC3-BEA3-9A41F2FEC8DF}"/>
              </a:ext>
            </a:extLst>
          </p:cNvPr>
          <p:cNvPicPr>
            <a:picLocks noChangeAspect="1"/>
          </p:cNvPicPr>
          <p:nvPr/>
        </p:nvPicPr>
        <p:blipFill>
          <a:blip r:embed="rId6"/>
          <a:stretch>
            <a:fillRect/>
          </a:stretch>
        </p:blipFill>
        <p:spPr>
          <a:xfrm>
            <a:off x="2525325" y="2283528"/>
            <a:ext cx="3724867" cy="2307244"/>
          </a:xfrm>
          <a:prstGeom prst="rect">
            <a:avLst/>
          </a:prstGeom>
        </p:spPr>
      </p:pic>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7"/>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pic>
        <p:nvPicPr>
          <p:cNvPr id="4" name="Picture 3">
            <a:extLst>
              <a:ext uri="{FF2B5EF4-FFF2-40B4-BE49-F238E27FC236}">
                <a16:creationId xmlns:a16="http://schemas.microsoft.com/office/drawing/2014/main" id="{C30A1B52-E5BF-4C84-BA18-C04184105F56}"/>
              </a:ext>
            </a:extLst>
          </p:cNvPr>
          <p:cNvPicPr>
            <a:picLocks noChangeAspect="1"/>
          </p:cNvPicPr>
          <p:nvPr/>
        </p:nvPicPr>
        <p:blipFill>
          <a:blip r:embed="rId7"/>
          <a:stretch>
            <a:fillRect/>
          </a:stretch>
        </p:blipFill>
        <p:spPr>
          <a:xfrm>
            <a:off x="1339009" y="1265311"/>
            <a:ext cx="6078668" cy="4813153"/>
          </a:xfrm>
          <a:prstGeom prst="rect">
            <a:avLst/>
          </a:prstGeom>
        </p:spPr>
      </p:pic>
      <p:pic>
        <p:nvPicPr>
          <p:cNvPr id="35" name="Picture 34">
            <a:extLst>
              <a:ext uri="{FF2B5EF4-FFF2-40B4-BE49-F238E27FC236}">
                <a16:creationId xmlns:a16="http://schemas.microsoft.com/office/drawing/2014/main" id="{BC1A4A06-CBAB-4655-B7A7-85D2A0E9382F}"/>
              </a:ext>
            </a:extLst>
          </p:cNvPr>
          <p:cNvPicPr/>
          <p:nvPr/>
        </p:nvPicPr>
        <p:blipFill>
          <a:blip r:embed="rId8">
            <a:extLst>
              <a:ext uri="{28A0092B-C50C-407E-A947-70E740481C1C}">
                <a14:useLocalDpi xmlns:a14="http://schemas.microsoft.com/office/drawing/2010/main" val="0"/>
              </a:ext>
            </a:extLst>
          </a:blip>
          <a:stretch>
            <a:fillRect/>
          </a:stretch>
        </p:blipFill>
        <p:spPr>
          <a:xfrm>
            <a:off x="8490907" y="1130462"/>
            <a:ext cx="3366639" cy="4937642"/>
          </a:xfrm>
          <a:prstGeom prst="rect">
            <a:avLst/>
          </a:prstGeom>
        </p:spPr>
      </p:pic>
      <p:pic>
        <p:nvPicPr>
          <p:cNvPr id="37" name="Picture 36">
            <a:extLst>
              <a:ext uri="{FF2B5EF4-FFF2-40B4-BE49-F238E27FC236}">
                <a16:creationId xmlns:a16="http://schemas.microsoft.com/office/drawing/2014/main" id="{4B34276B-47BD-45CC-B31F-568C505751D9}"/>
              </a:ext>
            </a:extLst>
          </p:cNvPr>
          <p:cNvPicPr/>
          <p:nvPr/>
        </p:nvPicPr>
        <p:blipFill>
          <a:blip r:embed="rId9" cstate="print">
            <a:extLst>
              <a:ext uri="{28A0092B-C50C-407E-A947-70E740481C1C}">
                <a14:useLocalDpi xmlns:a14="http://schemas.microsoft.com/office/drawing/2010/main" val="0"/>
              </a:ext>
            </a:extLst>
          </a:blip>
          <a:stretch>
            <a:fillRect/>
          </a:stretch>
        </p:blipFill>
        <p:spPr>
          <a:xfrm rot="3315285" flipH="1">
            <a:off x="8804902" y="1577635"/>
            <a:ext cx="640715" cy="938530"/>
          </a:xfrm>
          <a:prstGeom prst="rect">
            <a:avLst/>
          </a:prstGeom>
        </p:spPr>
      </p:pic>
      <p:sp>
        <p:nvSpPr>
          <p:cNvPr id="29" name="Title 1">
            <a:extLst>
              <a:ext uri="{FF2B5EF4-FFF2-40B4-BE49-F238E27FC236}">
                <a16:creationId xmlns:a16="http://schemas.microsoft.com/office/drawing/2014/main" id="{BCAE6201-B883-49D2-ABAF-4762F4FA3CC3}"/>
              </a:ext>
            </a:extLst>
          </p:cNvPr>
          <p:cNvSpPr txBox="1">
            <a:spLocks/>
          </p:cNvSpPr>
          <p:nvPr/>
        </p:nvSpPr>
        <p:spPr>
          <a:xfrm>
            <a:off x="9616978" y="1951192"/>
            <a:ext cx="1713046" cy="358235"/>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6000" b="1" dirty="0">
                <a:solidFill>
                  <a:schemeClr val="tx1"/>
                </a:solidFill>
                <a:effectLst>
                  <a:outerShdw blurRad="38100" dist="38100" dir="2700000" algn="tl">
                    <a:srgbClr val="000000">
                      <a:alpha val="43137"/>
                    </a:srgbClr>
                  </a:outerShdw>
                </a:effectLst>
                <a:latin typeface="Amasis MT Pro Black" panose="02040A04050005020304" pitchFamily="18" charset="0"/>
              </a:rPr>
              <a:t>Audio Clip 2:</a:t>
            </a:r>
            <a:endParaRPr lang="en-GB" sz="6000" dirty="0">
              <a:solidFill>
                <a:schemeClr val="tx1"/>
              </a:solidFill>
              <a:effectLst>
                <a:outerShdw blurRad="38100" dist="38100" dir="2700000" algn="tl">
                  <a:srgbClr val="000000">
                    <a:alpha val="43137"/>
                  </a:srgbClr>
                </a:outerShdw>
              </a:effectLst>
              <a:latin typeface="Amasis MT Pro Black" panose="02040A04050005020304" pitchFamily="18" charset="0"/>
            </a:endParaRPr>
          </a:p>
        </p:txBody>
      </p:sp>
      <p:sp>
        <p:nvSpPr>
          <p:cNvPr id="8" name="TextBox 7">
            <a:extLst>
              <a:ext uri="{FF2B5EF4-FFF2-40B4-BE49-F238E27FC236}">
                <a16:creationId xmlns:a16="http://schemas.microsoft.com/office/drawing/2014/main" id="{3027C616-4A01-4FAE-BF16-AAA4069EFAFC}"/>
              </a:ext>
            </a:extLst>
          </p:cNvPr>
          <p:cNvSpPr txBox="1"/>
          <p:nvPr/>
        </p:nvSpPr>
        <p:spPr>
          <a:xfrm>
            <a:off x="8843436" y="2619400"/>
            <a:ext cx="2661583" cy="3416320"/>
          </a:xfrm>
          <a:prstGeom prst="rect">
            <a:avLst/>
          </a:prstGeom>
          <a:noFill/>
        </p:spPr>
        <p:txBody>
          <a:bodyPr wrap="square" rtlCol="0">
            <a:spAutoFit/>
          </a:bodyPr>
          <a:lstStyle/>
          <a:p>
            <a:r>
              <a:rPr lang="en-GB" dirty="0">
                <a:latin typeface="Abadi Extra Light" panose="020B0204020104020204" pitchFamily="34" charset="0"/>
              </a:rPr>
              <a:t>This is a clip of a group of pupils discussing the character of Mr Birling from the play ‘An Inspector Calls’.</a:t>
            </a:r>
          </a:p>
          <a:p>
            <a:r>
              <a:rPr lang="en-GB" dirty="0">
                <a:latin typeface="Abadi Extra Light" panose="020B0204020104020204" pitchFamily="34" charset="0"/>
              </a:rPr>
              <a:t>Do they use standard English or non-standard English?</a:t>
            </a:r>
          </a:p>
          <a:p>
            <a:endParaRPr lang="en-GB" dirty="0">
              <a:latin typeface="Abadi Extra Light" panose="020B0204020104020204" pitchFamily="34" charset="0"/>
            </a:endParaRPr>
          </a:p>
          <a:p>
            <a:r>
              <a:rPr lang="en-GB" dirty="0">
                <a:latin typeface="Abadi Extra Light" panose="020B0204020104020204" pitchFamily="34" charset="0"/>
              </a:rPr>
              <a:t>Provide examples.</a:t>
            </a:r>
          </a:p>
          <a:p>
            <a:endParaRPr lang="en-GB" dirty="0">
              <a:latin typeface="Abadi Extra Light" panose="020B0204020104020204" pitchFamily="34" charset="0"/>
            </a:endParaRPr>
          </a:p>
          <a:p>
            <a:endParaRPr lang="en-GB" dirty="0"/>
          </a:p>
        </p:txBody>
      </p:sp>
      <p:pic>
        <p:nvPicPr>
          <p:cNvPr id="7" name="CLASS">
            <a:hlinkClick r:id="" action="ppaction://media"/>
            <a:extLst>
              <a:ext uri="{FF2B5EF4-FFF2-40B4-BE49-F238E27FC236}">
                <a16:creationId xmlns:a16="http://schemas.microsoft.com/office/drawing/2014/main" id="{01C18238-4A47-403F-A762-46405123BD5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022797" y="3193468"/>
            <a:ext cx="487363" cy="487363"/>
          </a:xfrm>
          <a:prstGeom prst="rect">
            <a:avLst/>
          </a:prstGeom>
        </p:spPr>
      </p:pic>
      <p:sp>
        <p:nvSpPr>
          <p:cNvPr id="33" name="Rectangle 32">
            <a:extLst>
              <a:ext uri="{FF2B5EF4-FFF2-40B4-BE49-F238E27FC236}">
                <a16:creationId xmlns:a16="http://schemas.microsoft.com/office/drawing/2014/main" id="{E41A3563-0C7F-43ED-B270-820050BFFB72}"/>
              </a:ext>
            </a:extLst>
          </p:cNvPr>
          <p:cNvSpPr/>
          <p:nvPr/>
        </p:nvSpPr>
        <p:spPr>
          <a:xfrm>
            <a:off x="-1235210" y="91514"/>
            <a:ext cx="11842056"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rPr>
              <a:t>In the classroom…</a:t>
            </a:r>
          </a:p>
        </p:txBody>
      </p:sp>
    </p:spTree>
    <p:extLst>
      <p:ext uri="{BB962C8B-B14F-4D97-AF65-F5344CB8AC3E}">
        <p14:creationId xmlns:p14="http://schemas.microsoft.com/office/powerpoint/2010/main" val="256258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8853"/>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10" name="Rectangle 9">
            <a:extLst>
              <a:ext uri="{FF2B5EF4-FFF2-40B4-BE49-F238E27FC236}">
                <a16:creationId xmlns:a16="http://schemas.microsoft.com/office/drawing/2014/main" id="{32FA5086-20EC-4C13-945E-D882D712C6ED}"/>
              </a:ext>
            </a:extLst>
          </p:cNvPr>
          <p:cNvSpPr/>
          <p:nvPr/>
        </p:nvSpPr>
        <p:spPr>
          <a:xfrm>
            <a:off x="221790" y="437150"/>
            <a:ext cx="1184205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What is non-standard English?</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30" name="Rectangle 29">
            <a:extLst>
              <a:ext uri="{FF2B5EF4-FFF2-40B4-BE49-F238E27FC236}">
                <a16:creationId xmlns:a16="http://schemas.microsoft.com/office/drawing/2014/main" id="{94613C9C-4529-4DB1-B1FA-FFDDBE67C29C}"/>
              </a:ext>
            </a:extLst>
          </p:cNvPr>
          <p:cNvSpPr/>
          <p:nvPr/>
        </p:nvSpPr>
        <p:spPr>
          <a:xfrm>
            <a:off x="642548" y="1704192"/>
            <a:ext cx="10906719" cy="1938992"/>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0" scaled="1"/>
            <a:tileRect/>
          </a:gradFill>
        </p:spPr>
        <p:txBody>
          <a:bodyPr wrap="square" lIns="91440" tIns="45720" rIns="91440" bIns="45720">
            <a:spAutoFit/>
          </a:bodyPr>
          <a:lstStyle/>
          <a:p>
            <a:pPr algn="ctr"/>
            <a:r>
              <a:rPr lang="en-GB" sz="3000" b="1" i="0" u="sng" dirty="0">
                <a:solidFill>
                  <a:srgbClr val="231F20"/>
                </a:solidFill>
                <a:effectLst>
                  <a:outerShdw blurRad="38100" dist="38100" dir="2700000" algn="tl">
                    <a:srgbClr val="000000">
                      <a:alpha val="43137"/>
                    </a:srgbClr>
                  </a:outerShdw>
                </a:effectLst>
                <a:latin typeface="Abadi Extra Light" panose="020B0204020104020204" pitchFamily="34" charset="0"/>
              </a:rPr>
              <a:t>Colloquial language</a:t>
            </a:r>
            <a:r>
              <a:rPr lang="en-GB" sz="3000" b="0" i="0" u="sng" dirty="0">
                <a:solidFill>
                  <a:srgbClr val="231F20"/>
                </a:solidFill>
                <a:effectLst>
                  <a:outerShdw blurRad="38100" dist="38100" dir="2700000" algn="tl">
                    <a:srgbClr val="000000">
                      <a:alpha val="43137"/>
                    </a:srgbClr>
                  </a:outerShdw>
                </a:effectLst>
                <a:latin typeface="Abadi Extra Light" panose="020B0204020104020204" pitchFamily="34" charset="0"/>
              </a:rPr>
              <a:t> </a:t>
            </a:r>
            <a:r>
              <a:rPr lang="en-GB" sz="3000" b="0" i="0" dirty="0">
                <a:solidFill>
                  <a:srgbClr val="231F20"/>
                </a:solidFill>
                <a:effectLst>
                  <a:outerShdw blurRad="38100" dist="38100" dir="2700000" algn="tl">
                    <a:srgbClr val="000000">
                      <a:alpha val="43137"/>
                    </a:srgbClr>
                  </a:outerShdw>
                </a:effectLst>
                <a:latin typeface="Abadi Extra Light" panose="020B0204020104020204" pitchFamily="34" charset="0"/>
              </a:rPr>
              <a:t>is the way you all speak when in informal situations, with your friends or family. It includes words and phrases that are particular to your age group and the area where you live as well. This means colloquial language can include dialect words and slang. </a:t>
            </a:r>
            <a:endParaRPr lang="en-US" sz="3000" b="0" cap="none" spc="0" dirty="0">
              <a:ln w="0"/>
              <a:solidFill>
                <a:srgbClr val="FF0000"/>
              </a:solidFill>
              <a:effectLst>
                <a:outerShdw blurRad="38100" dist="38100" dir="2700000" algn="tl">
                  <a:srgbClr val="000000">
                    <a:alpha val="43137"/>
                  </a:srgbClr>
                </a:outerShdw>
              </a:effectLst>
              <a:latin typeface="Abadi Extra Light" panose="020B0204020104020204" pitchFamily="34" charset="0"/>
            </a:endParaRPr>
          </a:p>
        </p:txBody>
      </p:sp>
      <p:sp>
        <p:nvSpPr>
          <p:cNvPr id="29" name="Rectangle: Rounded Corners 28">
            <a:extLst>
              <a:ext uri="{FF2B5EF4-FFF2-40B4-BE49-F238E27FC236}">
                <a16:creationId xmlns:a16="http://schemas.microsoft.com/office/drawing/2014/main" id="{C6DD818A-05B1-449A-9B6F-451221E20362}"/>
              </a:ext>
            </a:extLst>
          </p:cNvPr>
          <p:cNvSpPr/>
          <p:nvPr/>
        </p:nvSpPr>
        <p:spPr>
          <a:xfrm>
            <a:off x="701965" y="5297443"/>
            <a:ext cx="10917881" cy="119205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Turn to page 12 of your ‘Pupil Oracy Record’ booklet and write the definition in your own words. </a:t>
            </a:r>
          </a:p>
        </p:txBody>
      </p:sp>
      <p:sp>
        <p:nvSpPr>
          <p:cNvPr id="31" name="TextBox 30">
            <a:extLst>
              <a:ext uri="{FF2B5EF4-FFF2-40B4-BE49-F238E27FC236}">
                <a16:creationId xmlns:a16="http://schemas.microsoft.com/office/drawing/2014/main" id="{551673AA-2B92-4AA7-94E6-C7DE58A16F47}"/>
              </a:ext>
            </a:extLst>
          </p:cNvPr>
          <p:cNvSpPr txBox="1"/>
          <p:nvPr/>
        </p:nvSpPr>
        <p:spPr>
          <a:xfrm>
            <a:off x="571970" y="3986897"/>
            <a:ext cx="11047877" cy="1077218"/>
          </a:xfrm>
          <a:prstGeom prst="rect">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8100000" scaled="1"/>
            <a:tileRect/>
          </a:gradFill>
        </p:spPr>
        <p:txBody>
          <a:bodyPr wrap="square">
            <a:spAutoFit/>
          </a:bodyPr>
          <a:lstStyle/>
          <a:p>
            <a:pPr algn="ctr"/>
            <a:r>
              <a:rPr lang="en-GB" sz="3200" b="1" dirty="0">
                <a:ln w="0"/>
                <a:effectLst>
                  <a:outerShdw blurRad="38100" dist="19050" dir="2700000" algn="tl" rotWithShape="0">
                    <a:schemeClr val="dk1">
                      <a:alpha val="40000"/>
                    </a:schemeClr>
                  </a:outerShdw>
                </a:effectLst>
                <a:latin typeface="Abadi Extra Light" panose="020B0204020104020204" pitchFamily="34" charset="0"/>
              </a:rPr>
              <a:t>These non-standard English words and forms are easily understood by certain groups of people, but might be unfamiliar to other groups. </a:t>
            </a:r>
            <a:endParaRPr lang="en-GB" sz="3200" b="1" dirty="0"/>
          </a:p>
        </p:txBody>
      </p:sp>
    </p:spTree>
    <p:extLst>
      <p:ext uri="{BB962C8B-B14F-4D97-AF65-F5344CB8AC3E}">
        <p14:creationId xmlns:p14="http://schemas.microsoft.com/office/powerpoint/2010/main" val="2276614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8853"/>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10" name="Rectangle 9">
            <a:extLst>
              <a:ext uri="{FF2B5EF4-FFF2-40B4-BE49-F238E27FC236}">
                <a16:creationId xmlns:a16="http://schemas.microsoft.com/office/drawing/2014/main" id="{32FA5086-20EC-4C13-945E-D882D712C6ED}"/>
              </a:ext>
            </a:extLst>
          </p:cNvPr>
          <p:cNvSpPr/>
          <p:nvPr/>
        </p:nvSpPr>
        <p:spPr>
          <a:xfrm>
            <a:off x="221790" y="437150"/>
            <a:ext cx="11842056" cy="2585323"/>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We need to learn to switch between formal and informal language …</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30" name="Rectangle 29">
            <a:extLst>
              <a:ext uri="{FF2B5EF4-FFF2-40B4-BE49-F238E27FC236}">
                <a16:creationId xmlns:a16="http://schemas.microsoft.com/office/drawing/2014/main" id="{94613C9C-4529-4DB1-B1FA-FFDDBE67C29C}"/>
              </a:ext>
            </a:extLst>
          </p:cNvPr>
          <p:cNvSpPr/>
          <p:nvPr/>
        </p:nvSpPr>
        <p:spPr>
          <a:xfrm>
            <a:off x="1232498" y="3090640"/>
            <a:ext cx="9961580" cy="2492990"/>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0" scaled="1"/>
            <a:tileRect/>
          </a:grad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Abadi Extra Light" panose="020B0204020104020204" pitchFamily="34" charset="0"/>
              </a:rPr>
              <a:t>When we speak or write, we need to consider our audience and identify whether it is a formal situation or an informal situation</a:t>
            </a:r>
            <a:r>
              <a:rPr lang="en-US" sz="3600" dirty="0">
                <a:ln w="0"/>
                <a:effectLst>
                  <a:outerShdw blurRad="38100" dist="19050" dir="2700000" algn="tl" rotWithShape="0">
                    <a:schemeClr val="dk1">
                      <a:alpha val="40000"/>
                    </a:schemeClr>
                  </a:outerShdw>
                </a:effectLst>
                <a:latin typeface="Abadi Extra Light" panose="020B0204020104020204" pitchFamily="34" charset="0"/>
              </a:rPr>
              <a:t> and whether we should use standard English or non-standard English.</a:t>
            </a:r>
            <a:endParaRPr lang="en-US" sz="3200" b="0" cap="none" spc="0" dirty="0">
              <a:ln w="0"/>
              <a:solidFill>
                <a:srgbClr val="FF0000"/>
              </a:solidFill>
              <a:effectLst>
                <a:outerShdw blurRad="38100" dist="19050" dir="2700000" algn="tl" rotWithShape="0">
                  <a:schemeClr val="dk1">
                    <a:alpha val="40000"/>
                  </a:schemeClr>
                </a:outerShdw>
              </a:effectLst>
              <a:latin typeface="Abadi Extra Light" panose="020B0204020104020204" pitchFamily="34" charset="0"/>
            </a:endParaRPr>
          </a:p>
        </p:txBody>
      </p:sp>
    </p:spTree>
    <p:extLst>
      <p:ext uri="{BB962C8B-B14F-4D97-AF65-F5344CB8AC3E}">
        <p14:creationId xmlns:p14="http://schemas.microsoft.com/office/powerpoint/2010/main" val="353165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8853"/>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10" name="Rectangle 9">
            <a:extLst>
              <a:ext uri="{FF2B5EF4-FFF2-40B4-BE49-F238E27FC236}">
                <a16:creationId xmlns:a16="http://schemas.microsoft.com/office/drawing/2014/main" id="{32FA5086-20EC-4C13-945E-D882D712C6ED}"/>
              </a:ext>
            </a:extLst>
          </p:cNvPr>
          <p:cNvSpPr/>
          <p:nvPr/>
        </p:nvSpPr>
        <p:spPr>
          <a:xfrm>
            <a:off x="221790" y="437150"/>
            <a:ext cx="1184205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TASK INSTRUCTIONS</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28" name="Rectangle 27">
            <a:extLst>
              <a:ext uri="{FF2B5EF4-FFF2-40B4-BE49-F238E27FC236}">
                <a16:creationId xmlns:a16="http://schemas.microsoft.com/office/drawing/2014/main" id="{B8675862-1C1F-4D24-8F89-262BA16E8A64}"/>
              </a:ext>
            </a:extLst>
          </p:cNvPr>
          <p:cNvSpPr/>
          <p:nvPr/>
        </p:nvSpPr>
        <p:spPr>
          <a:xfrm>
            <a:off x="221717" y="1311075"/>
            <a:ext cx="11636834" cy="4401205"/>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0" scaled="1"/>
            <a:tileRect/>
          </a:gradFill>
        </p:spPr>
        <p:txBody>
          <a:bodyPr wrap="square" lIns="91440" tIns="45720" rIns="91440" bIns="45720">
            <a:spAutoFit/>
          </a:bodyPr>
          <a:lstStyle/>
          <a:p>
            <a:pPr algn="ctr"/>
            <a:r>
              <a:rPr lang="en-GB" sz="4000" dirty="0">
                <a:ln w="0"/>
                <a:effectLst>
                  <a:outerShdw blurRad="38100" dist="19050" dir="2700000" algn="tl" rotWithShape="0">
                    <a:schemeClr val="dk1">
                      <a:alpha val="40000"/>
                    </a:schemeClr>
                  </a:outerShdw>
                </a:effectLst>
                <a:latin typeface="Abadi Extra Light" panose="020B0204020104020204" pitchFamily="34" charset="0"/>
              </a:rPr>
              <a:t>On the next slide, there is a table.  In the middle column there is a list of people that you could talk to/write to. </a:t>
            </a:r>
          </a:p>
          <a:p>
            <a:pPr algn="ctr"/>
            <a:r>
              <a:rPr lang="en-GB" sz="4000" dirty="0">
                <a:ln w="0"/>
                <a:effectLst>
                  <a:outerShdw blurRad="38100" dist="19050" dir="2700000" algn="tl" rotWithShape="0">
                    <a:schemeClr val="dk1">
                      <a:alpha val="40000"/>
                    </a:schemeClr>
                  </a:outerShdw>
                </a:effectLst>
                <a:latin typeface="Abadi Extra Light" panose="020B0204020104020204" pitchFamily="34" charset="0"/>
              </a:rPr>
              <a:t>Decide whether each example is a formal situation or an informal situation. </a:t>
            </a:r>
          </a:p>
          <a:p>
            <a:pPr algn="ctr"/>
            <a:endParaRPr lang="en-GB" sz="4000" b="0" cap="none" spc="0" dirty="0">
              <a:ln w="0"/>
              <a:solidFill>
                <a:srgbClr val="FF0000"/>
              </a:solidFill>
              <a:effectLst>
                <a:outerShdw blurRad="38100" dist="19050" dir="2700000" algn="tl" rotWithShape="0">
                  <a:schemeClr val="dk1">
                    <a:alpha val="40000"/>
                  </a:schemeClr>
                </a:outerShdw>
              </a:effectLst>
              <a:latin typeface="Abadi Extra Light" panose="020B0204020104020204" pitchFamily="34" charset="0"/>
            </a:endParaRPr>
          </a:p>
          <a:p>
            <a:pPr algn="ctr"/>
            <a:r>
              <a:rPr lang="en-GB" sz="4000" dirty="0">
                <a:ln w="0"/>
                <a:solidFill>
                  <a:srgbClr val="FF0000"/>
                </a:solidFill>
                <a:effectLst>
                  <a:outerShdw blurRad="38100" dist="19050" dir="2700000" algn="tl" rotWithShape="0">
                    <a:schemeClr val="dk1">
                      <a:alpha val="40000"/>
                    </a:schemeClr>
                  </a:outerShdw>
                </a:effectLst>
                <a:latin typeface="Abadi Extra Light" panose="020B0204020104020204" pitchFamily="34" charset="0"/>
              </a:rPr>
              <a:t>Show your response by raising your hand for your chosen option.</a:t>
            </a:r>
            <a:endParaRPr lang="en-US" sz="3200" b="0" cap="none" spc="0" dirty="0">
              <a:ln w="0"/>
              <a:solidFill>
                <a:srgbClr val="FF0000"/>
              </a:solidFill>
              <a:effectLst>
                <a:outerShdw blurRad="38100" dist="19050" dir="2700000" algn="tl" rotWithShape="0">
                  <a:schemeClr val="dk1">
                    <a:alpha val="40000"/>
                  </a:schemeClr>
                </a:outerShdw>
              </a:effectLst>
              <a:latin typeface="Abadi Extra Light" panose="020B0204020104020204" pitchFamily="34" charset="0"/>
            </a:endParaRPr>
          </a:p>
        </p:txBody>
      </p:sp>
    </p:spTree>
    <p:extLst>
      <p:ext uri="{BB962C8B-B14F-4D97-AF65-F5344CB8AC3E}">
        <p14:creationId xmlns:p14="http://schemas.microsoft.com/office/powerpoint/2010/main" val="147680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34" name="TextBox 33">
            <a:extLst>
              <a:ext uri="{FF2B5EF4-FFF2-40B4-BE49-F238E27FC236}">
                <a16:creationId xmlns:a16="http://schemas.microsoft.com/office/drawing/2014/main" id="{6F11BB68-A0D4-4740-ABB4-3BAE8587C925}"/>
              </a:ext>
            </a:extLst>
          </p:cNvPr>
          <p:cNvSpPr txBox="1"/>
          <p:nvPr/>
        </p:nvSpPr>
        <p:spPr>
          <a:xfrm>
            <a:off x="-599192" y="-222555"/>
            <a:ext cx="5969910" cy="1015663"/>
          </a:xfrm>
          <a:prstGeom prst="rect">
            <a:avLst/>
          </a:prstGeom>
          <a:noFill/>
        </p:spPr>
        <p:txBody>
          <a:bodyPr wrap="square">
            <a:spAutoFit/>
          </a:bodyPr>
          <a:lstStyle/>
          <a:p>
            <a:pPr algn="ctr"/>
            <a:endParaRPr lang="en-US" sz="2000" dirty="0">
              <a:ln w="0"/>
              <a:effectLst>
                <a:outerShdw blurRad="38100" dist="19050" dir="2700000" algn="tl" rotWithShape="0">
                  <a:schemeClr val="dk1">
                    <a:alpha val="40000"/>
                  </a:schemeClr>
                </a:outerShdw>
              </a:effectLst>
              <a:latin typeface="Amasis MT Pro Black" panose="02040A04050005020304" pitchFamily="18" charset="0"/>
            </a:endParaRPr>
          </a:p>
          <a:p>
            <a:pPr algn="ctr"/>
            <a:r>
              <a:rPr lang="en-US" sz="4000" dirty="0">
                <a:ln w="0"/>
                <a:effectLst>
                  <a:outerShdw blurRad="38100" dist="19050" dir="2700000" algn="tl" rotWithShape="0">
                    <a:schemeClr val="dk1">
                      <a:alpha val="40000"/>
                    </a:schemeClr>
                  </a:outerShdw>
                </a:effectLst>
                <a:latin typeface="Amasis MT Pro Black" panose="02040A04050005020304" pitchFamily="18" charset="0"/>
              </a:rPr>
              <a:t>Let’s try this…</a:t>
            </a:r>
            <a:endParaRPr lang="en-US" sz="40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graphicFrame>
        <p:nvGraphicFramePr>
          <p:cNvPr id="4" name="Table 6">
            <a:extLst>
              <a:ext uri="{FF2B5EF4-FFF2-40B4-BE49-F238E27FC236}">
                <a16:creationId xmlns:a16="http://schemas.microsoft.com/office/drawing/2014/main" id="{2E422497-D21A-44C7-A257-8E173B006246}"/>
              </a:ext>
            </a:extLst>
          </p:cNvPr>
          <p:cNvGraphicFramePr>
            <a:graphicFrameLocks noGrp="1"/>
          </p:cNvGraphicFramePr>
          <p:nvPr/>
        </p:nvGraphicFramePr>
        <p:xfrm>
          <a:off x="751838" y="732816"/>
          <a:ext cx="8704132" cy="5882640"/>
        </p:xfrm>
        <a:graphic>
          <a:graphicData uri="http://schemas.openxmlformats.org/drawingml/2006/table">
            <a:tbl>
              <a:tblPr firstRow="1" bandRow="1">
                <a:tableStyleId>{5940675A-B579-460E-94D1-54222C63F5DA}</a:tableStyleId>
              </a:tblPr>
              <a:tblGrid>
                <a:gridCol w="2901377">
                  <a:extLst>
                    <a:ext uri="{9D8B030D-6E8A-4147-A177-3AD203B41FA5}">
                      <a16:colId xmlns:a16="http://schemas.microsoft.com/office/drawing/2014/main" val="897684031"/>
                    </a:ext>
                  </a:extLst>
                </a:gridCol>
                <a:gridCol w="1450689">
                  <a:extLst>
                    <a:ext uri="{9D8B030D-6E8A-4147-A177-3AD203B41FA5}">
                      <a16:colId xmlns:a16="http://schemas.microsoft.com/office/drawing/2014/main" val="1550340431"/>
                    </a:ext>
                  </a:extLst>
                </a:gridCol>
                <a:gridCol w="1450689">
                  <a:extLst>
                    <a:ext uri="{9D8B030D-6E8A-4147-A177-3AD203B41FA5}">
                      <a16:colId xmlns:a16="http://schemas.microsoft.com/office/drawing/2014/main" val="555050852"/>
                    </a:ext>
                  </a:extLst>
                </a:gridCol>
                <a:gridCol w="2901377">
                  <a:extLst>
                    <a:ext uri="{9D8B030D-6E8A-4147-A177-3AD203B41FA5}">
                      <a16:colId xmlns:a16="http://schemas.microsoft.com/office/drawing/2014/main" val="3050603121"/>
                    </a:ext>
                  </a:extLst>
                </a:gridCol>
              </a:tblGrid>
              <a:tr h="664093">
                <a:tc gridSpan="2">
                  <a:txBody>
                    <a:bodyPr/>
                    <a:lstStyle/>
                    <a:p>
                      <a:pPr algn="ctr"/>
                      <a:r>
                        <a:rPr lang="en-GB" sz="2800" b="1" dirty="0"/>
                        <a:t>Formal </a:t>
                      </a:r>
                    </a:p>
                  </a:txBody>
                  <a:tcPr>
                    <a:solidFill>
                      <a:srgbClr val="66FFFF"/>
                    </a:solidFill>
                  </a:tcPr>
                </a:tc>
                <a:tc hMerge="1">
                  <a:txBody>
                    <a:bodyPr/>
                    <a:lstStyle/>
                    <a:p>
                      <a:endParaRPr lang="en-GB" dirty="0"/>
                    </a:p>
                  </a:txBody>
                  <a:tcPr/>
                </a:tc>
                <a:tc gridSpan="2">
                  <a:txBody>
                    <a:bodyPr/>
                    <a:lstStyle/>
                    <a:p>
                      <a:pPr algn="ctr"/>
                      <a:r>
                        <a:rPr lang="en-GB" sz="2800" b="1" dirty="0"/>
                        <a:t>Informal </a:t>
                      </a:r>
                    </a:p>
                    <a:p>
                      <a:pPr algn="ctr"/>
                      <a:endParaRPr lang="en-GB" sz="2800" b="1" dirty="0"/>
                    </a:p>
                  </a:txBody>
                  <a:tcPr>
                    <a:solidFill>
                      <a:srgbClr val="66FFFF"/>
                    </a:solidFill>
                  </a:tcPr>
                </a:tc>
                <a:tc hMerge="1">
                  <a:txBody>
                    <a:bodyPr/>
                    <a:lstStyle/>
                    <a:p>
                      <a:r>
                        <a:rPr lang="en-GB" dirty="0"/>
                        <a:t>Informal </a:t>
                      </a:r>
                    </a:p>
                  </a:txBody>
                  <a:tcPr/>
                </a:tc>
                <a:extLst>
                  <a:ext uri="{0D108BD9-81ED-4DB2-BD59-A6C34878D82A}">
                    <a16:rowId xmlns:a16="http://schemas.microsoft.com/office/drawing/2014/main" val="814681898"/>
                  </a:ext>
                </a:extLst>
              </a:tr>
              <a:tr h="859088">
                <a:tc>
                  <a:txBody>
                    <a:bodyPr/>
                    <a:lstStyle/>
                    <a:p>
                      <a:endParaRPr lang="en-GB" dirty="0"/>
                    </a:p>
                  </a:txBody>
                  <a:tcPr/>
                </a:tc>
                <a:tc gridSpan="2">
                  <a:txBody>
                    <a:bodyPr/>
                    <a:lstStyle/>
                    <a:p>
                      <a:pPr algn="ctr"/>
                      <a:endParaRPr lang="en-GB" sz="2000" dirty="0"/>
                    </a:p>
                    <a:p>
                      <a:pPr algn="ctr"/>
                      <a:r>
                        <a:rPr lang="en-GB" sz="2000" dirty="0"/>
                        <a:t>Chatting with friends about a film</a:t>
                      </a:r>
                    </a:p>
                    <a:p>
                      <a:pPr algn="ctr"/>
                      <a:endParaRPr lang="en-GB" sz="2000" dirty="0"/>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1853659561"/>
                  </a:ext>
                </a:extLst>
              </a:tr>
              <a:tr h="852144">
                <a:tc>
                  <a:txBody>
                    <a:bodyPr/>
                    <a:lstStyle/>
                    <a:p>
                      <a:endParaRPr lang="en-GB"/>
                    </a:p>
                  </a:txBody>
                  <a:tcPr/>
                </a:tc>
                <a:tc gridSpan="2">
                  <a:txBody>
                    <a:bodyPr/>
                    <a:lstStyle/>
                    <a:p>
                      <a:pPr algn="ctr"/>
                      <a:r>
                        <a:rPr lang="en-GB" sz="2000" dirty="0"/>
                        <a:t>Asking your teacher a question</a:t>
                      </a:r>
                    </a:p>
                    <a:p>
                      <a:pPr algn="ctr"/>
                      <a:endParaRPr lang="en-GB" sz="2000" dirty="0"/>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1120674726"/>
                  </a:ext>
                </a:extLst>
              </a:tr>
              <a:tr h="1517927">
                <a:tc>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Writing to your local member of parliament (MP)</a:t>
                      </a:r>
                    </a:p>
                    <a:p>
                      <a:pPr algn="ctr"/>
                      <a:endParaRPr lang="en-GB" sz="2000" dirty="0"/>
                    </a:p>
                  </a:txBody>
                  <a:tcPr/>
                </a:tc>
                <a:tc hMerge="1">
                  <a:txBody>
                    <a:bodyPr/>
                    <a:lstStyle/>
                    <a:p>
                      <a:endParaRPr lang="en-GB"/>
                    </a:p>
                  </a:txBody>
                  <a:tcPr/>
                </a:tc>
                <a:tc>
                  <a:txBody>
                    <a:bodyPr/>
                    <a:lstStyle/>
                    <a:p>
                      <a:endParaRPr lang="en-GB" dirty="0"/>
                    </a:p>
                  </a:txBody>
                  <a:tcPr/>
                </a:tc>
                <a:extLst>
                  <a:ext uri="{0D108BD9-81ED-4DB2-BD59-A6C34878D82A}">
                    <a16:rowId xmlns:a16="http://schemas.microsoft.com/office/drawing/2014/main" val="3136063587"/>
                  </a:ext>
                </a:extLst>
              </a:tr>
              <a:tr h="9487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Greeting the queen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h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4073515319"/>
                  </a:ext>
                </a:extLst>
              </a:tr>
            </a:tbl>
          </a:graphicData>
        </a:graphic>
      </p:graphicFrame>
      <p:pic>
        <p:nvPicPr>
          <p:cNvPr id="8" name="Picture 7">
            <a:extLst>
              <a:ext uri="{FF2B5EF4-FFF2-40B4-BE49-F238E27FC236}">
                <a16:creationId xmlns:a16="http://schemas.microsoft.com/office/drawing/2014/main" id="{B283E44C-C7AB-4720-8D8D-D99FBC72EC79}"/>
              </a:ext>
            </a:extLst>
          </p:cNvPr>
          <p:cNvPicPr>
            <a:picLocks noChangeAspect="1"/>
          </p:cNvPicPr>
          <p:nvPr/>
        </p:nvPicPr>
        <p:blipFill>
          <a:blip r:embed="rId4"/>
          <a:stretch>
            <a:fillRect/>
          </a:stretch>
        </p:blipFill>
        <p:spPr>
          <a:xfrm>
            <a:off x="4584650" y="208985"/>
            <a:ext cx="1116981" cy="1568834"/>
          </a:xfrm>
          <a:prstGeom prst="rect">
            <a:avLst/>
          </a:prstGeom>
        </p:spPr>
      </p:pic>
      <p:sp>
        <p:nvSpPr>
          <p:cNvPr id="9" name="Arrow: Left 8">
            <a:extLst>
              <a:ext uri="{FF2B5EF4-FFF2-40B4-BE49-F238E27FC236}">
                <a16:creationId xmlns:a16="http://schemas.microsoft.com/office/drawing/2014/main" id="{F2B07534-D8FA-4A42-AB80-BFF70D296F61}"/>
              </a:ext>
            </a:extLst>
          </p:cNvPr>
          <p:cNvSpPr/>
          <p:nvPr/>
        </p:nvSpPr>
        <p:spPr>
          <a:xfrm rot="1295350">
            <a:off x="3660941" y="986242"/>
            <a:ext cx="806148" cy="4410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31" name="Arrow: Left 30">
            <a:extLst>
              <a:ext uri="{FF2B5EF4-FFF2-40B4-BE49-F238E27FC236}">
                <a16:creationId xmlns:a16="http://schemas.microsoft.com/office/drawing/2014/main" id="{0DCEF4A2-6AFC-4939-A3B9-76036D675339}"/>
              </a:ext>
            </a:extLst>
          </p:cNvPr>
          <p:cNvSpPr/>
          <p:nvPr/>
        </p:nvSpPr>
        <p:spPr>
          <a:xfrm rot="19386959" flipH="1">
            <a:off x="5765913" y="1021840"/>
            <a:ext cx="783625" cy="44100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0" name="TextBox 9">
            <a:extLst>
              <a:ext uri="{FF2B5EF4-FFF2-40B4-BE49-F238E27FC236}">
                <a16:creationId xmlns:a16="http://schemas.microsoft.com/office/drawing/2014/main" id="{C587C45B-CA32-453C-B7DC-83B56749E6FF}"/>
              </a:ext>
            </a:extLst>
          </p:cNvPr>
          <p:cNvSpPr txBox="1"/>
          <p:nvPr/>
        </p:nvSpPr>
        <p:spPr>
          <a:xfrm>
            <a:off x="6603464" y="1605357"/>
            <a:ext cx="2852506" cy="1338828"/>
          </a:xfrm>
          <a:prstGeom prst="rect">
            <a:avLst/>
          </a:prstGeom>
          <a:noFill/>
        </p:spPr>
        <p:txBody>
          <a:bodyPr wrap="square" rtlCol="0">
            <a:spAutoFit/>
          </a:bodyPr>
          <a:lstStyle/>
          <a:p>
            <a:r>
              <a:rPr lang="en-GB" sz="2700" dirty="0">
                <a:solidFill>
                  <a:srgbClr val="FF0000"/>
                </a:solidFill>
              </a:rPr>
              <a:t>Chatting with friends about a film</a:t>
            </a:r>
          </a:p>
        </p:txBody>
      </p:sp>
      <p:sp>
        <p:nvSpPr>
          <p:cNvPr id="33" name="TextBox 32">
            <a:extLst>
              <a:ext uri="{FF2B5EF4-FFF2-40B4-BE49-F238E27FC236}">
                <a16:creationId xmlns:a16="http://schemas.microsoft.com/office/drawing/2014/main" id="{31CB1E21-9F08-44B0-978D-D811C0FD7E48}"/>
              </a:ext>
            </a:extLst>
          </p:cNvPr>
          <p:cNvSpPr txBox="1"/>
          <p:nvPr/>
        </p:nvSpPr>
        <p:spPr>
          <a:xfrm>
            <a:off x="751802" y="2917785"/>
            <a:ext cx="3246377" cy="892552"/>
          </a:xfrm>
          <a:prstGeom prst="rect">
            <a:avLst/>
          </a:prstGeom>
          <a:noFill/>
        </p:spPr>
        <p:txBody>
          <a:bodyPr wrap="square" rtlCol="0">
            <a:spAutoFit/>
          </a:bodyPr>
          <a:lstStyle/>
          <a:p>
            <a:r>
              <a:rPr lang="en-GB" sz="2600" dirty="0">
                <a:solidFill>
                  <a:srgbClr val="FF0000"/>
                </a:solidFill>
              </a:rPr>
              <a:t>Asking your teacher     a question</a:t>
            </a:r>
          </a:p>
        </p:txBody>
      </p:sp>
      <p:sp>
        <p:nvSpPr>
          <p:cNvPr id="35" name="TextBox 34">
            <a:extLst>
              <a:ext uri="{FF2B5EF4-FFF2-40B4-BE49-F238E27FC236}">
                <a16:creationId xmlns:a16="http://schemas.microsoft.com/office/drawing/2014/main" id="{FE17354D-19E7-4940-ADB9-C556D092989A}"/>
              </a:ext>
            </a:extLst>
          </p:cNvPr>
          <p:cNvSpPr txBox="1"/>
          <p:nvPr/>
        </p:nvSpPr>
        <p:spPr>
          <a:xfrm>
            <a:off x="761983" y="4118272"/>
            <a:ext cx="3246377" cy="1292662"/>
          </a:xfrm>
          <a:prstGeom prst="rect">
            <a:avLst/>
          </a:prstGeom>
          <a:noFill/>
        </p:spPr>
        <p:txBody>
          <a:bodyPr wrap="square" rtlCol="0">
            <a:spAutoFit/>
          </a:bodyPr>
          <a:lstStyle/>
          <a:p>
            <a:r>
              <a:rPr lang="en-GB" sz="2500" dirty="0">
                <a:solidFill>
                  <a:srgbClr val="FF0000"/>
                </a:solidFill>
              </a:rPr>
              <a:t>Writing to your local member of    parliament (MP)</a:t>
            </a:r>
          </a:p>
        </p:txBody>
      </p:sp>
      <p:sp>
        <p:nvSpPr>
          <p:cNvPr id="36" name="TextBox 35">
            <a:extLst>
              <a:ext uri="{FF2B5EF4-FFF2-40B4-BE49-F238E27FC236}">
                <a16:creationId xmlns:a16="http://schemas.microsoft.com/office/drawing/2014/main" id="{ECEFB0EC-13DA-46C2-A7BA-D6AB0704E88C}"/>
              </a:ext>
            </a:extLst>
          </p:cNvPr>
          <p:cNvSpPr txBox="1"/>
          <p:nvPr/>
        </p:nvSpPr>
        <p:spPr>
          <a:xfrm>
            <a:off x="817638" y="5583688"/>
            <a:ext cx="3246377" cy="861774"/>
          </a:xfrm>
          <a:prstGeom prst="rect">
            <a:avLst/>
          </a:prstGeom>
          <a:noFill/>
        </p:spPr>
        <p:txBody>
          <a:bodyPr wrap="square" rtlCol="0">
            <a:spAutoFit/>
          </a:bodyPr>
          <a:lstStyle/>
          <a:p>
            <a:endParaRPr lang="en-GB" sz="2500" dirty="0">
              <a:solidFill>
                <a:srgbClr val="FF0000"/>
              </a:solidFill>
            </a:endParaRPr>
          </a:p>
          <a:p>
            <a:r>
              <a:rPr lang="en-GB" sz="2500" dirty="0">
                <a:solidFill>
                  <a:srgbClr val="FF0000"/>
                </a:solidFill>
              </a:rPr>
              <a:t>Greeting the queen</a:t>
            </a:r>
          </a:p>
        </p:txBody>
      </p:sp>
      <p:sp>
        <p:nvSpPr>
          <p:cNvPr id="37" name="Speech Bubble: Oval 36">
            <a:extLst>
              <a:ext uri="{FF2B5EF4-FFF2-40B4-BE49-F238E27FC236}">
                <a16:creationId xmlns:a16="http://schemas.microsoft.com/office/drawing/2014/main" id="{B74707A5-5858-46B3-ADA6-63265FA2998D}"/>
              </a:ext>
            </a:extLst>
          </p:cNvPr>
          <p:cNvSpPr/>
          <p:nvPr/>
        </p:nvSpPr>
        <p:spPr>
          <a:xfrm>
            <a:off x="9364138" y="575342"/>
            <a:ext cx="2457398" cy="2206005"/>
          </a:xfrm>
          <a:prstGeom prst="wedgeEllipseCallout">
            <a:avLst>
              <a:gd name="adj1" fmla="val 58238"/>
              <a:gd name="adj2" fmla="val 485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Ask yourself: do you know the person, or are they in a position of authority?</a:t>
            </a:r>
          </a:p>
        </p:txBody>
      </p:sp>
      <p:sp>
        <p:nvSpPr>
          <p:cNvPr id="38" name="Speech Bubble: Oval 37">
            <a:extLst>
              <a:ext uri="{FF2B5EF4-FFF2-40B4-BE49-F238E27FC236}">
                <a16:creationId xmlns:a16="http://schemas.microsoft.com/office/drawing/2014/main" id="{8EA4128C-796A-4CEE-A76C-BDC22D310624}"/>
              </a:ext>
            </a:extLst>
          </p:cNvPr>
          <p:cNvSpPr/>
          <p:nvPr/>
        </p:nvSpPr>
        <p:spPr>
          <a:xfrm>
            <a:off x="9314380" y="2954795"/>
            <a:ext cx="2706095" cy="2206005"/>
          </a:xfrm>
          <a:prstGeom prst="wedgeEllipseCallout">
            <a:avLst>
              <a:gd name="adj1" fmla="val 36485"/>
              <a:gd name="adj2" fmla="val 83675"/>
            </a:avLst>
          </a:prstGeom>
          <a:solidFill>
            <a:srgbClr val="33CCFF">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Read the situation, and decide whether it is formal or informal.</a:t>
            </a:r>
          </a:p>
        </p:txBody>
      </p:sp>
      <p:sp>
        <p:nvSpPr>
          <p:cNvPr id="11" name="Callout: Left Arrow 10">
            <a:extLst>
              <a:ext uri="{FF2B5EF4-FFF2-40B4-BE49-F238E27FC236}">
                <a16:creationId xmlns:a16="http://schemas.microsoft.com/office/drawing/2014/main" id="{544B2C92-5E35-431C-A3A4-1E512699B20C}"/>
              </a:ext>
            </a:extLst>
          </p:cNvPr>
          <p:cNvSpPr/>
          <p:nvPr/>
        </p:nvSpPr>
        <p:spPr>
          <a:xfrm>
            <a:off x="4129815" y="1751872"/>
            <a:ext cx="5667213" cy="4402524"/>
          </a:xfrm>
          <a:prstGeom prst="leftArrowCallout">
            <a:avLst/>
          </a:prstGeom>
          <a:gradFill flip="none" rotWithShape="1">
            <a:gsLst>
              <a:gs pos="50000">
                <a:schemeClr val="bg1">
                  <a:lumMod val="95000"/>
                </a:schemeClr>
              </a:gs>
              <a:gs pos="100000">
                <a:srgbClr val="00B0F0"/>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Amasis MT Pro Black" panose="02040A04050005020304" pitchFamily="18" charset="0"/>
              </a:rPr>
              <a:t>These are all formal situations, therefore require you to use </a:t>
            </a:r>
            <a:r>
              <a:rPr lang="en-GB" sz="3600" dirty="0">
                <a:solidFill>
                  <a:srgbClr val="FF0000"/>
                </a:solidFill>
                <a:latin typeface="Amasis MT Pro Black" panose="02040A04050005020304" pitchFamily="18" charset="0"/>
              </a:rPr>
              <a:t>standard English</a:t>
            </a:r>
            <a:r>
              <a:rPr lang="en-GB" sz="3600" dirty="0">
                <a:solidFill>
                  <a:schemeClr val="tx1"/>
                </a:solidFill>
                <a:latin typeface="Amasis MT Pro Black" panose="02040A04050005020304" pitchFamily="18" charset="0"/>
              </a:rPr>
              <a:t>.</a:t>
            </a:r>
          </a:p>
        </p:txBody>
      </p:sp>
    </p:spTree>
    <p:extLst>
      <p:ext uri="{BB962C8B-B14F-4D97-AF65-F5344CB8AC3E}">
        <p14:creationId xmlns:p14="http://schemas.microsoft.com/office/powerpoint/2010/main" val="75030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P spid="35" grpId="0"/>
      <p:bldP spid="36"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sz="2500"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0" name="Google Shape;243;p27">
            <a:extLst>
              <a:ext uri="{FF2B5EF4-FFF2-40B4-BE49-F238E27FC236}">
                <a16:creationId xmlns:a16="http://schemas.microsoft.com/office/drawing/2014/main" id="{5AA1283C-32A6-4B5A-9FC3-D74C2E0D04E2}"/>
              </a:ext>
            </a:extLst>
          </p:cNvPr>
          <p:cNvSpPr txBox="1">
            <a:spLocks/>
          </p:cNvSpPr>
          <p:nvPr/>
        </p:nvSpPr>
        <p:spPr>
          <a:xfrm>
            <a:off x="917950" y="2100604"/>
            <a:ext cx="2562374" cy="877539"/>
          </a:xfrm>
          <a:prstGeom prst="rect">
            <a:avLst/>
          </a:prstGeom>
          <a:solidFill>
            <a:srgbClr val="FFFF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1</a:t>
            </a:r>
          </a:p>
        </p:txBody>
      </p:sp>
      <p:sp>
        <p:nvSpPr>
          <p:cNvPr id="57" name="Google Shape;254;p27">
            <a:extLst>
              <a:ext uri="{FF2B5EF4-FFF2-40B4-BE49-F238E27FC236}">
                <a16:creationId xmlns:a16="http://schemas.microsoft.com/office/drawing/2014/main" id="{1CFBA062-187F-4E7B-9562-EDA176FCB183}"/>
              </a:ext>
            </a:extLst>
          </p:cNvPr>
          <p:cNvSpPr txBox="1">
            <a:spLocks noGrp="1"/>
          </p:cNvSpPr>
          <p:nvPr>
            <p:ph type="title"/>
          </p:nvPr>
        </p:nvSpPr>
        <p:spPr>
          <a:xfrm>
            <a:off x="274040" y="1275604"/>
            <a:ext cx="11643917" cy="722280"/>
          </a:xfrm>
          <a:prstGeom prst="rect">
            <a:avLst/>
          </a:prstGeom>
        </p:spPr>
        <p:txBody>
          <a:bodyPr spcFirstLastPara="1" wrap="square" lIns="0" tIns="0" rIns="0" bIns="0" anchor="t" anchorCtr="0">
            <a:noAutofit/>
          </a:bodyPr>
          <a:lstStyle/>
          <a:p>
            <a:pPr algn="ctr" fontAlgn="base"/>
            <a:r>
              <a:rPr lang="en-GB" sz="2500" b="1" dirty="0"/>
              <a:t>Imagine you are studying English in a foreign country - which type of English would you be learning?</a:t>
            </a:r>
          </a:p>
        </p:txBody>
      </p:sp>
      <p:sp>
        <p:nvSpPr>
          <p:cNvPr id="58" name="Google Shape;243;p27">
            <a:extLst>
              <a:ext uri="{FF2B5EF4-FFF2-40B4-BE49-F238E27FC236}">
                <a16:creationId xmlns:a16="http://schemas.microsoft.com/office/drawing/2014/main" id="{9D32CA7E-571B-4623-89F0-3B5731E1CA5F}"/>
              </a:ext>
            </a:extLst>
          </p:cNvPr>
          <p:cNvSpPr txBox="1">
            <a:spLocks/>
          </p:cNvSpPr>
          <p:nvPr/>
        </p:nvSpPr>
        <p:spPr>
          <a:xfrm>
            <a:off x="7321117" y="2084460"/>
            <a:ext cx="2562374" cy="877539"/>
          </a:xfrm>
          <a:prstGeom prst="rect">
            <a:avLst/>
          </a:prstGeom>
          <a:solidFill>
            <a:srgbClr val="FFC0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2</a:t>
            </a:r>
          </a:p>
        </p:txBody>
      </p:sp>
      <p:sp>
        <p:nvSpPr>
          <p:cNvPr id="59" name="Google Shape;243;p27">
            <a:extLst>
              <a:ext uri="{FF2B5EF4-FFF2-40B4-BE49-F238E27FC236}">
                <a16:creationId xmlns:a16="http://schemas.microsoft.com/office/drawing/2014/main" id="{ABCFFC3B-FD62-4743-B28C-14F6CD61B33B}"/>
              </a:ext>
            </a:extLst>
          </p:cNvPr>
          <p:cNvSpPr txBox="1">
            <a:spLocks/>
          </p:cNvSpPr>
          <p:nvPr/>
        </p:nvSpPr>
        <p:spPr>
          <a:xfrm>
            <a:off x="848141" y="4710709"/>
            <a:ext cx="2562374" cy="877539"/>
          </a:xfrm>
          <a:prstGeom prst="rect">
            <a:avLst/>
          </a:prstGeom>
          <a:solidFill>
            <a:srgbClr val="7030A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3</a:t>
            </a:r>
          </a:p>
        </p:txBody>
      </p:sp>
      <p:sp>
        <p:nvSpPr>
          <p:cNvPr id="60" name="Google Shape;243;p27">
            <a:extLst>
              <a:ext uri="{FF2B5EF4-FFF2-40B4-BE49-F238E27FC236}">
                <a16:creationId xmlns:a16="http://schemas.microsoft.com/office/drawing/2014/main" id="{EB395425-9296-4CA8-9C6B-DD83B801DA68}"/>
              </a:ext>
            </a:extLst>
          </p:cNvPr>
          <p:cNvSpPr txBox="1">
            <a:spLocks/>
          </p:cNvSpPr>
          <p:nvPr/>
        </p:nvSpPr>
        <p:spPr>
          <a:xfrm>
            <a:off x="7317465" y="4633524"/>
            <a:ext cx="2562374" cy="877539"/>
          </a:xfrm>
          <a:prstGeom prst="rect">
            <a:avLst/>
          </a:prstGeom>
          <a:solidFill>
            <a:srgbClr val="00B0F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4</a:t>
            </a:r>
          </a:p>
        </p:txBody>
      </p:sp>
      <p:sp>
        <p:nvSpPr>
          <p:cNvPr id="31" name="Google Shape;244;p27">
            <a:extLst>
              <a:ext uri="{FF2B5EF4-FFF2-40B4-BE49-F238E27FC236}">
                <a16:creationId xmlns:a16="http://schemas.microsoft.com/office/drawing/2014/main" id="{30863E00-5916-40D3-A5E4-5259C3D55016}"/>
              </a:ext>
            </a:extLst>
          </p:cNvPr>
          <p:cNvSpPr txBox="1">
            <a:spLocks/>
          </p:cNvSpPr>
          <p:nvPr/>
        </p:nvSpPr>
        <p:spPr>
          <a:xfrm>
            <a:off x="1190642" y="5837592"/>
            <a:ext cx="144498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slang</a:t>
            </a:r>
          </a:p>
        </p:txBody>
      </p:sp>
      <p:sp>
        <p:nvSpPr>
          <p:cNvPr id="33" name="Google Shape;244;p27">
            <a:extLst>
              <a:ext uri="{FF2B5EF4-FFF2-40B4-BE49-F238E27FC236}">
                <a16:creationId xmlns:a16="http://schemas.microsoft.com/office/drawing/2014/main" id="{1AB69B4B-C81A-4BB4-918F-210E03587DA1}"/>
              </a:ext>
            </a:extLst>
          </p:cNvPr>
          <p:cNvSpPr txBox="1">
            <a:spLocks/>
          </p:cNvSpPr>
          <p:nvPr/>
        </p:nvSpPr>
        <p:spPr>
          <a:xfrm>
            <a:off x="985293" y="3227487"/>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Standard English </a:t>
            </a:r>
          </a:p>
        </p:txBody>
      </p:sp>
      <p:sp>
        <p:nvSpPr>
          <p:cNvPr id="34" name="Google Shape;244;p27">
            <a:extLst>
              <a:ext uri="{FF2B5EF4-FFF2-40B4-BE49-F238E27FC236}">
                <a16:creationId xmlns:a16="http://schemas.microsoft.com/office/drawing/2014/main" id="{C9BAE405-4986-4ECA-9D83-377B74ECB8C1}"/>
              </a:ext>
            </a:extLst>
          </p:cNvPr>
          <p:cNvSpPr txBox="1">
            <a:spLocks/>
          </p:cNvSpPr>
          <p:nvPr/>
        </p:nvSpPr>
        <p:spPr>
          <a:xfrm>
            <a:off x="7115009" y="3316385"/>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Non-standard English.</a:t>
            </a:r>
          </a:p>
        </p:txBody>
      </p:sp>
      <p:sp>
        <p:nvSpPr>
          <p:cNvPr id="35" name="Google Shape;244;p27">
            <a:extLst>
              <a:ext uri="{FF2B5EF4-FFF2-40B4-BE49-F238E27FC236}">
                <a16:creationId xmlns:a16="http://schemas.microsoft.com/office/drawing/2014/main" id="{82D89D60-AB03-4370-8E72-4B4B98633DC0}"/>
              </a:ext>
            </a:extLst>
          </p:cNvPr>
          <p:cNvSpPr txBox="1">
            <a:spLocks/>
          </p:cNvSpPr>
          <p:nvPr/>
        </p:nvSpPr>
        <p:spPr>
          <a:xfrm>
            <a:off x="7335086" y="5792269"/>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Colloquial language</a:t>
            </a:r>
          </a:p>
        </p:txBody>
      </p:sp>
      <p:pic>
        <p:nvPicPr>
          <p:cNvPr id="37" name="Picture 36">
            <a:extLst>
              <a:ext uri="{FF2B5EF4-FFF2-40B4-BE49-F238E27FC236}">
                <a16:creationId xmlns:a16="http://schemas.microsoft.com/office/drawing/2014/main" id="{5657D4CD-7E6A-4D47-BF4C-E411C4C96823}"/>
              </a:ext>
            </a:extLst>
          </p:cNvPr>
          <p:cNvPicPr>
            <a:picLocks noChangeAspect="1"/>
          </p:cNvPicPr>
          <p:nvPr/>
        </p:nvPicPr>
        <p:blipFill>
          <a:blip r:embed="rId4"/>
          <a:stretch>
            <a:fillRect/>
          </a:stretch>
        </p:blipFill>
        <p:spPr>
          <a:xfrm>
            <a:off x="3312789" y="3047813"/>
            <a:ext cx="725129" cy="755607"/>
          </a:xfrm>
          <a:prstGeom prst="rect">
            <a:avLst/>
          </a:prstGeom>
        </p:spPr>
      </p:pic>
      <p:sp>
        <p:nvSpPr>
          <p:cNvPr id="2" name="Flowchart: Alternate Process 1">
            <a:extLst>
              <a:ext uri="{FF2B5EF4-FFF2-40B4-BE49-F238E27FC236}">
                <a16:creationId xmlns:a16="http://schemas.microsoft.com/office/drawing/2014/main" id="{74C2264D-8212-4451-BE47-25B127AA1779}"/>
              </a:ext>
            </a:extLst>
          </p:cNvPr>
          <p:cNvSpPr/>
          <p:nvPr/>
        </p:nvSpPr>
        <p:spPr>
          <a:xfrm>
            <a:off x="393793" y="2031833"/>
            <a:ext cx="4289968" cy="2263210"/>
          </a:xfrm>
          <a:prstGeom prst="flowChartAlternateProcess">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i="0" dirty="0">
                <a:solidFill>
                  <a:srgbClr val="231F20"/>
                </a:solidFill>
                <a:effectLst/>
                <a:latin typeface="ReithSans"/>
              </a:rPr>
              <a:t>Standard English</a:t>
            </a:r>
            <a:r>
              <a:rPr lang="en-GB" sz="3000" b="0" i="0" dirty="0">
                <a:solidFill>
                  <a:srgbClr val="231F20"/>
                </a:solidFill>
                <a:effectLst/>
                <a:latin typeface="ReithSans"/>
              </a:rPr>
              <a:t> is the form of English that is taught around the world.</a:t>
            </a:r>
            <a:endParaRPr lang="en-GB" sz="3000" dirty="0"/>
          </a:p>
        </p:txBody>
      </p:sp>
      <p:pic>
        <p:nvPicPr>
          <p:cNvPr id="4" name="Picture 3">
            <a:extLst>
              <a:ext uri="{FF2B5EF4-FFF2-40B4-BE49-F238E27FC236}">
                <a16:creationId xmlns:a16="http://schemas.microsoft.com/office/drawing/2014/main" id="{F9D542F3-DA21-45B0-B3EE-3DA6182F8BB5}"/>
              </a:ext>
            </a:extLst>
          </p:cNvPr>
          <p:cNvPicPr>
            <a:picLocks noChangeAspect="1"/>
          </p:cNvPicPr>
          <p:nvPr/>
        </p:nvPicPr>
        <p:blipFill>
          <a:blip r:embed="rId5"/>
          <a:stretch>
            <a:fillRect/>
          </a:stretch>
        </p:blipFill>
        <p:spPr>
          <a:xfrm>
            <a:off x="4769659" y="65058"/>
            <a:ext cx="2822233" cy="1109556"/>
          </a:xfrm>
          <a:prstGeom prst="rect">
            <a:avLst/>
          </a:prstGeom>
        </p:spPr>
      </p:pic>
    </p:spTree>
    <p:extLst>
      <p:ext uri="{BB962C8B-B14F-4D97-AF65-F5344CB8AC3E}">
        <p14:creationId xmlns:p14="http://schemas.microsoft.com/office/powerpoint/2010/main" val="61006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sz="2500"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0" name="Google Shape;243;p27">
            <a:extLst>
              <a:ext uri="{FF2B5EF4-FFF2-40B4-BE49-F238E27FC236}">
                <a16:creationId xmlns:a16="http://schemas.microsoft.com/office/drawing/2014/main" id="{5AA1283C-32A6-4B5A-9FC3-D74C2E0D04E2}"/>
              </a:ext>
            </a:extLst>
          </p:cNvPr>
          <p:cNvSpPr txBox="1">
            <a:spLocks/>
          </p:cNvSpPr>
          <p:nvPr/>
        </p:nvSpPr>
        <p:spPr>
          <a:xfrm>
            <a:off x="917950" y="2100604"/>
            <a:ext cx="2562374" cy="877539"/>
          </a:xfrm>
          <a:prstGeom prst="rect">
            <a:avLst/>
          </a:prstGeom>
          <a:solidFill>
            <a:srgbClr val="FFFF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1</a:t>
            </a:r>
          </a:p>
        </p:txBody>
      </p:sp>
      <p:sp>
        <p:nvSpPr>
          <p:cNvPr id="57" name="Google Shape;254;p27">
            <a:extLst>
              <a:ext uri="{FF2B5EF4-FFF2-40B4-BE49-F238E27FC236}">
                <a16:creationId xmlns:a16="http://schemas.microsoft.com/office/drawing/2014/main" id="{1CFBA062-187F-4E7B-9562-EDA176FCB183}"/>
              </a:ext>
            </a:extLst>
          </p:cNvPr>
          <p:cNvSpPr txBox="1">
            <a:spLocks noGrp="1"/>
          </p:cNvSpPr>
          <p:nvPr>
            <p:ph type="title"/>
          </p:nvPr>
        </p:nvSpPr>
        <p:spPr>
          <a:xfrm>
            <a:off x="274040" y="1275604"/>
            <a:ext cx="11643917" cy="722280"/>
          </a:xfrm>
          <a:prstGeom prst="rect">
            <a:avLst/>
          </a:prstGeom>
        </p:spPr>
        <p:txBody>
          <a:bodyPr spcFirstLastPara="1" wrap="square" lIns="0" tIns="0" rIns="0" bIns="0" anchor="t" anchorCtr="0">
            <a:noAutofit/>
          </a:bodyPr>
          <a:lstStyle/>
          <a:p>
            <a:pPr algn="ctr" fontAlgn="base"/>
            <a:r>
              <a:rPr lang="en-GB" sz="3200" b="1" dirty="0"/>
              <a:t>Which of these people would you speak to in non-standard English?</a:t>
            </a:r>
          </a:p>
        </p:txBody>
      </p:sp>
      <p:sp>
        <p:nvSpPr>
          <p:cNvPr id="58" name="Google Shape;243;p27">
            <a:extLst>
              <a:ext uri="{FF2B5EF4-FFF2-40B4-BE49-F238E27FC236}">
                <a16:creationId xmlns:a16="http://schemas.microsoft.com/office/drawing/2014/main" id="{9D32CA7E-571B-4623-89F0-3B5731E1CA5F}"/>
              </a:ext>
            </a:extLst>
          </p:cNvPr>
          <p:cNvSpPr txBox="1">
            <a:spLocks/>
          </p:cNvSpPr>
          <p:nvPr/>
        </p:nvSpPr>
        <p:spPr>
          <a:xfrm>
            <a:off x="7321117" y="2084460"/>
            <a:ext cx="2562374" cy="877539"/>
          </a:xfrm>
          <a:prstGeom prst="rect">
            <a:avLst/>
          </a:prstGeom>
          <a:solidFill>
            <a:srgbClr val="FFC0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2</a:t>
            </a:r>
          </a:p>
        </p:txBody>
      </p:sp>
      <p:sp>
        <p:nvSpPr>
          <p:cNvPr id="59" name="Google Shape;243;p27">
            <a:extLst>
              <a:ext uri="{FF2B5EF4-FFF2-40B4-BE49-F238E27FC236}">
                <a16:creationId xmlns:a16="http://schemas.microsoft.com/office/drawing/2014/main" id="{ABCFFC3B-FD62-4743-B28C-14F6CD61B33B}"/>
              </a:ext>
            </a:extLst>
          </p:cNvPr>
          <p:cNvSpPr txBox="1">
            <a:spLocks/>
          </p:cNvSpPr>
          <p:nvPr/>
        </p:nvSpPr>
        <p:spPr>
          <a:xfrm>
            <a:off x="848141" y="4710709"/>
            <a:ext cx="2562374" cy="877539"/>
          </a:xfrm>
          <a:prstGeom prst="rect">
            <a:avLst/>
          </a:prstGeom>
          <a:solidFill>
            <a:srgbClr val="7030A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3</a:t>
            </a:r>
          </a:p>
        </p:txBody>
      </p:sp>
      <p:sp>
        <p:nvSpPr>
          <p:cNvPr id="60" name="Google Shape;243;p27">
            <a:extLst>
              <a:ext uri="{FF2B5EF4-FFF2-40B4-BE49-F238E27FC236}">
                <a16:creationId xmlns:a16="http://schemas.microsoft.com/office/drawing/2014/main" id="{EB395425-9296-4CA8-9C6B-DD83B801DA68}"/>
              </a:ext>
            </a:extLst>
          </p:cNvPr>
          <p:cNvSpPr txBox="1">
            <a:spLocks/>
          </p:cNvSpPr>
          <p:nvPr/>
        </p:nvSpPr>
        <p:spPr>
          <a:xfrm>
            <a:off x="7317465" y="4633524"/>
            <a:ext cx="2562374" cy="877539"/>
          </a:xfrm>
          <a:prstGeom prst="rect">
            <a:avLst/>
          </a:prstGeom>
          <a:solidFill>
            <a:srgbClr val="00B0F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4</a:t>
            </a:r>
          </a:p>
        </p:txBody>
      </p:sp>
      <p:sp>
        <p:nvSpPr>
          <p:cNvPr id="31" name="Google Shape;244;p27">
            <a:extLst>
              <a:ext uri="{FF2B5EF4-FFF2-40B4-BE49-F238E27FC236}">
                <a16:creationId xmlns:a16="http://schemas.microsoft.com/office/drawing/2014/main" id="{30863E00-5916-40D3-A5E4-5259C3D55016}"/>
              </a:ext>
            </a:extLst>
          </p:cNvPr>
          <p:cNvSpPr txBox="1">
            <a:spLocks/>
          </p:cNvSpPr>
          <p:nvPr/>
        </p:nvSpPr>
        <p:spPr>
          <a:xfrm>
            <a:off x="1190642" y="5837592"/>
            <a:ext cx="144498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dentist</a:t>
            </a:r>
          </a:p>
        </p:txBody>
      </p:sp>
      <p:sp>
        <p:nvSpPr>
          <p:cNvPr id="33" name="Google Shape;244;p27">
            <a:extLst>
              <a:ext uri="{FF2B5EF4-FFF2-40B4-BE49-F238E27FC236}">
                <a16:creationId xmlns:a16="http://schemas.microsoft.com/office/drawing/2014/main" id="{1AB69B4B-C81A-4BB4-918F-210E03587DA1}"/>
              </a:ext>
            </a:extLst>
          </p:cNvPr>
          <p:cNvSpPr txBox="1">
            <a:spLocks/>
          </p:cNvSpPr>
          <p:nvPr/>
        </p:nvSpPr>
        <p:spPr>
          <a:xfrm>
            <a:off x="985293" y="3227487"/>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Your best friend</a:t>
            </a:r>
          </a:p>
        </p:txBody>
      </p:sp>
      <p:sp>
        <p:nvSpPr>
          <p:cNvPr id="34" name="Google Shape;244;p27">
            <a:extLst>
              <a:ext uri="{FF2B5EF4-FFF2-40B4-BE49-F238E27FC236}">
                <a16:creationId xmlns:a16="http://schemas.microsoft.com/office/drawing/2014/main" id="{C9BAE405-4986-4ECA-9D83-377B74ECB8C1}"/>
              </a:ext>
            </a:extLst>
          </p:cNvPr>
          <p:cNvSpPr txBox="1">
            <a:spLocks/>
          </p:cNvSpPr>
          <p:nvPr/>
        </p:nvSpPr>
        <p:spPr>
          <a:xfrm>
            <a:off x="7317465" y="3250786"/>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Your headteacher</a:t>
            </a:r>
          </a:p>
        </p:txBody>
      </p:sp>
      <p:sp>
        <p:nvSpPr>
          <p:cNvPr id="35" name="Google Shape;244;p27">
            <a:extLst>
              <a:ext uri="{FF2B5EF4-FFF2-40B4-BE49-F238E27FC236}">
                <a16:creationId xmlns:a16="http://schemas.microsoft.com/office/drawing/2014/main" id="{82D89D60-AB03-4370-8E72-4B4B98633DC0}"/>
              </a:ext>
            </a:extLst>
          </p:cNvPr>
          <p:cNvSpPr txBox="1">
            <a:spLocks/>
          </p:cNvSpPr>
          <p:nvPr/>
        </p:nvSpPr>
        <p:spPr>
          <a:xfrm>
            <a:off x="7335086" y="5792269"/>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Parent/carer</a:t>
            </a:r>
          </a:p>
        </p:txBody>
      </p:sp>
      <p:pic>
        <p:nvPicPr>
          <p:cNvPr id="37" name="Picture 36">
            <a:extLst>
              <a:ext uri="{FF2B5EF4-FFF2-40B4-BE49-F238E27FC236}">
                <a16:creationId xmlns:a16="http://schemas.microsoft.com/office/drawing/2014/main" id="{5657D4CD-7E6A-4D47-BF4C-E411C4C96823}"/>
              </a:ext>
            </a:extLst>
          </p:cNvPr>
          <p:cNvPicPr>
            <a:picLocks noChangeAspect="1"/>
          </p:cNvPicPr>
          <p:nvPr/>
        </p:nvPicPr>
        <p:blipFill>
          <a:blip r:embed="rId4"/>
          <a:stretch>
            <a:fillRect/>
          </a:stretch>
        </p:blipFill>
        <p:spPr>
          <a:xfrm>
            <a:off x="3312789" y="3047813"/>
            <a:ext cx="725129" cy="755607"/>
          </a:xfrm>
          <a:prstGeom prst="rect">
            <a:avLst/>
          </a:prstGeom>
        </p:spPr>
      </p:pic>
      <p:sp>
        <p:nvSpPr>
          <p:cNvPr id="2" name="Flowchart: Alternate Process 1">
            <a:extLst>
              <a:ext uri="{FF2B5EF4-FFF2-40B4-BE49-F238E27FC236}">
                <a16:creationId xmlns:a16="http://schemas.microsoft.com/office/drawing/2014/main" id="{74C2264D-8212-4451-BE47-25B127AA1779}"/>
              </a:ext>
            </a:extLst>
          </p:cNvPr>
          <p:cNvSpPr/>
          <p:nvPr/>
        </p:nvSpPr>
        <p:spPr>
          <a:xfrm>
            <a:off x="574390" y="1707644"/>
            <a:ext cx="4387778" cy="2937621"/>
          </a:xfrm>
          <a:prstGeom prst="flowChartAlternateProcess">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231F20"/>
                </a:solidFill>
                <a:latin typeface="ReithSans"/>
              </a:rPr>
              <a:t>You would normally speak to your best friend and your parent or carer in non-standard English.</a:t>
            </a:r>
            <a:endParaRPr lang="en-GB" sz="3000" dirty="0"/>
          </a:p>
        </p:txBody>
      </p:sp>
      <p:pic>
        <p:nvPicPr>
          <p:cNvPr id="4" name="Picture 3">
            <a:extLst>
              <a:ext uri="{FF2B5EF4-FFF2-40B4-BE49-F238E27FC236}">
                <a16:creationId xmlns:a16="http://schemas.microsoft.com/office/drawing/2014/main" id="{F9D542F3-DA21-45B0-B3EE-3DA6182F8BB5}"/>
              </a:ext>
            </a:extLst>
          </p:cNvPr>
          <p:cNvPicPr>
            <a:picLocks noChangeAspect="1"/>
          </p:cNvPicPr>
          <p:nvPr/>
        </p:nvPicPr>
        <p:blipFill>
          <a:blip r:embed="rId5"/>
          <a:stretch>
            <a:fillRect/>
          </a:stretch>
        </p:blipFill>
        <p:spPr>
          <a:xfrm>
            <a:off x="4769659" y="65058"/>
            <a:ext cx="2822233" cy="1109556"/>
          </a:xfrm>
          <a:prstGeom prst="rect">
            <a:avLst/>
          </a:prstGeom>
        </p:spPr>
      </p:pic>
      <p:pic>
        <p:nvPicPr>
          <p:cNvPr id="36" name="Picture 35">
            <a:extLst>
              <a:ext uri="{FF2B5EF4-FFF2-40B4-BE49-F238E27FC236}">
                <a16:creationId xmlns:a16="http://schemas.microsoft.com/office/drawing/2014/main" id="{0E996D31-BC99-4D49-B986-9A718EE7F5B3}"/>
              </a:ext>
            </a:extLst>
          </p:cNvPr>
          <p:cNvPicPr>
            <a:picLocks noChangeAspect="1"/>
          </p:cNvPicPr>
          <p:nvPr/>
        </p:nvPicPr>
        <p:blipFill>
          <a:blip r:embed="rId4"/>
          <a:stretch>
            <a:fillRect/>
          </a:stretch>
        </p:blipFill>
        <p:spPr>
          <a:xfrm>
            <a:off x="9517274" y="5474560"/>
            <a:ext cx="725129" cy="755607"/>
          </a:xfrm>
          <a:prstGeom prst="rect">
            <a:avLst/>
          </a:prstGeom>
        </p:spPr>
      </p:pic>
    </p:spTree>
    <p:extLst>
      <p:ext uri="{BB962C8B-B14F-4D97-AF65-F5344CB8AC3E}">
        <p14:creationId xmlns:p14="http://schemas.microsoft.com/office/powerpoint/2010/main" val="25696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sz="2500"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0" name="Google Shape;243;p27">
            <a:extLst>
              <a:ext uri="{FF2B5EF4-FFF2-40B4-BE49-F238E27FC236}">
                <a16:creationId xmlns:a16="http://schemas.microsoft.com/office/drawing/2014/main" id="{5AA1283C-32A6-4B5A-9FC3-D74C2E0D04E2}"/>
              </a:ext>
            </a:extLst>
          </p:cNvPr>
          <p:cNvSpPr txBox="1">
            <a:spLocks/>
          </p:cNvSpPr>
          <p:nvPr/>
        </p:nvSpPr>
        <p:spPr>
          <a:xfrm>
            <a:off x="917950" y="2100604"/>
            <a:ext cx="2562374" cy="877539"/>
          </a:xfrm>
          <a:prstGeom prst="rect">
            <a:avLst/>
          </a:prstGeom>
          <a:solidFill>
            <a:srgbClr val="FFFF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1</a:t>
            </a:r>
          </a:p>
        </p:txBody>
      </p:sp>
      <p:sp>
        <p:nvSpPr>
          <p:cNvPr id="57" name="Google Shape;254;p27">
            <a:extLst>
              <a:ext uri="{FF2B5EF4-FFF2-40B4-BE49-F238E27FC236}">
                <a16:creationId xmlns:a16="http://schemas.microsoft.com/office/drawing/2014/main" id="{1CFBA062-187F-4E7B-9562-EDA176FCB183}"/>
              </a:ext>
            </a:extLst>
          </p:cNvPr>
          <p:cNvSpPr txBox="1">
            <a:spLocks noGrp="1"/>
          </p:cNvSpPr>
          <p:nvPr>
            <p:ph type="title"/>
          </p:nvPr>
        </p:nvSpPr>
        <p:spPr>
          <a:xfrm>
            <a:off x="274040" y="1275604"/>
            <a:ext cx="11643917" cy="722280"/>
          </a:xfrm>
          <a:prstGeom prst="rect">
            <a:avLst/>
          </a:prstGeom>
        </p:spPr>
        <p:txBody>
          <a:bodyPr spcFirstLastPara="1" wrap="square" lIns="0" tIns="0" rIns="0" bIns="0" anchor="t" anchorCtr="0">
            <a:noAutofit/>
          </a:bodyPr>
          <a:lstStyle/>
          <a:p>
            <a:pPr algn="ctr" fontAlgn="base"/>
            <a:r>
              <a:rPr lang="en-GB" sz="3200" b="1" dirty="0"/>
              <a:t>Which of the following are common features of standard English?</a:t>
            </a:r>
          </a:p>
        </p:txBody>
      </p:sp>
      <p:sp>
        <p:nvSpPr>
          <p:cNvPr id="58" name="Google Shape;243;p27">
            <a:extLst>
              <a:ext uri="{FF2B5EF4-FFF2-40B4-BE49-F238E27FC236}">
                <a16:creationId xmlns:a16="http://schemas.microsoft.com/office/drawing/2014/main" id="{9D32CA7E-571B-4623-89F0-3B5731E1CA5F}"/>
              </a:ext>
            </a:extLst>
          </p:cNvPr>
          <p:cNvSpPr txBox="1">
            <a:spLocks/>
          </p:cNvSpPr>
          <p:nvPr/>
        </p:nvSpPr>
        <p:spPr>
          <a:xfrm>
            <a:off x="7321117" y="2084460"/>
            <a:ext cx="2562374" cy="877539"/>
          </a:xfrm>
          <a:prstGeom prst="rect">
            <a:avLst/>
          </a:prstGeom>
          <a:solidFill>
            <a:srgbClr val="FFC0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2</a:t>
            </a:r>
          </a:p>
        </p:txBody>
      </p:sp>
      <p:sp>
        <p:nvSpPr>
          <p:cNvPr id="59" name="Google Shape;243;p27">
            <a:extLst>
              <a:ext uri="{FF2B5EF4-FFF2-40B4-BE49-F238E27FC236}">
                <a16:creationId xmlns:a16="http://schemas.microsoft.com/office/drawing/2014/main" id="{ABCFFC3B-FD62-4743-B28C-14F6CD61B33B}"/>
              </a:ext>
            </a:extLst>
          </p:cNvPr>
          <p:cNvSpPr txBox="1">
            <a:spLocks/>
          </p:cNvSpPr>
          <p:nvPr/>
        </p:nvSpPr>
        <p:spPr>
          <a:xfrm>
            <a:off x="848141" y="4710709"/>
            <a:ext cx="2562374" cy="877539"/>
          </a:xfrm>
          <a:prstGeom prst="rect">
            <a:avLst/>
          </a:prstGeom>
          <a:solidFill>
            <a:srgbClr val="7030A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3</a:t>
            </a:r>
          </a:p>
        </p:txBody>
      </p:sp>
      <p:sp>
        <p:nvSpPr>
          <p:cNvPr id="60" name="Google Shape;243;p27">
            <a:extLst>
              <a:ext uri="{FF2B5EF4-FFF2-40B4-BE49-F238E27FC236}">
                <a16:creationId xmlns:a16="http://schemas.microsoft.com/office/drawing/2014/main" id="{EB395425-9296-4CA8-9C6B-DD83B801DA68}"/>
              </a:ext>
            </a:extLst>
          </p:cNvPr>
          <p:cNvSpPr txBox="1">
            <a:spLocks/>
          </p:cNvSpPr>
          <p:nvPr/>
        </p:nvSpPr>
        <p:spPr>
          <a:xfrm>
            <a:off x="7317465" y="4633524"/>
            <a:ext cx="2562374" cy="877539"/>
          </a:xfrm>
          <a:prstGeom prst="rect">
            <a:avLst/>
          </a:prstGeom>
          <a:solidFill>
            <a:srgbClr val="00B0F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4</a:t>
            </a:r>
          </a:p>
        </p:txBody>
      </p:sp>
      <p:sp>
        <p:nvSpPr>
          <p:cNvPr id="31" name="Google Shape;244;p27">
            <a:extLst>
              <a:ext uri="{FF2B5EF4-FFF2-40B4-BE49-F238E27FC236}">
                <a16:creationId xmlns:a16="http://schemas.microsoft.com/office/drawing/2014/main" id="{30863E00-5916-40D3-A5E4-5259C3D55016}"/>
              </a:ext>
            </a:extLst>
          </p:cNvPr>
          <p:cNvSpPr txBox="1">
            <a:spLocks/>
          </p:cNvSpPr>
          <p:nvPr/>
        </p:nvSpPr>
        <p:spPr>
          <a:xfrm>
            <a:off x="1190642" y="5837592"/>
            <a:ext cx="144498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dirty="0"/>
              <a:t>slang</a:t>
            </a:r>
            <a:endParaRPr lang="en-GB" sz="2500" b="1" dirty="0"/>
          </a:p>
        </p:txBody>
      </p:sp>
      <p:sp>
        <p:nvSpPr>
          <p:cNvPr id="33" name="Google Shape;244;p27">
            <a:extLst>
              <a:ext uri="{FF2B5EF4-FFF2-40B4-BE49-F238E27FC236}">
                <a16:creationId xmlns:a16="http://schemas.microsoft.com/office/drawing/2014/main" id="{1AB69B4B-C81A-4BB4-918F-210E03587DA1}"/>
              </a:ext>
            </a:extLst>
          </p:cNvPr>
          <p:cNvSpPr txBox="1">
            <a:spLocks/>
          </p:cNvSpPr>
          <p:nvPr/>
        </p:nvSpPr>
        <p:spPr>
          <a:xfrm>
            <a:off x="985293" y="3227487"/>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dirty="0"/>
              <a:t>formal words</a:t>
            </a:r>
            <a:endParaRPr lang="en-GB" sz="2500" b="1" dirty="0"/>
          </a:p>
        </p:txBody>
      </p:sp>
      <p:sp>
        <p:nvSpPr>
          <p:cNvPr id="34" name="Google Shape;244;p27">
            <a:extLst>
              <a:ext uri="{FF2B5EF4-FFF2-40B4-BE49-F238E27FC236}">
                <a16:creationId xmlns:a16="http://schemas.microsoft.com/office/drawing/2014/main" id="{C9BAE405-4986-4ECA-9D83-377B74ECB8C1}"/>
              </a:ext>
            </a:extLst>
          </p:cNvPr>
          <p:cNvSpPr txBox="1">
            <a:spLocks/>
          </p:cNvSpPr>
          <p:nvPr/>
        </p:nvSpPr>
        <p:spPr>
          <a:xfrm>
            <a:off x="7317465" y="3250786"/>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Font typeface="Arial" panose="020B0604020202020204" pitchFamily="34" charset="0"/>
              <a:buNone/>
            </a:pPr>
            <a:r>
              <a:rPr lang="en-GB" sz="2500" b="1" dirty="0"/>
              <a:t>Standard grammar</a:t>
            </a:r>
          </a:p>
        </p:txBody>
      </p:sp>
      <p:sp>
        <p:nvSpPr>
          <p:cNvPr id="35" name="Google Shape;244;p27">
            <a:extLst>
              <a:ext uri="{FF2B5EF4-FFF2-40B4-BE49-F238E27FC236}">
                <a16:creationId xmlns:a16="http://schemas.microsoft.com/office/drawing/2014/main" id="{82D89D60-AB03-4370-8E72-4B4B98633DC0}"/>
              </a:ext>
            </a:extLst>
          </p:cNvPr>
          <p:cNvSpPr txBox="1">
            <a:spLocks/>
          </p:cNvSpPr>
          <p:nvPr/>
        </p:nvSpPr>
        <p:spPr>
          <a:xfrm>
            <a:off x="7417234" y="5190211"/>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endParaRPr lang="en-GB" sz="2500" b="1" dirty="0"/>
          </a:p>
          <a:p>
            <a:pPr marL="0" indent="0">
              <a:spcBef>
                <a:spcPts val="0"/>
              </a:spcBef>
              <a:spcAft>
                <a:spcPts val="2000"/>
              </a:spcAft>
              <a:buNone/>
            </a:pPr>
            <a:r>
              <a:rPr lang="en-GB" sz="2500" b="1" dirty="0"/>
              <a:t>contractions</a:t>
            </a:r>
          </a:p>
        </p:txBody>
      </p:sp>
      <p:pic>
        <p:nvPicPr>
          <p:cNvPr id="37" name="Picture 36">
            <a:extLst>
              <a:ext uri="{FF2B5EF4-FFF2-40B4-BE49-F238E27FC236}">
                <a16:creationId xmlns:a16="http://schemas.microsoft.com/office/drawing/2014/main" id="{5657D4CD-7E6A-4D47-BF4C-E411C4C96823}"/>
              </a:ext>
            </a:extLst>
          </p:cNvPr>
          <p:cNvPicPr>
            <a:picLocks noChangeAspect="1"/>
          </p:cNvPicPr>
          <p:nvPr/>
        </p:nvPicPr>
        <p:blipFill>
          <a:blip r:embed="rId4"/>
          <a:stretch>
            <a:fillRect/>
          </a:stretch>
        </p:blipFill>
        <p:spPr>
          <a:xfrm>
            <a:off x="3312789" y="3047813"/>
            <a:ext cx="725129" cy="755607"/>
          </a:xfrm>
          <a:prstGeom prst="rect">
            <a:avLst/>
          </a:prstGeom>
        </p:spPr>
      </p:pic>
      <p:pic>
        <p:nvPicPr>
          <p:cNvPr id="4" name="Picture 3">
            <a:extLst>
              <a:ext uri="{FF2B5EF4-FFF2-40B4-BE49-F238E27FC236}">
                <a16:creationId xmlns:a16="http://schemas.microsoft.com/office/drawing/2014/main" id="{F9D542F3-DA21-45B0-B3EE-3DA6182F8BB5}"/>
              </a:ext>
            </a:extLst>
          </p:cNvPr>
          <p:cNvPicPr>
            <a:picLocks noChangeAspect="1"/>
          </p:cNvPicPr>
          <p:nvPr/>
        </p:nvPicPr>
        <p:blipFill>
          <a:blip r:embed="rId5"/>
          <a:stretch>
            <a:fillRect/>
          </a:stretch>
        </p:blipFill>
        <p:spPr>
          <a:xfrm>
            <a:off x="4769659" y="65058"/>
            <a:ext cx="2822233" cy="1109556"/>
          </a:xfrm>
          <a:prstGeom prst="rect">
            <a:avLst/>
          </a:prstGeom>
        </p:spPr>
      </p:pic>
      <p:pic>
        <p:nvPicPr>
          <p:cNvPr id="36" name="Picture 35">
            <a:extLst>
              <a:ext uri="{FF2B5EF4-FFF2-40B4-BE49-F238E27FC236}">
                <a16:creationId xmlns:a16="http://schemas.microsoft.com/office/drawing/2014/main" id="{0E996D31-BC99-4D49-B986-9A718EE7F5B3}"/>
              </a:ext>
            </a:extLst>
          </p:cNvPr>
          <p:cNvPicPr>
            <a:picLocks noChangeAspect="1"/>
          </p:cNvPicPr>
          <p:nvPr/>
        </p:nvPicPr>
        <p:blipFill>
          <a:blip r:embed="rId4"/>
          <a:stretch>
            <a:fillRect/>
          </a:stretch>
        </p:blipFill>
        <p:spPr>
          <a:xfrm>
            <a:off x="10197871" y="2937900"/>
            <a:ext cx="725129" cy="755607"/>
          </a:xfrm>
          <a:prstGeom prst="rect">
            <a:avLst/>
          </a:prstGeom>
        </p:spPr>
      </p:pic>
    </p:spTree>
    <p:extLst>
      <p:ext uri="{BB962C8B-B14F-4D97-AF65-F5344CB8AC3E}">
        <p14:creationId xmlns:p14="http://schemas.microsoft.com/office/powerpoint/2010/main" val="166788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sz="2500"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0" name="Google Shape;243;p27">
            <a:extLst>
              <a:ext uri="{FF2B5EF4-FFF2-40B4-BE49-F238E27FC236}">
                <a16:creationId xmlns:a16="http://schemas.microsoft.com/office/drawing/2014/main" id="{5AA1283C-32A6-4B5A-9FC3-D74C2E0D04E2}"/>
              </a:ext>
            </a:extLst>
          </p:cNvPr>
          <p:cNvSpPr txBox="1">
            <a:spLocks/>
          </p:cNvSpPr>
          <p:nvPr/>
        </p:nvSpPr>
        <p:spPr>
          <a:xfrm>
            <a:off x="910885" y="2487112"/>
            <a:ext cx="2562374" cy="877539"/>
          </a:xfrm>
          <a:prstGeom prst="rect">
            <a:avLst/>
          </a:prstGeom>
          <a:solidFill>
            <a:srgbClr val="FFFF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1</a:t>
            </a:r>
          </a:p>
        </p:txBody>
      </p:sp>
      <p:sp>
        <p:nvSpPr>
          <p:cNvPr id="57" name="Google Shape;254;p27">
            <a:extLst>
              <a:ext uri="{FF2B5EF4-FFF2-40B4-BE49-F238E27FC236}">
                <a16:creationId xmlns:a16="http://schemas.microsoft.com/office/drawing/2014/main" id="{1CFBA062-187F-4E7B-9562-EDA176FCB183}"/>
              </a:ext>
            </a:extLst>
          </p:cNvPr>
          <p:cNvSpPr txBox="1">
            <a:spLocks noGrp="1"/>
          </p:cNvSpPr>
          <p:nvPr>
            <p:ph type="title"/>
          </p:nvPr>
        </p:nvSpPr>
        <p:spPr>
          <a:xfrm>
            <a:off x="274040" y="1123871"/>
            <a:ext cx="11643917" cy="722280"/>
          </a:xfrm>
          <a:prstGeom prst="rect">
            <a:avLst/>
          </a:prstGeom>
        </p:spPr>
        <p:txBody>
          <a:bodyPr spcFirstLastPara="1" wrap="square" lIns="0" tIns="0" rIns="0" bIns="0" anchor="t" anchorCtr="0">
            <a:noAutofit/>
          </a:bodyPr>
          <a:lstStyle/>
          <a:p>
            <a:pPr algn="ctr" fontAlgn="base"/>
            <a:r>
              <a:rPr lang="en-GB" sz="3200" b="1" dirty="0"/>
              <a:t>How would you say this sentence in polite, standard English?</a:t>
            </a:r>
          </a:p>
        </p:txBody>
      </p:sp>
      <p:sp>
        <p:nvSpPr>
          <p:cNvPr id="58" name="Google Shape;243;p27">
            <a:extLst>
              <a:ext uri="{FF2B5EF4-FFF2-40B4-BE49-F238E27FC236}">
                <a16:creationId xmlns:a16="http://schemas.microsoft.com/office/drawing/2014/main" id="{9D32CA7E-571B-4623-89F0-3B5731E1CA5F}"/>
              </a:ext>
            </a:extLst>
          </p:cNvPr>
          <p:cNvSpPr txBox="1">
            <a:spLocks/>
          </p:cNvSpPr>
          <p:nvPr/>
        </p:nvSpPr>
        <p:spPr>
          <a:xfrm>
            <a:off x="7317465" y="2447595"/>
            <a:ext cx="2562374" cy="877539"/>
          </a:xfrm>
          <a:prstGeom prst="rect">
            <a:avLst/>
          </a:prstGeom>
          <a:solidFill>
            <a:srgbClr val="FFC0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2</a:t>
            </a:r>
          </a:p>
        </p:txBody>
      </p:sp>
      <p:sp>
        <p:nvSpPr>
          <p:cNvPr id="59" name="Google Shape;243;p27">
            <a:extLst>
              <a:ext uri="{FF2B5EF4-FFF2-40B4-BE49-F238E27FC236}">
                <a16:creationId xmlns:a16="http://schemas.microsoft.com/office/drawing/2014/main" id="{ABCFFC3B-FD62-4743-B28C-14F6CD61B33B}"/>
              </a:ext>
            </a:extLst>
          </p:cNvPr>
          <p:cNvSpPr txBox="1">
            <a:spLocks/>
          </p:cNvSpPr>
          <p:nvPr/>
        </p:nvSpPr>
        <p:spPr>
          <a:xfrm>
            <a:off x="848141" y="4710709"/>
            <a:ext cx="2562374" cy="877539"/>
          </a:xfrm>
          <a:prstGeom prst="rect">
            <a:avLst/>
          </a:prstGeom>
          <a:solidFill>
            <a:srgbClr val="7030A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3</a:t>
            </a:r>
          </a:p>
        </p:txBody>
      </p:sp>
      <p:sp>
        <p:nvSpPr>
          <p:cNvPr id="60" name="Google Shape;243;p27">
            <a:extLst>
              <a:ext uri="{FF2B5EF4-FFF2-40B4-BE49-F238E27FC236}">
                <a16:creationId xmlns:a16="http://schemas.microsoft.com/office/drawing/2014/main" id="{EB395425-9296-4CA8-9C6B-DD83B801DA68}"/>
              </a:ext>
            </a:extLst>
          </p:cNvPr>
          <p:cNvSpPr txBox="1">
            <a:spLocks/>
          </p:cNvSpPr>
          <p:nvPr/>
        </p:nvSpPr>
        <p:spPr>
          <a:xfrm>
            <a:off x="7317465" y="4633524"/>
            <a:ext cx="2562374" cy="877539"/>
          </a:xfrm>
          <a:prstGeom prst="rect">
            <a:avLst/>
          </a:prstGeom>
          <a:solidFill>
            <a:srgbClr val="00B0F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4</a:t>
            </a:r>
          </a:p>
        </p:txBody>
      </p:sp>
      <p:sp>
        <p:nvSpPr>
          <p:cNvPr id="31" name="Google Shape;244;p27">
            <a:extLst>
              <a:ext uri="{FF2B5EF4-FFF2-40B4-BE49-F238E27FC236}">
                <a16:creationId xmlns:a16="http://schemas.microsoft.com/office/drawing/2014/main" id="{30863E00-5916-40D3-A5E4-5259C3D55016}"/>
              </a:ext>
            </a:extLst>
          </p:cNvPr>
          <p:cNvSpPr txBox="1">
            <a:spLocks/>
          </p:cNvSpPr>
          <p:nvPr/>
        </p:nvSpPr>
        <p:spPr>
          <a:xfrm>
            <a:off x="731603" y="5846341"/>
            <a:ext cx="3579017"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b="1" dirty="0"/>
              <a:t>"Hello, how are you?"</a:t>
            </a:r>
            <a:endParaRPr lang="en-GB" sz="2500" b="1" dirty="0"/>
          </a:p>
        </p:txBody>
      </p:sp>
      <p:sp>
        <p:nvSpPr>
          <p:cNvPr id="33" name="Google Shape;244;p27">
            <a:extLst>
              <a:ext uri="{FF2B5EF4-FFF2-40B4-BE49-F238E27FC236}">
                <a16:creationId xmlns:a16="http://schemas.microsoft.com/office/drawing/2014/main" id="{1AB69B4B-C81A-4BB4-918F-210E03587DA1}"/>
              </a:ext>
            </a:extLst>
          </p:cNvPr>
          <p:cNvSpPr txBox="1">
            <a:spLocks/>
          </p:cNvSpPr>
          <p:nvPr/>
        </p:nvSpPr>
        <p:spPr>
          <a:xfrm>
            <a:off x="898171" y="3723518"/>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sz="2500" b="1" dirty="0"/>
              <a:t>"Hi there! What's up?"</a:t>
            </a:r>
          </a:p>
        </p:txBody>
      </p:sp>
      <p:sp>
        <p:nvSpPr>
          <p:cNvPr id="34" name="Google Shape;244;p27">
            <a:extLst>
              <a:ext uri="{FF2B5EF4-FFF2-40B4-BE49-F238E27FC236}">
                <a16:creationId xmlns:a16="http://schemas.microsoft.com/office/drawing/2014/main" id="{C9BAE405-4986-4ECA-9D83-377B74ECB8C1}"/>
              </a:ext>
            </a:extLst>
          </p:cNvPr>
          <p:cNvSpPr txBox="1">
            <a:spLocks/>
          </p:cNvSpPr>
          <p:nvPr/>
        </p:nvSpPr>
        <p:spPr>
          <a:xfrm>
            <a:off x="7248690" y="3602377"/>
            <a:ext cx="4154416"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sz="2500" b="1" dirty="0"/>
              <a:t>"Hey, where are you going?"</a:t>
            </a:r>
          </a:p>
        </p:txBody>
      </p:sp>
      <p:sp>
        <p:nvSpPr>
          <p:cNvPr id="35" name="Google Shape;244;p27">
            <a:extLst>
              <a:ext uri="{FF2B5EF4-FFF2-40B4-BE49-F238E27FC236}">
                <a16:creationId xmlns:a16="http://schemas.microsoft.com/office/drawing/2014/main" id="{82D89D60-AB03-4370-8E72-4B4B98633DC0}"/>
              </a:ext>
            </a:extLst>
          </p:cNvPr>
          <p:cNvSpPr txBox="1">
            <a:spLocks/>
          </p:cNvSpPr>
          <p:nvPr/>
        </p:nvSpPr>
        <p:spPr>
          <a:xfrm>
            <a:off x="7199884" y="5190211"/>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endParaRPr lang="en-GB" sz="2500" b="1" dirty="0"/>
          </a:p>
          <a:p>
            <a:pPr marL="0" indent="0">
              <a:spcBef>
                <a:spcPts val="0"/>
              </a:spcBef>
              <a:spcAft>
                <a:spcPts val="2000"/>
              </a:spcAft>
              <a:buNone/>
            </a:pPr>
            <a:r>
              <a:rPr lang="en-GB" sz="2500" b="1" dirty="0"/>
              <a:t>“Hiya, what’s up?”</a:t>
            </a:r>
          </a:p>
        </p:txBody>
      </p:sp>
      <p:pic>
        <p:nvPicPr>
          <p:cNvPr id="37" name="Picture 36">
            <a:extLst>
              <a:ext uri="{FF2B5EF4-FFF2-40B4-BE49-F238E27FC236}">
                <a16:creationId xmlns:a16="http://schemas.microsoft.com/office/drawing/2014/main" id="{5657D4CD-7E6A-4D47-BF4C-E411C4C96823}"/>
              </a:ext>
            </a:extLst>
          </p:cNvPr>
          <p:cNvPicPr>
            <a:picLocks noChangeAspect="1"/>
          </p:cNvPicPr>
          <p:nvPr/>
        </p:nvPicPr>
        <p:blipFill>
          <a:blip r:embed="rId4"/>
          <a:stretch>
            <a:fillRect/>
          </a:stretch>
        </p:blipFill>
        <p:spPr>
          <a:xfrm>
            <a:off x="4178061" y="5511063"/>
            <a:ext cx="725129" cy="755607"/>
          </a:xfrm>
          <a:prstGeom prst="rect">
            <a:avLst/>
          </a:prstGeom>
        </p:spPr>
      </p:pic>
      <p:pic>
        <p:nvPicPr>
          <p:cNvPr id="4" name="Picture 3">
            <a:extLst>
              <a:ext uri="{FF2B5EF4-FFF2-40B4-BE49-F238E27FC236}">
                <a16:creationId xmlns:a16="http://schemas.microsoft.com/office/drawing/2014/main" id="{F9D542F3-DA21-45B0-B3EE-3DA6182F8BB5}"/>
              </a:ext>
            </a:extLst>
          </p:cNvPr>
          <p:cNvPicPr>
            <a:picLocks noChangeAspect="1"/>
          </p:cNvPicPr>
          <p:nvPr/>
        </p:nvPicPr>
        <p:blipFill>
          <a:blip r:embed="rId5"/>
          <a:stretch>
            <a:fillRect/>
          </a:stretch>
        </p:blipFill>
        <p:spPr>
          <a:xfrm>
            <a:off x="4769659" y="65058"/>
            <a:ext cx="2822233" cy="1109556"/>
          </a:xfrm>
          <a:prstGeom prst="rect">
            <a:avLst/>
          </a:prstGeom>
        </p:spPr>
      </p:pic>
      <p:sp>
        <p:nvSpPr>
          <p:cNvPr id="38" name="TextBox 37">
            <a:extLst>
              <a:ext uri="{FF2B5EF4-FFF2-40B4-BE49-F238E27FC236}">
                <a16:creationId xmlns:a16="http://schemas.microsoft.com/office/drawing/2014/main" id="{585C56F9-6417-47A8-B0DF-D5EFBB1DBE03}"/>
              </a:ext>
            </a:extLst>
          </p:cNvPr>
          <p:cNvSpPr txBox="1"/>
          <p:nvPr/>
        </p:nvSpPr>
        <p:spPr>
          <a:xfrm>
            <a:off x="3410515" y="1560246"/>
            <a:ext cx="6094206" cy="1261884"/>
          </a:xfrm>
          <a:prstGeom prst="rect">
            <a:avLst/>
          </a:prstGeom>
          <a:noFill/>
        </p:spPr>
        <p:txBody>
          <a:bodyPr wrap="square">
            <a:spAutoFit/>
          </a:bodyPr>
          <a:lstStyle/>
          <a:p>
            <a:pPr fontAlgn="base"/>
            <a:r>
              <a:rPr lang="en-GB" sz="4000" b="1" i="1" dirty="0">
                <a:solidFill>
                  <a:srgbClr val="FF0000"/>
                </a:solidFill>
                <a:effectLst/>
                <a:latin typeface="inherit"/>
              </a:rPr>
              <a:t>"Alright, how's it </a:t>
            </a:r>
            <a:r>
              <a:rPr lang="en-GB" sz="4000" b="1" i="1" dirty="0" err="1">
                <a:solidFill>
                  <a:srgbClr val="FF0000"/>
                </a:solidFill>
                <a:effectLst/>
                <a:latin typeface="inherit"/>
              </a:rPr>
              <a:t>goin</a:t>
            </a:r>
            <a:r>
              <a:rPr lang="en-GB" sz="4000" b="1" i="1" dirty="0">
                <a:solidFill>
                  <a:srgbClr val="FF0000"/>
                </a:solidFill>
                <a:effectLst/>
                <a:latin typeface="inherit"/>
              </a:rPr>
              <a:t>'?"</a:t>
            </a:r>
            <a:endParaRPr lang="en-GB" sz="4000" dirty="0">
              <a:solidFill>
                <a:srgbClr val="FF0000"/>
              </a:solidFill>
              <a:effectLst/>
              <a:latin typeface="inherit"/>
            </a:endParaRPr>
          </a:p>
          <a:p>
            <a:br>
              <a:rPr lang="en-GB" b="0" i="0" dirty="0">
                <a:solidFill>
                  <a:srgbClr val="231F20"/>
                </a:solidFill>
                <a:effectLst/>
                <a:latin typeface="ReithSans"/>
              </a:rPr>
            </a:br>
            <a:endParaRPr lang="en-GB" dirty="0"/>
          </a:p>
        </p:txBody>
      </p:sp>
    </p:spTree>
    <p:extLst>
      <p:ext uri="{BB962C8B-B14F-4D97-AF65-F5344CB8AC3E}">
        <p14:creationId xmlns:p14="http://schemas.microsoft.com/office/powerpoint/2010/main" val="208326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55" name="Title 1">
            <a:extLst>
              <a:ext uri="{FF2B5EF4-FFF2-40B4-BE49-F238E27FC236}">
                <a16:creationId xmlns:a16="http://schemas.microsoft.com/office/drawing/2014/main" id="{ED7A719B-241F-42F5-B6F7-2996828B7756}"/>
              </a:ext>
            </a:extLst>
          </p:cNvPr>
          <p:cNvSpPr txBox="1">
            <a:spLocks/>
          </p:cNvSpPr>
          <p:nvPr/>
        </p:nvSpPr>
        <p:spPr>
          <a:xfrm>
            <a:off x="1994795" y="183374"/>
            <a:ext cx="8229600" cy="994122"/>
          </a:xfrm>
          <a:prstGeom prst="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6000" b="1" dirty="0">
                <a:solidFill>
                  <a:schemeClr val="tx1"/>
                </a:solidFill>
                <a:effectLst>
                  <a:outerShdw blurRad="38100" dist="38100" dir="2700000" algn="tl">
                    <a:srgbClr val="000000">
                      <a:alpha val="43137"/>
                    </a:srgbClr>
                  </a:outerShdw>
                </a:effectLst>
                <a:latin typeface="Amasis MT Pro Black" panose="02040A04050005020304" pitchFamily="18" charset="0"/>
              </a:rPr>
              <a:t>What is today’s session about?</a:t>
            </a:r>
            <a:endParaRPr lang="en-GB" sz="6000" dirty="0">
              <a:solidFill>
                <a:schemeClr val="tx1"/>
              </a:solidFill>
              <a:effectLst>
                <a:outerShdw blurRad="38100" dist="38100" dir="2700000" algn="tl">
                  <a:srgbClr val="000000">
                    <a:alpha val="43137"/>
                  </a:srgbClr>
                </a:outerShdw>
              </a:effectLst>
              <a:latin typeface="Amasis MT Pro Black" panose="02040A04050005020304" pitchFamily="18" charset="0"/>
            </a:endParaRPr>
          </a:p>
        </p:txBody>
      </p:sp>
      <p:sp>
        <p:nvSpPr>
          <p:cNvPr id="58" name="TextBox 57">
            <a:extLst>
              <a:ext uri="{FF2B5EF4-FFF2-40B4-BE49-F238E27FC236}">
                <a16:creationId xmlns:a16="http://schemas.microsoft.com/office/drawing/2014/main" id="{0D82E49E-CB03-47DA-AF68-1D67932A690D}"/>
              </a:ext>
            </a:extLst>
          </p:cNvPr>
          <p:cNvSpPr txBox="1"/>
          <p:nvPr/>
        </p:nvSpPr>
        <p:spPr>
          <a:xfrm>
            <a:off x="1232498" y="1729835"/>
            <a:ext cx="10130590" cy="3785652"/>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10800000" scaled="1"/>
            <a:tileRect/>
          </a:gradFill>
        </p:spPr>
        <p:txBody>
          <a:bodyPr wrap="square" rtlCol="0">
            <a:spAutoFit/>
          </a:bodyPr>
          <a:lstStyle/>
          <a:p>
            <a:pPr marL="914400" indent="-914400">
              <a:buAutoNum type="arabicPeriod"/>
            </a:pPr>
            <a:r>
              <a:rPr lang="en-GB" sz="4800" dirty="0">
                <a:latin typeface="Abadi Extra Light" panose="020B0204020104020204" pitchFamily="34" charset="0"/>
              </a:rPr>
              <a:t>What is ‘academic register’?</a:t>
            </a:r>
          </a:p>
          <a:p>
            <a:pPr marL="914400" indent="-914400">
              <a:buAutoNum type="arabicPeriod"/>
            </a:pPr>
            <a:r>
              <a:rPr lang="en-GB" sz="4800" dirty="0">
                <a:latin typeface="Abadi Extra Light" panose="020B0204020104020204" pitchFamily="34" charset="0"/>
              </a:rPr>
              <a:t>Why do we need to learn to use standard English?</a:t>
            </a:r>
          </a:p>
          <a:p>
            <a:endParaRPr lang="en-GB" sz="4800" dirty="0">
              <a:latin typeface="Abadi Extra Light" panose="020B0204020104020204" pitchFamily="34" charset="0"/>
            </a:endParaRPr>
          </a:p>
          <a:p>
            <a:endParaRPr lang="en-GB" sz="4800" dirty="0"/>
          </a:p>
        </p:txBody>
      </p:sp>
    </p:spTree>
    <p:extLst>
      <p:ext uri="{BB962C8B-B14F-4D97-AF65-F5344CB8AC3E}">
        <p14:creationId xmlns:p14="http://schemas.microsoft.com/office/powerpoint/2010/main" val="43507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sz="2500"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0" name="Google Shape;243;p27">
            <a:extLst>
              <a:ext uri="{FF2B5EF4-FFF2-40B4-BE49-F238E27FC236}">
                <a16:creationId xmlns:a16="http://schemas.microsoft.com/office/drawing/2014/main" id="{5AA1283C-32A6-4B5A-9FC3-D74C2E0D04E2}"/>
              </a:ext>
            </a:extLst>
          </p:cNvPr>
          <p:cNvSpPr txBox="1">
            <a:spLocks/>
          </p:cNvSpPr>
          <p:nvPr/>
        </p:nvSpPr>
        <p:spPr>
          <a:xfrm>
            <a:off x="910885" y="2487112"/>
            <a:ext cx="2562374" cy="877539"/>
          </a:xfrm>
          <a:prstGeom prst="rect">
            <a:avLst/>
          </a:prstGeom>
          <a:solidFill>
            <a:srgbClr val="FFFF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1</a:t>
            </a:r>
          </a:p>
        </p:txBody>
      </p:sp>
      <p:sp>
        <p:nvSpPr>
          <p:cNvPr id="57" name="Google Shape;254;p27">
            <a:extLst>
              <a:ext uri="{FF2B5EF4-FFF2-40B4-BE49-F238E27FC236}">
                <a16:creationId xmlns:a16="http://schemas.microsoft.com/office/drawing/2014/main" id="{1CFBA062-187F-4E7B-9562-EDA176FCB183}"/>
              </a:ext>
            </a:extLst>
          </p:cNvPr>
          <p:cNvSpPr txBox="1">
            <a:spLocks noGrp="1"/>
          </p:cNvSpPr>
          <p:nvPr>
            <p:ph type="title"/>
          </p:nvPr>
        </p:nvSpPr>
        <p:spPr>
          <a:xfrm>
            <a:off x="274040" y="1123871"/>
            <a:ext cx="11643917" cy="722280"/>
          </a:xfrm>
          <a:prstGeom prst="rect">
            <a:avLst/>
          </a:prstGeom>
        </p:spPr>
        <p:txBody>
          <a:bodyPr spcFirstLastPara="1" wrap="square" lIns="0" tIns="0" rIns="0" bIns="0" anchor="t" anchorCtr="0">
            <a:noAutofit/>
          </a:bodyPr>
          <a:lstStyle/>
          <a:p>
            <a:pPr algn="ctr" fontAlgn="base"/>
            <a:r>
              <a:rPr lang="en-GB" sz="3200" b="1" dirty="0"/>
              <a:t>True or false: When you speak English using slang, everyone will understand you, no matter where you are.</a:t>
            </a:r>
          </a:p>
        </p:txBody>
      </p:sp>
      <p:sp>
        <p:nvSpPr>
          <p:cNvPr id="58" name="Google Shape;243;p27">
            <a:extLst>
              <a:ext uri="{FF2B5EF4-FFF2-40B4-BE49-F238E27FC236}">
                <a16:creationId xmlns:a16="http://schemas.microsoft.com/office/drawing/2014/main" id="{9D32CA7E-571B-4623-89F0-3B5731E1CA5F}"/>
              </a:ext>
            </a:extLst>
          </p:cNvPr>
          <p:cNvSpPr txBox="1">
            <a:spLocks/>
          </p:cNvSpPr>
          <p:nvPr/>
        </p:nvSpPr>
        <p:spPr>
          <a:xfrm>
            <a:off x="7317465" y="2447595"/>
            <a:ext cx="2562374" cy="877539"/>
          </a:xfrm>
          <a:prstGeom prst="rect">
            <a:avLst/>
          </a:prstGeom>
          <a:solidFill>
            <a:srgbClr val="FFC000"/>
          </a:solidFill>
        </p:spPr>
        <p:txBody>
          <a:bodyPr spcFirstLastPara="1" vert="horz" wrap="square" lIns="182850" tIns="180000" rIns="182850" bIns="18285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3500" dirty="0">
                <a:latin typeface="Bakso Sapi" pitchFamily="50" charset="0"/>
              </a:rPr>
              <a:t>Option 2</a:t>
            </a:r>
          </a:p>
        </p:txBody>
      </p:sp>
      <p:sp>
        <p:nvSpPr>
          <p:cNvPr id="33" name="Google Shape;244;p27">
            <a:extLst>
              <a:ext uri="{FF2B5EF4-FFF2-40B4-BE49-F238E27FC236}">
                <a16:creationId xmlns:a16="http://schemas.microsoft.com/office/drawing/2014/main" id="{1AB69B4B-C81A-4BB4-918F-210E03587DA1}"/>
              </a:ext>
            </a:extLst>
          </p:cNvPr>
          <p:cNvSpPr txBox="1">
            <a:spLocks/>
          </p:cNvSpPr>
          <p:nvPr/>
        </p:nvSpPr>
        <p:spPr>
          <a:xfrm>
            <a:off x="898171" y="3723518"/>
            <a:ext cx="3565972"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sz="2500" b="1" dirty="0"/>
              <a:t>False</a:t>
            </a:r>
          </a:p>
        </p:txBody>
      </p:sp>
      <p:sp>
        <p:nvSpPr>
          <p:cNvPr id="34" name="Google Shape;244;p27">
            <a:extLst>
              <a:ext uri="{FF2B5EF4-FFF2-40B4-BE49-F238E27FC236}">
                <a16:creationId xmlns:a16="http://schemas.microsoft.com/office/drawing/2014/main" id="{C9BAE405-4986-4ECA-9D83-377B74ECB8C1}"/>
              </a:ext>
            </a:extLst>
          </p:cNvPr>
          <p:cNvSpPr txBox="1">
            <a:spLocks/>
          </p:cNvSpPr>
          <p:nvPr/>
        </p:nvSpPr>
        <p:spPr>
          <a:xfrm>
            <a:off x="7248690" y="3602377"/>
            <a:ext cx="4154416" cy="559468"/>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2000"/>
              </a:spcAft>
              <a:buNone/>
            </a:pPr>
            <a:r>
              <a:rPr lang="en-GB" sz="2500" b="1" dirty="0"/>
              <a:t>True</a:t>
            </a:r>
          </a:p>
        </p:txBody>
      </p:sp>
      <p:pic>
        <p:nvPicPr>
          <p:cNvPr id="37" name="Picture 36">
            <a:extLst>
              <a:ext uri="{FF2B5EF4-FFF2-40B4-BE49-F238E27FC236}">
                <a16:creationId xmlns:a16="http://schemas.microsoft.com/office/drawing/2014/main" id="{5657D4CD-7E6A-4D47-BF4C-E411C4C96823}"/>
              </a:ext>
            </a:extLst>
          </p:cNvPr>
          <p:cNvPicPr>
            <a:picLocks noChangeAspect="1"/>
          </p:cNvPicPr>
          <p:nvPr/>
        </p:nvPicPr>
        <p:blipFill>
          <a:blip r:embed="rId4"/>
          <a:stretch>
            <a:fillRect/>
          </a:stretch>
        </p:blipFill>
        <p:spPr>
          <a:xfrm>
            <a:off x="4356419" y="3488781"/>
            <a:ext cx="725129" cy="755607"/>
          </a:xfrm>
          <a:prstGeom prst="rect">
            <a:avLst/>
          </a:prstGeom>
        </p:spPr>
      </p:pic>
      <p:pic>
        <p:nvPicPr>
          <p:cNvPr id="4" name="Picture 3">
            <a:extLst>
              <a:ext uri="{FF2B5EF4-FFF2-40B4-BE49-F238E27FC236}">
                <a16:creationId xmlns:a16="http://schemas.microsoft.com/office/drawing/2014/main" id="{F9D542F3-DA21-45B0-B3EE-3DA6182F8BB5}"/>
              </a:ext>
            </a:extLst>
          </p:cNvPr>
          <p:cNvPicPr>
            <a:picLocks noChangeAspect="1"/>
          </p:cNvPicPr>
          <p:nvPr/>
        </p:nvPicPr>
        <p:blipFill>
          <a:blip r:embed="rId5"/>
          <a:stretch>
            <a:fillRect/>
          </a:stretch>
        </p:blipFill>
        <p:spPr>
          <a:xfrm>
            <a:off x="4769659" y="65058"/>
            <a:ext cx="2822233" cy="1109556"/>
          </a:xfrm>
          <a:prstGeom prst="rect">
            <a:avLst/>
          </a:prstGeom>
        </p:spPr>
      </p:pic>
      <p:sp>
        <p:nvSpPr>
          <p:cNvPr id="36" name="Flowchart: Alternate Process 35">
            <a:extLst>
              <a:ext uri="{FF2B5EF4-FFF2-40B4-BE49-F238E27FC236}">
                <a16:creationId xmlns:a16="http://schemas.microsoft.com/office/drawing/2014/main" id="{EA67A56F-9048-435A-A411-3EA178E4E4C8}"/>
              </a:ext>
            </a:extLst>
          </p:cNvPr>
          <p:cNvSpPr/>
          <p:nvPr/>
        </p:nvSpPr>
        <p:spPr>
          <a:xfrm>
            <a:off x="788747" y="4334744"/>
            <a:ext cx="4289968" cy="2263210"/>
          </a:xfrm>
          <a:prstGeom prst="flowChartAlternateProcess">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231F20"/>
                </a:solidFill>
                <a:latin typeface="ReithSans"/>
              </a:rPr>
              <a:t>Slang can be unique to certain locations or groups, so not everyone will understand it, even if they speak English.</a:t>
            </a:r>
            <a:endParaRPr lang="en-GB" sz="3000" dirty="0"/>
          </a:p>
        </p:txBody>
      </p:sp>
    </p:spTree>
    <p:extLst>
      <p:ext uri="{BB962C8B-B14F-4D97-AF65-F5344CB8AC3E}">
        <p14:creationId xmlns:p14="http://schemas.microsoft.com/office/powerpoint/2010/main" val="180600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58" name="TextBox 57">
            <a:extLst>
              <a:ext uri="{FF2B5EF4-FFF2-40B4-BE49-F238E27FC236}">
                <a16:creationId xmlns:a16="http://schemas.microsoft.com/office/drawing/2014/main" id="{0D82E49E-CB03-47DA-AF68-1D67932A690D}"/>
              </a:ext>
            </a:extLst>
          </p:cNvPr>
          <p:cNvSpPr txBox="1"/>
          <p:nvPr/>
        </p:nvSpPr>
        <p:spPr>
          <a:xfrm>
            <a:off x="641203" y="758208"/>
            <a:ext cx="5315713" cy="5478423"/>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10800000" scaled="1"/>
            <a:tileRect/>
          </a:gradFill>
        </p:spPr>
        <p:txBody>
          <a:bodyPr wrap="square" rtlCol="0">
            <a:spAutoFit/>
          </a:bodyPr>
          <a:lstStyle/>
          <a:p>
            <a:pPr algn="ctr"/>
            <a:r>
              <a:rPr lang="en-GB" sz="3500" b="1" u="sng" dirty="0"/>
              <a:t>TASK:</a:t>
            </a:r>
          </a:p>
          <a:p>
            <a:pPr algn="ctr"/>
            <a:r>
              <a:rPr lang="en-GB" sz="3500" dirty="0"/>
              <a:t>Turn to page 6 of your ‘Pupil Oracy Record’ booklet.  </a:t>
            </a:r>
          </a:p>
          <a:p>
            <a:pPr algn="ctr"/>
            <a:endParaRPr lang="en-GB" sz="3500" dirty="0"/>
          </a:p>
          <a:p>
            <a:pPr algn="ctr"/>
            <a:r>
              <a:rPr lang="en-GB" sz="3500" dirty="0"/>
              <a:t>Complete the section for session 2.</a:t>
            </a:r>
          </a:p>
          <a:p>
            <a:pPr algn="ctr"/>
            <a:endParaRPr lang="en-GB" sz="3500" dirty="0"/>
          </a:p>
          <a:p>
            <a:pPr algn="ctr"/>
            <a:r>
              <a:rPr lang="en-GB" sz="3500" dirty="0"/>
              <a:t>What did you learn about formality and academic expression?</a:t>
            </a:r>
          </a:p>
        </p:txBody>
      </p:sp>
      <p:pic>
        <p:nvPicPr>
          <p:cNvPr id="3" name="Picture 2">
            <a:extLst>
              <a:ext uri="{FF2B5EF4-FFF2-40B4-BE49-F238E27FC236}">
                <a16:creationId xmlns:a16="http://schemas.microsoft.com/office/drawing/2014/main" id="{F7B28F23-4C79-4C0A-9F61-A1CC106A9D0B}"/>
              </a:ext>
            </a:extLst>
          </p:cNvPr>
          <p:cNvPicPr>
            <a:picLocks noChangeAspect="1"/>
          </p:cNvPicPr>
          <p:nvPr/>
        </p:nvPicPr>
        <p:blipFill>
          <a:blip r:embed="rId4"/>
          <a:stretch>
            <a:fillRect/>
          </a:stretch>
        </p:blipFill>
        <p:spPr>
          <a:xfrm>
            <a:off x="7291449" y="758208"/>
            <a:ext cx="3960156" cy="5656172"/>
          </a:xfrm>
          <a:prstGeom prst="rect">
            <a:avLst/>
          </a:prstGeom>
        </p:spPr>
      </p:pic>
      <p:cxnSp>
        <p:nvCxnSpPr>
          <p:cNvPr id="29" name="Straight Arrow Connector 28">
            <a:extLst>
              <a:ext uri="{FF2B5EF4-FFF2-40B4-BE49-F238E27FC236}">
                <a16:creationId xmlns:a16="http://schemas.microsoft.com/office/drawing/2014/main" id="{A47947F8-D2D7-417F-8DEC-E6574578C188}"/>
              </a:ext>
            </a:extLst>
          </p:cNvPr>
          <p:cNvCxnSpPr>
            <a:cxnSpLocks/>
          </p:cNvCxnSpPr>
          <p:nvPr/>
        </p:nvCxnSpPr>
        <p:spPr>
          <a:xfrm>
            <a:off x="5626697" y="3503446"/>
            <a:ext cx="2172597" cy="885814"/>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99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Turn Arrow 9"/>
          <p:cNvSpPr/>
          <p:nvPr/>
        </p:nvSpPr>
        <p:spPr>
          <a:xfrm rot="5400000">
            <a:off x="6219908" y="-2553427"/>
            <a:ext cx="1743461" cy="8947632"/>
          </a:xfrm>
          <a:prstGeom prst="uturnArrow">
            <a:avLst>
              <a:gd name="adj1" fmla="val 20058"/>
              <a:gd name="adj2" fmla="val 10029"/>
              <a:gd name="adj3" fmla="val 18220"/>
              <a:gd name="adj4" fmla="val 49965"/>
              <a:gd name="adj5" fmla="val 97100"/>
            </a:avLst>
          </a:prstGeom>
          <a:solidFill>
            <a:srgbClr val="66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sp>
        <p:nvSpPr>
          <p:cNvPr id="11" name="U-Turn Arrow 10"/>
          <p:cNvSpPr/>
          <p:nvPr/>
        </p:nvSpPr>
        <p:spPr>
          <a:xfrm rot="16200000">
            <a:off x="5207407" y="-1082402"/>
            <a:ext cx="1919729" cy="8947635"/>
          </a:xfrm>
          <a:prstGeom prst="uturnArrow">
            <a:avLst>
              <a:gd name="adj1" fmla="val 19494"/>
              <a:gd name="adj2" fmla="val 9747"/>
              <a:gd name="adj3" fmla="val 141"/>
              <a:gd name="adj4" fmla="val 47654"/>
              <a:gd name="adj5" fmla="val 16614"/>
            </a:avLst>
          </a:prstGeom>
          <a:solidFill>
            <a:srgbClr val="66FFCC"/>
          </a:solidFill>
          <a:ln w="19050" cap="flat" cmpd="sng" algn="ctr">
            <a:solidFill>
              <a:schemeClr val="tx1"/>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sp>
        <p:nvSpPr>
          <p:cNvPr id="12" name="U-Turn Arrow 11"/>
          <p:cNvSpPr/>
          <p:nvPr/>
        </p:nvSpPr>
        <p:spPr>
          <a:xfrm rot="5400000">
            <a:off x="6403583" y="577655"/>
            <a:ext cx="1843829" cy="8662670"/>
          </a:xfrm>
          <a:prstGeom prst="uturnArrow">
            <a:avLst>
              <a:gd name="adj1" fmla="val 20058"/>
              <a:gd name="adj2" fmla="val 10029"/>
              <a:gd name="adj3" fmla="val 18220"/>
              <a:gd name="adj4" fmla="val 48151"/>
              <a:gd name="adj5" fmla="val 97100"/>
            </a:avLst>
          </a:prstGeom>
          <a:solidFill>
            <a:srgbClr val="66FFCC"/>
          </a:solidFill>
          <a:ln w="19050" cap="flat" cmpd="sng" algn="ctr">
            <a:solidFill>
              <a:schemeClr val="tx1"/>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cxnSp>
        <p:nvCxnSpPr>
          <p:cNvPr id="13" name="Straight Connector 12"/>
          <p:cNvCxnSpPr>
            <a:cxnSpLocks/>
          </p:cNvCxnSpPr>
          <p:nvPr/>
        </p:nvCxnSpPr>
        <p:spPr>
          <a:xfrm flipV="1">
            <a:off x="6739387" y="1040132"/>
            <a:ext cx="0" cy="34471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a:cxnSpLocks/>
          </p:cNvCxnSpPr>
          <p:nvPr/>
        </p:nvCxnSpPr>
        <p:spPr>
          <a:xfrm flipV="1">
            <a:off x="10526100" y="2447752"/>
            <a:ext cx="0" cy="335845"/>
          </a:xfrm>
          <a:prstGeom prst="line">
            <a:avLst/>
          </a:prstGeom>
          <a:noFill/>
          <a:ln w="28575" cap="flat" cmpd="sng" algn="ctr">
            <a:solidFill>
              <a:sysClr val="windowText" lastClr="000000"/>
            </a:solidFill>
            <a:prstDash val="solid"/>
            <a:miter lim="800000"/>
          </a:ln>
          <a:effectLst/>
        </p:spPr>
      </p:cxnSp>
      <p:sp>
        <p:nvSpPr>
          <p:cNvPr id="20" name="Text Box 3078"/>
          <p:cNvSpPr txBox="1">
            <a:spLocks noChangeArrowheads="1"/>
          </p:cNvSpPr>
          <p:nvPr/>
        </p:nvSpPr>
        <p:spPr bwMode="auto">
          <a:xfrm>
            <a:off x="3149953" y="2379749"/>
            <a:ext cx="3941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spAutoFit/>
          </a:bodyPr>
          <a:lstStyle/>
          <a:p>
            <a:pPr algn="ctr" defTabSz="914471" eaLnBrk="0" fontAlgn="base" hangingPunct="0">
              <a:spcBef>
                <a:spcPct val="0"/>
              </a:spcBef>
              <a:spcAft>
                <a:spcPct val="0"/>
              </a:spcAft>
            </a:pPr>
            <a:r>
              <a:rPr lang="en-US" altLang="en-US" sz="20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Preparing for</a:t>
            </a:r>
            <a:endParaRPr lang="en-US" altLang="en-US" sz="1801" dirty="0">
              <a:latin typeface="Arial" panose="020B0604020202020204" pitchFamily="34" charset="0"/>
            </a:endParaRPr>
          </a:p>
        </p:txBody>
      </p:sp>
      <p:sp>
        <p:nvSpPr>
          <p:cNvPr id="2048" name="Rectangle 36"/>
          <p:cNvSpPr>
            <a:spLocks noChangeArrowheads="1"/>
          </p:cNvSpPr>
          <p:nvPr/>
        </p:nvSpPr>
        <p:spPr bwMode="auto">
          <a:xfrm>
            <a:off x="1008532" y="-194253"/>
            <a:ext cx="18473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1" tIns="45720" rIns="91441" bIns="45720" numCol="1" anchor="ctr" anchorCtr="0" compatLnSpc="1">
            <a:prstTxWarp prst="textNoShape">
              <a:avLst/>
            </a:prstTxWarp>
            <a:spAutoFit/>
          </a:bodyPr>
          <a:lstStyle/>
          <a:p>
            <a:endParaRPr lang="en-GB" sz="1801"/>
          </a:p>
        </p:txBody>
      </p:sp>
      <p:sp>
        <p:nvSpPr>
          <p:cNvPr id="2" name="Rectangle 1">
            <a:extLst>
              <a:ext uri="{FF2B5EF4-FFF2-40B4-BE49-F238E27FC236}">
                <a16:creationId xmlns:a16="http://schemas.microsoft.com/office/drawing/2014/main" id="{AFCC5827-F3EE-42E1-9644-3E55FF356FDB}"/>
              </a:ext>
            </a:extLst>
          </p:cNvPr>
          <p:cNvSpPr/>
          <p:nvPr/>
        </p:nvSpPr>
        <p:spPr>
          <a:xfrm rot="16200000">
            <a:off x="-2918332" y="3099027"/>
            <a:ext cx="6782539" cy="584775"/>
          </a:xfrm>
          <a:prstGeom prst="rect">
            <a:avLst/>
          </a:prstGeom>
          <a:noFill/>
        </p:spPr>
        <p:txBody>
          <a:bodyPr wrap="square" lIns="91441" tIns="45720" rIns="91441" bIns="45720">
            <a:spAutoFit/>
          </a:bodyPr>
          <a:lstStyle/>
          <a:p>
            <a:pPr algn="ctr"/>
            <a:r>
              <a:rPr lang="en-US" sz="3200" dirty="0">
                <a:ln w="0"/>
                <a:effectLst>
                  <a:outerShdw blurRad="38100" dist="19050" dir="2700000" algn="tl" rotWithShape="0">
                    <a:schemeClr val="dk1">
                      <a:alpha val="40000"/>
                    </a:schemeClr>
                  </a:outerShdw>
                </a:effectLst>
                <a:latin typeface="Amasis MT Pro Black" panose="02040A04050005020304" pitchFamily="18" charset="0"/>
              </a:rPr>
              <a:t>‘</a:t>
            </a:r>
            <a:r>
              <a:rPr lang="en-US" sz="3200" dirty="0">
                <a:ln w="0"/>
                <a:solidFill>
                  <a:srgbClr val="0070C0"/>
                </a:solidFill>
                <a:effectLst>
                  <a:outerShdw blurRad="38100" dist="19050" dir="2700000" algn="tl" rotWithShape="0">
                    <a:schemeClr val="dk1">
                      <a:alpha val="40000"/>
                    </a:schemeClr>
                  </a:outerShdw>
                </a:effectLst>
                <a:latin typeface="Amasis MT Pro Black" panose="02040A04050005020304" pitchFamily="18" charset="0"/>
              </a:rPr>
              <a:t>Time to Talk</a:t>
            </a:r>
            <a:r>
              <a:rPr lang="en-US" sz="3200" dirty="0">
                <a:ln w="0"/>
                <a:effectLst>
                  <a:outerShdw blurRad="38100" dist="19050" dir="2700000" algn="tl" rotWithShape="0">
                    <a:schemeClr val="dk1">
                      <a:alpha val="40000"/>
                    </a:schemeClr>
                  </a:outerShdw>
                </a:effectLst>
                <a:latin typeface="Amasis MT Pro Black" panose="02040A04050005020304" pitchFamily="18" charset="0"/>
              </a:rPr>
              <a:t>’ Steps to Success</a:t>
            </a:r>
          </a:p>
        </p:txBody>
      </p:sp>
      <p:cxnSp>
        <p:nvCxnSpPr>
          <p:cNvPr id="74" name="Straight Connector 73">
            <a:extLst>
              <a:ext uri="{FF2B5EF4-FFF2-40B4-BE49-F238E27FC236}">
                <a16:creationId xmlns:a16="http://schemas.microsoft.com/office/drawing/2014/main" id="{38919A97-DC14-47C2-AE67-36B21D2AB01E}"/>
              </a:ext>
            </a:extLst>
          </p:cNvPr>
          <p:cNvCxnSpPr>
            <a:cxnSpLocks/>
          </p:cNvCxnSpPr>
          <p:nvPr/>
        </p:nvCxnSpPr>
        <p:spPr>
          <a:xfrm flipV="1">
            <a:off x="6267963" y="3987073"/>
            <a:ext cx="0" cy="335845"/>
          </a:xfrm>
          <a:prstGeom prst="line">
            <a:avLst/>
          </a:prstGeom>
          <a:noFill/>
          <a:ln w="28575" cap="flat" cmpd="sng" algn="ctr">
            <a:solidFill>
              <a:sysClr val="windowText" lastClr="000000"/>
            </a:solidFill>
            <a:prstDash val="solid"/>
            <a:miter lim="800000"/>
          </a:ln>
          <a:effectLst/>
        </p:spPr>
      </p:cxnSp>
      <p:cxnSp>
        <p:nvCxnSpPr>
          <p:cNvPr id="75" name="Straight Connector 74">
            <a:extLst>
              <a:ext uri="{FF2B5EF4-FFF2-40B4-BE49-F238E27FC236}">
                <a16:creationId xmlns:a16="http://schemas.microsoft.com/office/drawing/2014/main" id="{12148BB0-7D22-4366-9D0D-4E1E6399C73D}"/>
              </a:ext>
            </a:extLst>
          </p:cNvPr>
          <p:cNvCxnSpPr>
            <a:cxnSpLocks/>
          </p:cNvCxnSpPr>
          <p:nvPr/>
        </p:nvCxnSpPr>
        <p:spPr>
          <a:xfrm flipV="1">
            <a:off x="9744660" y="3987073"/>
            <a:ext cx="0" cy="335845"/>
          </a:xfrm>
          <a:prstGeom prst="line">
            <a:avLst/>
          </a:prstGeom>
          <a:noFill/>
          <a:ln w="28575" cap="flat" cmpd="sng" algn="ctr">
            <a:solidFill>
              <a:sysClr val="windowText" lastClr="000000"/>
            </a:solidFill>
            <a:prstDash val="solid"/>
            <a:miter lim="800000"/>
          </a:ln>
          <a:effectLst/>
        </p:spPr>
      </p:cxnSp>
      <p:pic>
        <p:nvPicPr>
          <p:cNvPr id="2063" name="Picture 2062">
            <a:extLst>
              <a:ext uri="{FF2B5EF4-FFF2-40B4-BE49-F238E27FC236}">
                <a16:creationId xmlns:a16="http://schemas.microsoft.com/office/drawing/2014/main" id="{4DE3D65F-B04A-43F9-8011-DB6292C2B727}"/>
              </a:ext>
            </a:extLst>
          </p:cNvPr>
          <p:cNvPicPr>
            <a:picLocks noChangeAspect="1"/>
          </p:cNvPicPr>
          <p:nvPr/>
        </p:nvPicPr>
        <p:blipFill>
          <a:blip r:embed="rId3"/>
          <a:stretch>
            <a:fillRect/>
          </a:stretch>
        </p:blipFill>
        <p:spPr>
          <a:xfrm>
            <a:off x="8347507" y="36507"/>
            <a:ext cx="1889395" cy="1785189"/>
          </a:xfrm>
          <a:prstGeom prst="rect">
            <a:avLst/>
          </a:prstGeom>
        </p:spPr>
      </p:pic>
      <p:pic>
        <p:nvPicPr>
          <p:cNvPr id="85" name="Picture 84">
            <a:extLst>
              <a:ext uri="{FF2B5EF4-FFF2-40B4-BE49-F238E27FC236}">
                <a16:creationId xmlns:a16="http://schemas.microsoft.com/office/drawing/2014/main" id="{039D3D77-A913-4A45-B239-B279FE8F1312}"/>
              </a:ext>
            </a:extLst>
          </p:cNvPr>
          <p:cNvPicPr>
            <a:picLocks noChangeAspect="1"/>
          </p:cNvPicPr>
          <p:nvPr/>
        </p:nvPicPr>
        <p:blipFill>
          <a:blip r:embed="rId3"/>
          <a:stretch>
            <a:fillRect/>
          </a:stretch>
        </p:blipFill>
        <p:spPr>
          <a:xfrm>
            <a:off x="10796000" y="986477"/>
            <a:ext cx="1344116" cy="1843830"/>
          </a:xfrm>
          <a:prstGeom prst="rect">
            <a:avLst/>
          </a:prstGeom>
        </p:spPr>
      </p:pic>
      <p:cxnSp>
        <p:nvCxnSpPr>
          <p:cNvPr id="86" name="Straight Connector 85">
            <a:extLst>
              <a:ext uri="{FF2B5EF4-FFF2-40B4-BE49-F238E27FC236}">
                <a16:creationId xmlns:a16="http://schemas.microsoft.com/office/drawing/2014/main" id="{9B6D5D8C-B097-4AED-8CAA-032B5B67476F}"/>
              </a:ext>
            </a:extLst>
          </p:cNvPr>
          <p:cNvCxnSpPr>
            <a:cxnSpLocks/>
          </p:cNvCxnSpPr>
          <p:nvPr/>
        </p:nvCxnSpPr>
        <p:spPr>
          <a:xfrm flipV="1">
            <a:off x="10499189" y="1044568"/>
            <a:ext cx="0" cy="335845"/>
          </a:xfrm>
          <a:prstGeom prst="line">
            <a:avLst/>
          </a:prstGeom>
          <a:noFill/>
          <a:ln w="28575" cap="flat" cmpd="sng" algn="ctr">
            <a:solidFill>
              <a:sysClr val="windowText" lastClr="000000"/>
            </a:solidFill>
            <a:prstDash val="solid"/>
            <a:miter lim="800000"/>
          </a:ln>
          <a:effectLst/>
        </p:spPr>
      </p:cxnSp>
      <p:pic>
        <p:nvPicPr>
          <p:cNvPr id="88" name="Picture 87">
            <a:extLst>
              <a:ext uri="{FF2B5EF4-FFF2-40B4-BE49-F238E27FC236}">
                <a16:creationId xmlns:a16="http://schemas.microsoft.com/office/drawing/2014/main" id="{8CAA6098-6578-4D87-BF0C-CC2B7C8C600D}"/>
              </a:ext>
            </a:extLst>
          </p:cNvPr>
          <p:cNvPicPr>
            <a:picLocks noChangeAspect="1"/>
          </p:cNvPicPr>
          <p:nvPr/>
        </p:nvPicPr>
        <p:blipFill>
          <a:blip r:embed="rId3"/>
          <a:stretch>
            <a:fillRect/>
          </a:stretch>
        </p:blipFill>
        <p:spPr>
          <a:xfrm>
            <a:off x="1475688" y="1890994"/>
            <a:ext cx="1210261" cy="1796759"/>
          </a:xfrm>
          <a:prstGeom prst="rect">
            <a:avLst/>
          </a:prstGeom>
        </p:spPr>
      </p:pic>
      <p:pic>
        <p:nvPicPr>
          <p:cNvPr id="91" name="Picture 90">
            <a:extLst>
              <a:ext uri="{FF2B5EF4-FFF2-40B4-BE49-F238E27FC236}">
                <a16:creationId xmlns:a16="http://schemas.microsoft.com/office/drawing/2014/main" id="{10B1E9CE-8585-463D-A2A6-CBB9089479C3}"/>
              </a:ext>
            </a:extLst>
          </p:cNvPr>
          <p:cNvPicPr>
            <a:picLocks noChangeAspect="1"/>
          </p:cNvPicPr>
          <p:nvPr/>
        </p:nvPicPr>
        <p:blipFill>
          <a:blip r:embed="rId3"/>
          <a:stretch>
            <a:fillRect/>
          </a:stretch>
        </p:blipFill>
        <p:spPr>
          <a:xfrm>
            <a:off x="3550382" y="2512830"/>
            <a:ext cx="1485415" cy="1982669"/>
          </a:xfrm>
          <a:prstGeom prst="rect">
            <a:avLst/>
          </a:prstGeom>
        </p:spPr>
      </p:pic>
      <p:pic>
        <p:nvPicPr>
          <p:cNvPr id="93" name="Picture 92">
            <a:extLst>
              <a:ext uri="{FF2B5EF4-FFF2-40B4-BE49-F238E27FC236}">
                <a16:creationId xmlns:a16="http://schemas.microsoft.com/office/drawing/2014/main" id="{78813525-35DC-42AC-8A36-9FDF0EE704A6}"/>
              </a:ext>
            </a:extLst>
          </p:cNvPr>
          <p:cNvPicPr>
            <a:picLocks noChangeAspect="1"/>
          </p:cNvPicPr>
          <p:nvPr/>
        </p:nvPicPr>
        <p:blipFill>
          <a:blip r:embed="rId3"/>
          <a:stretch>
            <a:fillRect/>
          </a:stretch>
        </p:blipFill>
        <p:spPr>
          <a:xfrm>
            <a:off x="6531236" y="2642136"/>
            <a:ext cx="1899073" cy="2034727"/>
          </a:xfrm>
          <a:prstGeom prst="rect">
            <a:avLst/>
          </a:prstGeom>
        </p:spPr>
      </p:pic>
      <p:pic>
        <p:nvPicPr>
          <p:cNvPr id="94" name="Picture 93">
            <a:extLst>
              <a:ext uri="{FF2B5EF4-FFF2-40B4-BE49-F238E27FC236}">
                <a16:creationId xmlns:a16="http://schemas.microsoft.com/office/drawing/2014/main" id="{3EA58BF1-663C-4D58-B42C-6EDC0C7E4B5E}"/>
              </a:ext>
            </a:extLst>
          </p:cNvPr>
          <p:cNvPicPr>
            <a:picLocks noChangeAspect="1"/>
          </p:cNvPicPr>
          <p:nvPr/>
        </p:nvPicPr>
        <p:blipFill>
          <a:blip r:embed="rId3"/>
          <a:stretch>
            <a:fillRect/>
          </a:stretch>
        </p:blipFill>
        <p:spPr>
          <a:xfrm>
            <a:off x="10616887" y="3980216"/>
            <a:ext cx="1344114" cy="2113829"/>
          </a:xfrm>
          <a:prstGeom prst="rect">
            <a:avLst/>
          </a:prstGeom>
        </p:spPr>
      </p:pic>
      <p:sp>
        <p:nvSpPr>
          <p:cNvPr id="95" name="Text Box 21">
            <a:extLst>
              <a:ext uri="{FF2B5EF4-FFF2-40B4-BE49-F238E27FC236}">
                <a16:creationId xmlns:a16="http://schemas.microsoft.com/office/drawing/2014/main" id="{50012AE0-2421-48E0-8851-B795C19E8C12}"/>
              </a:ext>
            </a:extLst>
          </p:cNvPr>
          <p:cNvSpPr txBox="1">
            <a:spLocks noChangeArrowheads="1"/>
          </p:cNvSpPr>
          <p:nvPr/>
        </p:nvSpPr>
        <p:spPr bwMode="auto">
          <a:xfrm>
            <a:off x="8645096" y="283065"/>
            <a:ext cx="1311973"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non-verbal </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communication</a:t>
            </a:r>
            <a:endParaRPr lang="en-US" altLang="en-US" sz="1200" dirty="0">
              <a:solidFill>
                <a:srgbClr val="0070C0"/>
              </a:solidFill>
              <a:latin typeface="Arial" panose="020B0604020202020204" pitchFamily="34" charset="0"/>
            </a:endParaRPr>
          </a:p>
        </p:txBody>
      </p:sp>
      <p:cxnSp>
        <p:nvCxnSpPr>
          <p:cNvPr id="97" name="Straight Connector 96">
            <a:extLst>
              <a:ext uri="{FF2B5EF4-FFF2-40B4-BE49-F238E27FC236}">
                <a16:creationId xmlns:a16="http://schemas.microsoft.com/office/drawing/2014/main" id="{E8F927D4-F011-40E5-860D-3270ABF57A49}"/>
              </a:ext>
            </a:extLst>
          </p:cNvPr>
          <p:cNvCxnSpPr>
            <a:cxnSpLocks/>
          </p:cNvCxnSpPr>
          <p:nvPr/>
        </p:nvCxnSpPr>
        <p:spPr>
          <a:xfrm flipV="1">
            <a:off x="9385431" y="5495058"/>
            <a:ext cx="0" cy="335845"/>
          </a:xfrm>
          <a:prstGeom prst="line">
            <a:avLst/>
          </a:prstGeom>
          <a:noFill/>
          <a:ln w="28575" cap="flat" cmpd="sng" algn="ctr">
            <a:solidFill>
              <a:sysClr val="windowText" lastClr="000000"/>
            </a:solidFill>
            <a:prstDash val="solid"/>
            <a:miter lim="800000"/>
          </a:ln>
          <a:effectLst/>
        </p:spPr>
      </p:cxnSp>
      <p:pic>
        <p:nvPicPr>
          <p:cNvPr id="98" name="Picture 97">
            <a:extLst>
              <a:ext uri="{FF2B5EF4-FFF2-40B4-BE49-F238E27FC236}">
                <a16:creationId xmlns:a16="http://schemas.microsoft.com/office/drawing/2014/main" id="{5A0732FE-F3A5-4E6B-8909-41B4FCF99749}"/>
              </a:ext>
            </a:extLst>
          </p:cNvPr>
          <p:cNvPicPr>
            <a:picLocks noChangeAspect="1"/>
          </p:cNvPicPr>
          <p:nvPr/>
        </p:nvPicPr>
        <p:blipFill>
          <a:blip r:embed="rId3"/>
          <a:stretch>
            <a:fillRect/>
          </a:stretch>
        </p:blipFill>
        <p:spPr>
          <a:xfrm>
            <a:off x="3358990" y="4466985"/>
            <a:ext cx="1411068" cy="2034726"/>
          </a:xfrm>
          <a:prstGeom prst="rect">
            <a:avLst/>
          </a:prstGeom>
        </p:spPr>
      </p:pic>
      <p:sp>
        <p:nvSpPr>
          <p:cNvPr id="99" name="Text Box 21">
            <a:extLst>
              <a:ext uri="{FF2B5EF4-FFF2-40B4-BE49-F238E27FC236}">
                <a16:creationId xmlns:a16="http://schemas.microsoft.com/office/drawing/2014/main" id="{732389D3-F006-4824-B029-73972579FB16}"/>
              </a:ext>
            </a:extLst>
          </p:cNvPr>
          <p:cNvSpPr txBox="1">
            <a:spLocks noChangeArrowheads="1"/>
          </p:cNvSpPr>
          <p:nvPr/>
        </p:nvSpPr>
        <p:spPr bwMode="auto">
          <a:xfrm>
            <a:off x="3495284" y="4689617"/>
            <a:ext cx="1311973"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SECURE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UNDERSTANDING OF SKILLS</a:t>
            </a:r>
            <a:endParaRPr lang="en-US" altLang="en-US" sz="1200" dirty="0">
              <a:solidFill>
                <a:srgbClr val="0070C0"/>
              </a:solidFill>
              <a:latin typeface="Arial" panose="020B0604020202020204" pitchFamily="34" charset="0"/>
            </a:endParaRPr>
          </a:p>
        </p:txBody>
      </p:sp>
      <p:pic>
        <p:nvPicPr>
          <p:cNvPr id="100" name="Picture 99">
            <a:extLst>
              <a:ext uri="{FF2B5EF4-FFF2-40B4-BE49-F238E27FC236}">
                <a16:creationId xmlns:a16="http://schemas.microsoft.com/office/drawing/2014/main" id="{97E101D1-9632-470E-BF24-0E7AFA668A47}"/>
              </a:ext>
            </a:extLst>
          </p:cNvPr>
          <p:cNvPicPr>
            <a:picLocks noChangeAspect="1"/>
          </p:cNvPicPr>
          <p:nvPr/>
        </p:nvPicPr>
        <p:blipFill>
          <a:blip r:embed="rId3"/>
          <a:stretch>
            <a:fillRect/>
          </a:stretch>
        </p:blipFill>
        <p:spPr>
          <a:xfrm>
            <a:off x="7301880" y="4446343"/>
            <a:ext cx="1190654" cy="1586209"/>
          </a:xfrm>
          <a:prstGeom prst="rect">
            <a:avLst/>
          </a:prstGeom>
        </p:spPr>
      </p:pic>
      <p:sp>
        <p:nvSpPr>
          <p:cNvPr id="101" name="Text Box 21">
            <a:extLst>
              <a:ext uri="{FF2B5EF4-FFF2-40B4-BE49-F238E27FC236}">
                <a16:creationId xmlns:a16="http://schemas.microsoft.com/office/drawing/2014/main" id="{4D67C023-3FE5-41D9-B97F-1F8ECBB03CD9}"/>
              </a:ext>
            </a:extLst>
          </p:cNvPr>
          <p:cNvSpPr txBox="1">
            <a:spLocks noChangeArrowheads="1"/>
          </p:cNvSpPr>
          <p:nvPr/>
        </p:nvSpPr>
        <p:spPr bwMode="auto">
          <a:xfrm>
            <a:off x="10754798" y="4160456"/>
            <a:ext cx="1333278" cy="96902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1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IDENTIFY </a:t>
            </a:r>
          </a:p>
          <a:p>
            <a:pPr algn="ctr" defTabSz="914471" eaLnBrk="0" fontAlgn="base" hangingPunct="0">
              <a:spcBef>
                <a:spcPct val="0"/>
              </a:spcBef>
              <a:spcAft>
                <a:spcPct val="0"/>
              </a:spcAft>
            </a:pPr>
            <a:r>
              <a:rPr lang="en-US" altLang="en-US" sz="11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effective speaking strategies/ debate strategies</a:t>
            </a:r>
            <a:endParaRPr lang="en-US" altLang="en-US" sz="1100" dirty="0">
              <a:solidFill>
                <a:srgbClr val="0070C0"/>
              </a:solidFill>
              <a:latin typeface="Arial" panose="020B0604020202020204" pitchFamily="34" charset="0"/>
            </a:endParaRPr>
          </a:p>
        </p:txBody>
      </p:sp>
      <p:sp>
        <p:nvSpPr>
          <p:cNvPr id="102" name="Text Box 21">
            <a:extLst>
              <a:ext uri="{FF2B5EF4-FFF2-40B4-BE49-F238E27FC236}">
                <a16:creationId xmlns:a16="http://schemas.microsoft.com/office/drawing/2014/main" id="{4051E254-5B2B-480C-9EDD-FE29AD1624DA}"/>
              </a:ext>
            </a:extLst>
          </p:cNvPr>
          <p:cNvSpPr txBox="1">
            <a:spLocks noChangeArrowheads="1"/>
          </p:cNvSpPr>
          <p:nvPr/>
        </p:nvSpPr>
        <p:spPr bwMode="auto">
          <a:xfrm>
            <a:off x="3697608" y="2688363"/>
            <a:ext cx="1231428"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HOW TO</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‘Time to Talk’ placemat</a:t>
            </a:r>
            <a:endParaRPr lang="en-US" altLang="en-US" sz="1200" dirty="0">
              <a:solidFill>
                <a:srgbClr val="0070C0"/>
              </a:solidFill>
              <a:latin typeface="Arial" panose="020B0604020202020204" pitchFamily="34" charset="0"/>
            </a:endParaRPr>
          </a:p>
        </p:txBody>
      </p:sp>
      <p:pic>
        <p:nvPicPr>
          <p:cNvPr id="105" name="Picture 104">
            <a:extLst>
              <a:ext uri="{FF2B5EF4-FFF2-40B4-BE49-F238E27FC236}">
                <a16:creationId xmlns:a16="http://schemas.microsoft.com/office/drawing/2014/main" id="{7DC0EB15-587B-49D2-93A7-57CD5B906871}"/>
              </a:ext>
            </a:extLst>
          </p:cNvPr>
          <p:cNvPicPr/>
          <p:nvPr/>
        </p:nvPicPr>
        <p:blipFill>
          <a:blip r:embed="rId4">
            <a:extLst>
              <a:ext uri="{28A0092B-C50C-407E-A947-70E740481C1C}">
                <a14:useLocalDpi xmlns:a14="http://schemas.microsoft.com/office/drawing/2010/main" val="0"/>
              </a:ext>
            </a:extLst>
          </a:blip>
          <a:stretch>
            <a:fillRect/>
          </a:stretch>
        </p:blipFill>
        <p:spPr>
          <a:xfrm>
            <a:off x="5926913" y="2272924"/>
            <a:ext cx="1374967" cy="591981"/>
          </a:xfrm>
          <a:prstGeom prst="rect">
            <a:avLst/>
          </a:prstGeom>
        </p:spPr>
      </p:pic>
      <p:pic>
        <p:nvPicPr>
          <p:cNvPr id="4" name="Picture 3">
            <a:extLst>
              <a:ext uri="{FF2B5EF4-FFF2-40B4-BE49-F238E27FC236}">
                <a16:creationId xmlns:a16="http://schemas.microsoft.com/office/drawing/2014/main" id="{EF632AAA-1573-4DD4-81BA-FCB64DAC36A2}"/>
              </a:ext>
            </a:extLst>
          </p:cNvPr>
          <p:cNvPicPr>
            <a:picLocks noChangeAspect="1"/>
          </p:cNvPicPr>
          <p:nvPr/>
        </p:nvPicPr>
        <p:blipFill>
          <a:blip r:embed="rId5"/>
          <a:stretch>
            <a:fillRect/>
          </a:stretch>
        </p:blipFill>
        <p:spPr>
          <a:xfrm>
            <a:off x="1623758" y="5129484"/>
            <a:ext cx="1190655" cy="1147619"/>
          </a:xfrm>
          <a:prstGeom prst="rect">
            <a:avLst/>
          </a:prstGeom>
        </p:spPr>
      </p:pic>
      <p:pic>
        <p:nvPicPr>
          <p:cNvPr id="6" name="Picture 5">
            <a:extLst>
              <a:ext uri="{FF2B5EF4-FFF2-40B4-BE49-F238E27FC236}">
                <a16:creationId xmlns:a16="http://schemas.microsoft.com/office/drawing/2014/main" id="{982533F1-0849-4E41-AF60-12F4ACF81ED2}"/>
              </a:ext>
            </a:extLst>
          </p:cNvPr>
          <p:cNvPicPr>
            <a:picLocks noChangeAspect="1"/>
          </p:cNvPicPr>
          <p:nvPr/>
        </p:nvPicPr>
        <p:blipFill>
          <a:blip r:embed="rId6"/>
          <a:stretch>
            <a:fillRect/>
          </a:stretch>
        </p:blipFill>
        <p:spPr>
          <a:xfrm rot="19924574">
            <a:off x="5452614" y="1065648"/>
            <a:ext cx="512316" cy="345030"/>
          </a:xfrm>
          <a:prstGeom prst="rect">
            <a:avLst/>
          </a:prstGeom>
        </p:spPr>
      </p:pic>
      <p:pic>
        <p:nvPicPr>
          <p:cNvPr id="41" name="Picture 40">
            <a:extLst>
              <a:ext uri="{FF2B5EF4-FFF2-40B4-BE49-F238E27FC236}">
                <a16:creationId xmlns:a16="http://schemas.microsoft.com/office/drawing/2014/main" id="{91ECA18D-22A9-4980-B6C6-E0AE91481881}"/>
              </a:ext>
            </a:extLst>
          </p:cNvPr>
          <p:cNvPicPr>
            <a:picLocks noChangeAspect="1"/>
          </p:cNvPicPr>
          <p:nvPr/>
        </p:nvPicPr>
        <p:blipFill>
          <a:blip r:embed="rId6"/>
          <a:stretch>
            <a:fillRect/>
          </a:stretch>
        </p:blipFill>
        <p:spPr>
          <a:xfrm rot="19924574">
            <a:off x="8135421" y="1002280"/>
            <a:ext cx="512316" cy="345030"/>
          </a:xfrm>
          <a:prstGeom prst="rect">
            <a:avLst/>
          </a:prstGeom>
        </p:spPr>
      </p:pic>
      <p:pic>
        <p:nvPicPr>
          <p:cNvPr id="42" name="Picture 41">
            <a:extLst>
              <a:ext uri="{FF2B5EF4-FFF2-40B4-BE49-F238E27FC236}">
                <a16:creationId xmlns:a16="http://schemas.microsoft.com/office/drawing/2014/main" id="{FD3EDD8D-E5AB-418B-846C-509A611CB2F9}"/>
              </a:ext>
            </a:extLst>
          </p:cNvPr>
          <p:cNvPicPr>
            <a:picLocks noChangeAspect="1"/>
          </p:cNvPicPr>
          <p:nvPr/>
        </p:nvPicPr>
        <p:blipFill>
          <a:blip r:embed="rId6"/>
          <a:stretch>
            <a:fillRect/>
          </a:stretch>
        </p:blipFill>
        <p:spPr>
          <a:xfrm rot="19924574">
            <a:off x="9935909" y="1035999"/>
            <a:ext cx="512316" cy="345030"/>
          </a:xfrm>
          <a:prstGeom prst="rect">
            <a:avLst/>
          </a:prstGeom>
        </p:spPr>
      </p:pic>
      <p:pic>
        <p:nvPicPr>
          <p:cNvPr id="43" name="Picture 42">
            <a:extLst>
              <a:ext uri="{FF2B5EF4-FFF2-40B4-BE49-F238E27FC236}">
                <a16:creationId xmlns:a16="http://schemas.microsoft.com/office/drawing/2014/main" id="{65E37286-497E-4F55-9488-2416ADAA6B35}"/>
              </a:ext>
            </a:extLst>
          </p:cNvPr>
          <p:cNvPicPr>
            <a:picLocks noChangeAspect="1"/>
          </p:cNvPicPr>
          <p:nvPr/>
        </p:nvPicPr>
        <p:blipFill>
          <a:blip r:embed="rId6"/>
          <a:stretch>
            <a:fillRect/>
          </a:stretch>
        </p:blipFill>
        <p:spPr>
          <a:xfrm rot="9061712">
            <a:off x="9318020" y="2383362"/>
            <a:ext cx="512316" cy="345030"/>
          </a:xfrm>
          <a:prstGeom prst="rect">
            <a:avLst/>
          </a:prstGeom>
        </p:spPr>
      </p:pic>
      <p:pic>
        <p:nvPicPr>
          <p:cNvPr id="44" name="Picture 43">
            <a:extLst>
              <a:ext uri="{FF2B5EF4-FFF2-40B4-BE49-F238E27FC236}">
                <a16:creationId xmlns:a16="http://schemas.microsoft.com/office/drawing/2014/main" id="{ED16ADE6-92B1-4E9D-9814-73D5E8DB6587}"/>
              </a:ext>
            </a:extLst>
          </p:cNvPr>
          <p:cNvPicPr>
            <a:picLocks noChangeAspect="1"/>
          </p:cNvPicPr>
          <p:nvPr/>
        </p:nvPicPr>
        <p:blipFill>
          <a:blip r:embed="rId6"/>
          <a:stretch>
            <a:fillRect/>
          </a:stretch>
        </p:blipFill>
        <p:spPr>
          <a:xfrm rot="9061712">
            <a:off x="3145176" y="2395776"/>
            <a:ext cx="512316" cy="345030"/>
          </a:xfrm>
          <a:prstGeom prst="rect">
            <a:avLst/>
          </a:prstGeom>
        </p:spPr>
      </p:pic>
      <p:pic>
        <p:nvPicPr>
          <p:cNvPr id="45" name="Picture 44">
            <a:extLst>
              <a:ext uri="{FF2B5EF4-FFF2-40B4-BE49-F238E27FC236}">
                <a16:creationId xmlns:a16="http://schemas.microsoft.com/office/drawing/2014/main" id="{CB8EF49C-E7DF-4947-99E8-2E10984C90CC}"/>
              </a:ext>
            </a:extLst>
          </p:cNvPr>
          <p:cNvPicPr>
            <a:picLocks noChangeAspect="1"/>
          </p:cNvPicPr>
          <p:nvPr/>
        </p:nvPicPr>
        <p:blipFill>
          <a:blip r:embed="rId6"/>
          <a:stretch>
            <a:fillRect/>
          </a:stretch>
        </p:blipFill>
        <p:spPr>
          <a:xfrm rot="19924574">
            <a:off x="2361663" y="4018511"/>
            <a:ext cx="512316" cy="345030"/>
          </a:xfrm>
          <a:prstGeom prst="rect">
            <a:avLst/>
          </a:prstGeom>
        </p:spPr>
      </p:pic>
      <p:pic>
        <p:nvPicPr>
          <p:cNvPr id="46" name="Picture 45">
            <a:extLst>
              <a:ext uri="{FF2B5EF4-FFF2-40B4-BE49-F238E27FC236}">
                <a16:creationId xmlns:a16="http://schemas.microsoft.com/office/drawing/2014/main" id="{700DC058-DB2F-4D97-9EF6-BE20A6B7BB2A}"/>
              </a:ext>
            </a:extLst>
          </p:cNvPr>
          <p:cNvPicPr>
            <a:picLocks noChangeAspect="1"/>
          </p:cNvPicPr>
          <p:nvPr/>
        </p:nvPicPr>
        <p:blipFill>
          <a:blip r:embed="rId6"/>
          <a:stretch>
            <a:fillRect/>
          </a:stretch>
        </p:blipFill>
        <p:spPr>
          <a:xfrm rot="19924574">
            <a:off x="5126100" y="3990235"/>
            <a:ext cx="512316" cy="345030"/>
          </a:xfrm>
          <a:prstGeom prst="rect">
            <a:avLst/>
          </a:prstGeom>
        </p:spPr>
      </p:pic>
      <p:pic>
        <p:nvPicPr>
          <p:cNvPr id="47" name="Picture 46">
            <a:extLst>
              <a:ext uri="{FF2B5EF4-FFF2-40B4-BE49-F238E27FC236}">
                <a16:creationId xmlns:a16="http://schemas.microsoft.com/office/drawing/2014/main" id="{0E82FA35-8002-4F85-AE0E-CD085FD60252}"/>
              </a:ext>
            </a:extLst>
          </p:cNvPr>
          <p:cNvPicPr>
            <a:picLocks noChangeAspect="1"/>
          </p:cNvPicPr>
          <p:nvPr/>
        </p:nvPicPr>
        <p:blipFill>
          <a:blip r:embed="rId6"/>
          <a:stretch>
            <a:fillRect/>
          </a:stretch>
        </p:blipFill>
        <p:spPr>
          <a:xfrm rot="19924574">
            <a:off x="9170560" y="3982480"/>
            <a:ext cx="512316" cy="345030"/>
          </a:xfrm>
          <a:prstGeom prst="rect">
            <a:avLst/>
          </a:prstGeom>
        </p:spPr>
      </p:pic>
      <p:pic>
        <p:nvPicPr>
          <p:cNvPr id="48" name="Picture 47">
            <a:extLst>
              <a:ext uri="{FF2B5EF4-FFF2-40B4-BE49-F238E27FC236}">
                <a16:creationId xmlns:a16="http://schemas.microsoft.com/office/drawing/2014/main" id="{9C852843-1B84-4F64-8D5B-8F231A7BF873}"/>
              </a:ext>
            </a:extLst>
          </p:cNvPr>
          <p:cNvPicPr>
            <a:picLocks noChangeAspect="1"/>
          </p:cNvPicPr>
          <p:nvPr/>
        </p:nvPicPr>
        <p:blipFill>
          <a:blip r:embed="rId6"/>
          <a:stretch>
            <a:fillRect/>
          </a:stretch>
        </p:blipFill>
        <p:spPr>
          <a:xfrm rot="10549560">
            <a:off x="8204701" y="5491635"/>
            <a:ext cx="512316" cy="345030"/>
          </a:xfrm>
          <a:prstGeom prst="rect">
            <a:avLst/>
          </a:prstGeom>
        </p:spPr>
      </p:pic>
      <p:pic>
        <p:nvPicPr>
          <p:cNvPr id="49" name="Picture 48">
            <a:extLst>
              <a:ext uri="{FF2B5EF4-FFF2-40B4-BE49-F238E27FC236}">
                <a16:creationId xmlns:a16="http://schemas.microsoft.com/office/drawing/2014/main" id="{80CECF99-6D99-40AA-B14A-FE55F1083CFE}"/>
              </a:ext>
            </a:extLst>
          </p:cNvPr>
          <p:cNvPicPr>
            <a:picLocks noChangeAspect="1"/>
          </p:cNvPicPr>
          <p:nvPr/>
        </p:nvPicPr>
        <p:blipFill>
          <a:blip r:embed="rId6"/>
          <a:stretch>
            <a:fillRect/>
          </a:stretch>
        </p:blipFill>
        <p:spPr>
          <a:xfrm rot="10590785">
            <a:off x="5310242" y="5506392"/>
            <a:ext cx="512316" cy="345030"/>
          </a:xfrm>
          <a:prstGeom prst="rect">
            <a:avLst/>
          </a:prstGeom>
        </p:spPr>
      </p:pic>
      <p:pic>
        <p:nvPicPr>
          <p:cNvPr id="50" name="Picture 49">
            <a:extLst>
              <a:ext uri="{FF2B5EF4-FFF2-40B4-BE49-F238E27FC236}">
                <a16:creationId xmlns:a16="http://schemas.microsoft.com/office/drawing/2014/main" id="{E76FBA0B-5455-48F9-BF55-27F91B6DD1D1}"/>
              </a:ext>
            </a:extLst>
          </p:cNvPr>
          <p:cNvPicPr>
            <a:picLocks noChangeAspect="1"/>
          </p:cNvPicPr>
          <p:nvPr/>
        </p:nvPicPr>
        <p:blipFill>
          <a:blip r:embed="rId6"/>
          <a:stretch>
            <a:fillRect/>
          </a:stretch>
        </p:blipFill>
        <p:spPr>
          <a:xfrm rot="15431791">
            <a:off x="-90328" y="3294214"/>
            <a:ext cx="512316" cy="345030"/>
          </a:xfrm>
          <a:prstGeom prst="rect">
            <a:avLst/>
          </a:prstGeom>
        </p:spPr>
      </p:pic>
      <p:pic>
        <p:nvPicPr>
          <p:cNvPr id="8" name="Picture 7">
            <a:extLst>
              <a:ext uri="{FF2B5EF4-FFF2-40B4-BE49-F238E27FC236}">
                <a16:creationId xmlns:a16="http://schemas.microsoft.com/office/drawing/2014/main" id="{BAB321AD-8B29-4042-BD39-DE08DE74BF8E}"/>
              </a:ext>
            </a:extLst>
          </p:cNvPr>
          <p:cNvPicPr>
            <a:picLocks noChangeAspect="1"/>
          </p:cNvPicPr>
          <p:nvPr/>
        </p:nvPicPr>
        <p:blipFill>
          <a:blip r:embed="rId7"/>
          <a:stretch>
            <a:fillRect/>
          </a:stretch>
        </p:blipFill>
        <p:spPr>
          <a:xfrm>
            <a:off x="809794" y="210433"/>
            <a:ext cx="879931" cy="829699"/>
          </a:xfrm>
          <a:prstGeom prst="rect">
            <a:avLst/>
          </a:prstGeom>
        </p:spPr>
      </p:pic>
      <p:pic>
        <p:nvPicPr>
          <p:cNvPr id="52" name="Picture 51">
            <a:extLst>
              <a:ext uri="{FF2B5EF4-FFF2-40B4-BE49-F238E27FC236}">
                <a16:creationId xmlns:a16="http://schemas.microsoft.com/office/drawing/2014/main" id="{21D0438D-B62B-4264-8913-2A7BD614F19D}"/>
              </a:ext>
            </a:extLst>
          </p:cNvPr>
          <p:cNvPicPr>
            <a:picLocks noChangeAspect="1"/>
          </p:cNvPicPr>
          <p:nvPr/>
        </p:nvPicPr>
        <p:blipFill>
          <a:blip r:embed="rId3"/>
          <a:stretch>
            <a:fillRect/>
          </a:stretch>
        </p:blipFill>
        <p:spPr>
          <a:xfrm>
            <a:off x="2662999" y="75461"/>
            <a:ext cx="1750524" cy="1670238"/>
          </a:xfrm>
          <a:prstGeom prst="rect">
            <a:avLst/>
          </a:prstGeom>
        </p:spPr>
      </p:pic>
      <p:sp>
        <p:nvSpPr>
          <p:cNvPr id="53" name="Text Box 21">
            <a:extLst>
              <a:ext uri="{FF2B5EF4-FFF2-40B4-BE49-F238E27FC236}">
                <a16:creationId xmlns:a16="http://schemas.microsoft.com/office/drawing/2014/main" id="{13235AE5-64BD-43C0-B610-D9E8A9619BB9}"/>
              </a:ext>
            </a:extLst>
          </p:cNvPr>
          <p:cNvSpPr txBox="1">
            <a:spLocks noChangeArrowheads="1"/>
          </p:cNvSpPr>
          <p:nvPr/>
        </p:nvSpPr>
        <p:spPr bwMode="auto">
          <a:xfrm>
            <a:off x="2826546" y="279041"/>
            <a:ext cx="1466219" cy="534590"/>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UNDERSTAND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oracy and the power of talk</a:t>
            </a:r>
          </a:p>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200" dirty="0">
              <a:solidFill>
                <a:srgbClr val="FF0000"/>
              </a:solidFill>
              <a:latin typeface="Arial" panose="020B0604020202020204" pitchFamily="34" charset="0"/>
            </a:endParaRPr>
          </a:p>
        </p:txBody>
      </p:sp>
      <p:cxnSp>
        <p:nvCxnSpPr>
          <p:cNvPr id="54" name="Straight Connector 53">
            <a:extLst>
              <a:ext uri="{FF2B5EF4-FFF2-40B4-BE49-F238E27FC236}">
                <a16:creationId xmlns:a16="http://schemas.microsoft.com/office/drawing/2014/main" id="{0CA01D31-3DD6-483E-9445-CAA6B9AAB6FF}"/>
              </a:ext>
            </a:extLst>
          </p:cNvPr>
          <p:cNvCxnSpPr>
            <a:cxnSpLocks/>
          </p:cNvCxnSpPr>
          <p:nvPr/>
        </p:nvCxnSpPr>
        <p:spPr>
          <a:xfrm flipV="1">
            <a:off x="4758187" y="1040132"/>
            <a:ext cx="0" cy="34471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6" name="Picture 55">
            <a:extLst>
              <a:ext uri="{FF2B5EF4-FFF2-40B4-BE49-F238E27FC236}">
                <a16:creationId xmlns:a16="http://schemas.microsoft.com/office/drawing/2014/main" id="{18F9A55D-E68C-4EE4-A012-FB77905E1905}"/>
              </a:ext>
            </a:extLst>
          </p:cNvPr>
          <p:cNvPicPr>
            <a:picLocks noChangeAspect="1"/>
          </p:cNvPicPr>
          <p:nvPr/>
        </p:nvPicPr>
        <p:blipFill>
          <a:blip r:embed="rId6"/>
          <a:stretch>
            <a:fillRect/>
          </a:stretch>
        </p:blipFill>
        <p:spPr>
          <a:xfrm rot="19924574">
            <a:off x="2586672" y="1054983"/>
            <a:ext cx="512316" cy="345030"/>
          </a:xfrm>
          <a:prstGeom prst="rect">
            <a:avLst/>
          </a:prstGeom>
        </p:spPr>
      </p:pic>
      <p:pic>
        <p:nvPicPr>
          <p:cNvPr id="57" name="Picture 56">
            <a:extLst>
              <a:ext uri="{FF2B5EF4-FFF2-40B4-BE49-F238E27FC236}">
                <a16:creationId xmlns:a16="http://schemas.microsoft.com/office/drawing/2014/main" id="{E856C643-E3C9-48D4-A1F5-8E885256066F}"/>
              </a:ext>
            </a:extLst>
          </p:cNvPr>
          <p:cNvPicPr>
            <a:picLocks noChangeAspect="1"/>
          </p:cNvPicPr>
          <p:nvPr/>
        </p:nvPicPr>
        <p:blipFill>
          <a:blip r:embed="rId3"/>
          <a:stretch>
            <a:fillRect/>
          </a:stretch>
        </p:blipFill>
        <p:spPr>
          <a:xfrm>
            <a:off x="5750467" y="-1"/>
            <a:ext cx="1752544" cy="1947341"/>
          </a:xfrm>
          <a:prstGeom prst="rect">
            <a:avLst/>
          </a:prstGeom>
        </p:spPr>
      </p:pic>
      <p:sp>
        <p:nvSpPr>
          <p:cNvPr id="59" name="Text Box 21">
            <a:extLst>
              <a:ext uri="{FF2B5EF4-FFF2-40B4-BE49-F238E27FC236}">
                <a16:creationId xmlns:a16="http://schemas.microsoft.com/office/drawing/2014/main" id="{3C615A81-CCFA-4CED-9FE7-3C6D280761AA}"/>
              </a:ext>
            </a:extLst>
          </p:cNvPr>
          <p:cNvSpPr txBox="1">
            <a:spLocks noChangeArrowheads="1"/>
          </p:cNvSpPr>
          <p:nvPr/>
        </p:nvSpPr>
        <p:spPr bwMode="auto">
          <a:xfrm>
            <a:off x="5828093" y="198644"/>
            <a:ext cx="1597313" cy="967674"/>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formality and academic register language </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1" name="Picture 60">
            <a:extLst>
              <a:ext uri="{FF2B5EF4-FFF2-40B4-BE49-F238E27FC236}">
                <a16:creationId xmlns:a16="http://schemas.microsoft.com/office/drawing/2014/main" id="{869AF3D1-C3CA-449D-A6F1-2BE5E3CB9064}"/>
              </a:ext>
            </a:extLst>
          </p:cNvPr>
          <p:cNvPicPr>
            <a:picLocks noChangeAspect="1"/>
          </p:cNvPicPr>
          <p:nvPr/>
        </p:nvPicPr>
        <p:blipFill>
          <a:blip r:embed="rId3"/>
          <a:stretch>
            <a:fillRect/>
          </a:stretch>
        </p:blipFill>
        <p:spPr>
          <a:xfrm>
            <a:off x="8106317" y="1426270"/>
            <a:ext cx="1367469" cy="1504111"/>
          </a:xfrm>
          <a:prstGeom prst="rect">
            <a:avLst/>
          </a:prstGeom>
        </p:spPr>
      </p:pic>
      <p:sp>
        <p:nvSpPr>
          <p:cNvPr id="62" name="Text Box 21">
            <a:extLst>
              <a:ext uri="{FF2B5EF4-FFF2-40B4-BE49-F238E27FC236}">
                <a16:creationId xmlns:a16="http://schemas.microsoft.com/office/drawing/2014/main" id="{994389A3-1C33-4BF2-8C2D-63691FEA3AA1}"/>
              </a:ext>
            </a:extLst>
          </p:cNvPr>
          <p:cNvSpPr txBox="1">
            <a:spLocks noChangeArrowheads="1"/>
          </p:cNvSpPr>
          <p:nvPr/>
        </p:nvSpPr>
        <p:spPr bwMode="auto">
          <a:xfrm>
            <a:off x="6866394" y="2911469"/>
            <a:ext cx="1372555" cy="530456"/>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how to choose the best arguments</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sp>
        <p:nvSpPr>
          <p:cNvPr id="65" name="Text Box 21">
            <a:extLst>
              <a:ext uri="{FF2B5EF4-FFF2-40B4-BE49-F238E27FC236}">
                <a16:creationId xmlns:a16="http://schemas.microsoft.com/office/drawing/2014/main" id="{33BB6469-5B34-4EFD-A93F-516A09A99DF4}"/>
              </a:ext>
            </a:extLst>
          </p:cNvPr>
          <p:cNvSpPr txBox="1">
            <a:spLocks noChangeArrowheads="1"/>
          </p:cNvSpPr>
          <p:nvPr/>
        </p:nvSpPr>
        <p:spPr bwMode="auto">
          <a:xfrm>
            <a:off x="7236052" y="4576110"/>
            <a:ext cx="1344116" cy="873387"/>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how to plan for a debate.</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cxnSp>
        <p:nvCxnSpPr>
          <p:cNvPr id="66" name="Straight Connector 65">
            <a:extLst>
              <a:ext uri="{FF2B5EF4-FFF2-40B4-BE49-F238E27FC236}">
                <a16:creationId xmlns:a16="http://schemas.microsoft.com/office/drawing/2014/main" id="{09863DA8-9CC3-4C92-A43D-3F03B26F872F}"/>
              </a:ext>
            </a:extLst>
          </p:cNvPr>
          <p:cNvCxnSpPr>
            <a:cxnSpLocks/>
          </p:cNvCxnSpPr>
          <p:nvPr/>
        </p:nvCxnSpPr>
        <p:spPr>
          <a:xfrm flipV="1">
            <a:off x="6267963" y="5473447"/>
            <a:ext cx="0" cy="335845"/>
          </a:xfrm>
          <a:prstGeom prst="line">
            <a:avLst/>
          </a:prstGeom>
          <a:noFill/>
          <a:ln w="28575" cap="flat" cmpd="sng" algn="ctr">
            <a:solidFill>
              <a:sysClr val="windowText" lastClr="000000"/>
            </a:solidFill>
            <a:prstDash val="solid"/>
            <a:miter lim="800000"/>
          </a:ln>
          <a:effectLst/>
        </p:spPr>
      </p:cxnSp>
      <p:sp>
        <p:nvSpPr>
          <p:cNvPr id="67" name="Text Box 21">
            <a:extLst>
              <a:ext uri="{FF2B5EF4-FFF2-40B4-BE49-F238E27FC236}">
                <a16:creationId xmlns:a16="http://schemas.microsoft.com/office/drawing/2014/main" id="{8DFEAA9E-19A5-4281-98CD-C8225CF60D73}"/>
              </a:ext>
            </a:extLst>
          </p:cNvPr>
          <p:cNvSpPr txBox="1">
            <a:spLocks noChangeArrowheads="1"/>
          </p:cNvSpPr>
          <p:nvPr/>
        </p:nvSpPr>
        <p:spPr bwMode="auto">
          <a:xfrm>
            <a:off x="10896254" y="1227498"/>
            <a:ext cx="1294124" cy="628127"/>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persuasive language</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sp>
        <p:nvSpPr>
          <p:cNvPr id="3" name="TextBox 2">
            <a:extLst>
              <a:ext uri="{FF2B5EF4-FFF2-40B4-BE49-F238E27FC236}">
                <a16:creationId xmlns:a16="http://schemas.microsoft.com/office/drawing/2014/main" id="{CCA67472-277E-49E6-9351-91E093C2DAFB}"/>
              </a:ext>
            </a:extLst>
          </p:cNvPr>
          <p:cNvSpPr txBox="1"/>
          <p:nvPr/>
        </p:nvSpPr>
        <p:spPr>
          <a:xfrm>
            <a:off x="2662999" y="185076"/>
            <a:ext cx="507169" cy="400110"/>
          </a:xfrm>
          <a:prstGeom prst="rect">
            <a:avLst/>
          </a:prstGeom>
          <a:noFill/>
        </p:spPr>
        <p:txBody>
          <a:bodyPr wrap="square" rtlCol="0">
            <a:spAutoFit/>
          </a:bodyPr>
          <a:lstStyle/>
          <a:p>
            <a:r>
              <a:rPr lang="en-GB" sz="2000" dirty="0">
                <a:latin typeface="Bakso Sapi" pitchFamily="50" charset="0"/>
              </a:rPr>
              <a:t>1</a:t>
            </a:r>
          </a:p>
        </p:txBody>
      </p:sp>
      <p:sp>
        <p:nvSpPr>
          <p:cNvPr id="68" name="TextBox 67">
            <a:extLst>
              <a:ext uri="{FF2B5EF4-FFF2-40B4-BE49-F238E27FC236}">
                <a16:creationId xmlns:a16="http://schemas.microsoft.com/office/drawing/2014/main" id="{189F05E6-0C3F-4C18-A41F-1A9A953F5938}"/>
              </a:ext>
            </a:extLst>
          </p:cNvPr>
          <p:cNvSpPr txBox="1"/>
          <p:nvPr/>
        </p:nvSpPr>
        <p:spPr>
          <a:xfrm>
            <a:off x="5745019" y="132158"/>
            <a:ext cx="507169" cy="400110"/>
          </a:xfrm>
          <a:prstGeom prst="rect">
            <a:avLst/>
          </a:prstGeom>
          <a:noFill/>
        </p:spPr>
        <p:txBody>
          <a:bodyPr wrap="square" rtlCol="0">
            <a:spAutoFit/>
          </a:bodyPr>
          <a:lstStyle/>
          <a:p>
            <a:r>
              <a:rPr lang="en-GB" sz="2000" dirty="0">
                <a:latin typeface="Bakso Sapi" pitchFamily="50" charset="0"/>
              </a:rPr>
              <a:t>2</a:t>
            </a:r>
          </a:p>
        </p:txBody>
      </p:sp>
      <p:sp>
        <p:nvSpPr>
          <p:cNvPr id="69" name="TextBox 68">
            <a:extLst>
              <a:ext uri="{FF2B5EF4-FFF2-40B4-BE49-F238E27FC236}">
                <a16:creationId xmlns:a16="http://schemas.microsoft.com/office/drawing/2014/main" id="{1B785AF7-198D-4593-B854-A2E3135BF4AC}"/>
              </a:ext>
            </a:extLst>
          </p:cNvPr>
          <p:cNvSpPr txBox="1"/>
          <p:nvPr/>
        </p:nvSpPr>
        <p:spPr>
          <a:xfrm>
            <a:off x="8460859" y="129074"/>
            <a:ext cx="507169" cy="400110"/>
          </a:xfrm>
          <a:prstGeom prst="rect">
            <a:avLst/>
          </a:prstGeom>
          <a:noFill/>
        </p:spPr>
        <p:txBody>
          <a:bodyPr wrap="square" rtlCol="0">
            <a:spAutoFit/>
          </a:bodyPr>
          <a:lstStyle/>
          <a:p>
            <a:r>
              <a:rPr lang="en-GB" sz="2000" dirty="0">
                <a:latin typeface="Bakso Sapi" pitchFamily="50" charset="0"/>
              </a:rPr>
              <a:t>3</a:t>
            </a:r>
          </a:p>
        </p:txBody>
      </p:sp>
      <p:sp>
        <p:nvSpPr>
          <p:cNvPr id="70" name="TextBox 69">
            <a:extLst>
              <a:ext uri="{FF2B5EF4-FFF2-40B4-BE49-F238E27FC236}">
                <a16:creationId xmlns:a16="http://schemas.microsoft.com/office/drawing/2014/main" id="{9068D670-BE1B-44F2-99E0-E6C76FADE26B}"/>
              </a:ext>
            </a:extLst>
          </p:cNvPr>
          <p:cNvSpPr txBox="1"/>
          <p:nvPr/>
        </p:nvSpPr>
        <p:spPr>
          <a:xfrm>
            <a:off x="10796000" y="1173130"/>
            <a:ext cx="507169" cy="400110"/>
          </a:xfrm>
          <a:prstGeom prst="rect">
            <a:avLst/>
          </a:prstGeom>
          <a:noFill/>
        </p:spPr>
        <p:txBody>
          <a:bodyPr wrap="square" rtlCol="0">
            <a:spAutoFit/>
          </a:bodyPr>
          <a:lstStyle/>
          <a:p>
            <a:r>
              <a:rPr lang="en-GB" sz="2000" dirty="0">
                <a:latin typeface="Bakso Sapi" pitchFamily="50" charset="0"/>
              </a:rPr>
              <a:t>4</a:t>
            </a:r>
          </a:p>
        </p:txBody>
      </p:sp>
      <p:sp>
        <p:nvSpPr>
          <p:cNvPr id="71" name="TextBox 70">
            <a:extLst>
              <a:ext uri="{FF2B5EF4-FFF2-40B4-BE49-F238E27FC236}">
                <a16:creationId xmlns:a16="http://schemas.microsoft.com/office/drawing/2014/main" id="{9F572A9C-14D3-4F9A-9AEF-7BF7349B45E2}"/>
              </a:ext>
            </a:extLst>
          </p:cNvPr>
          <p:cNvSpPr txBox="1"/>
          <p:nvPr/>
        </p:nvSpPr>
        <p:spPr>
          <a:xfrm>
            <a:off x="8084456" y="1482178"/>
            <a:ext cx="507169" cy="400110"/>
          </a:xfrm>
          <a:prstGeom prst="rect">
            <a:avLst/>
          </a:prstGeom>
          <a:noFill/>
        </p:spPr>
        <p:txBody>
          <a:bodyPr wrap="square" rtlCol="0">
            <a:spAutoFit/>
          </a:bodyPr>
          <a:lstStyle/>
          <a:p>
            <a:r>
              <a:rPr lang="en-GB" sz="2000" dirty="0">
                <a:latin typeface="Bakso Sapi" pitchFamily="50" charset="0"/>
              </a:rPr>
              <a:t>5</a:t>
            </a:r>
          </a:p>
        </p:txBody>
      </p:sp>
      <p:sp>
        <p:nvSpPr>
          <p:cNvPr id="72" name="TextBox 71">
            <a:extLst>
              <a:ext uri="{FF2B5EF4-FFF2-40B4-BE49-F238E27FC236}">
                <a16:creationId xmlns:a16="http://schemas.microsoft.com/office/drawing/2014/main" id="{A6B4B57D-3755-4D8C-A68A-B5338C6F71B2}"/>
              </a:ext>
            </a:extLst>
          </p:cNvPr>
          <p:cNvSpPr txBox="1"/>
          <p:nvPr/>
        </p:nvSpPr>
        <p:spPr>
          <a:xfrm>
            <a:off x="6698601" y="2806627"/>
            <a:ext cx="507169" cy="400110"/>
          </a:xfrm>
          <a:prstGeom prst="rect">
            <a:avLst/>
          </a:prstGeom>
          <a:noFill/>
        </p:spPr>
        <p:txBody>
          <a:bodyPr wrap="square" rtlCol="0">
            <a:spAutoFit/>
          </a:bodyPr>
          <a:lstStyle/>
          <a:p>
            <a:r>
              <a:rPr lang="en-GB" sz="2000" dirty="0">
                <a:latin typeface="Bakso Sapi" pitchFamily="50" charset="0"/>
              </a:rPr>
              <a:t>8</a:t>
            </a:r>
          </a:p>
        </p:txBody>
      </p:sp>
      <p:sp>
        <p:nvSpPr>
          <p:cNvPr id="73" name="TextBox 72">
            <a:extLst>
              <a:ext uri="{FF2B5EF4-FFF2-40B4-BE49-F238E27FC236}">
                <a16:creationId xmlns:a16="http://schemas.microsoft.com/office/drawing/2014/main" id="{231A2FAF-9807-4509-B578-22AC33993F1C}"/>
              </a:ext>
            </a:extLst>
          </p:cNvPr>
          <p:cNvSpPr txBox="1"/>
          <p:nvPr/>
        </p:nvSpPr>
        <p:spPr>
          <a:xfrm>
            <a:off x="3567468" y="2899231"/>
            <a:ext cx="507169" cy="400110"/>
          </a:xfrm>
          <a:prstGeom prst="rect">
            <a:avLst/>
          </a:prstGeom>
          <a:noFill/>
        </p:spPr>
        <p:txBody>
          <a:bodyPr wrap="square" rtlCol="0">
            <a:spAutoFit/>
          </a:bodyPr>
          <a:lstStyle/>
          <a:p>
            <a:r>
              <a:rPr lang="en-GB" sz="2000" dirty="0">
                <a:latin typeface="Bakso Sapi" pitchFamily="50" charset="0"/>
              </a:rPr>
              <a:t>7</a:t>
            </a:r>
          </a:p>
        </p:txBody>
      </p:sp>
      <p:sp>
        <p:nvSpPr>
          <p:cNvPr id="76" name="TextBox 75">
            <a:extLst>
              <a:ext uri="{FF2B5EF4-FFF2-40B4-BE49-F238E27FC236}">
                <a16:creationId xmlns:a16="http://schemas.microsoft.com/office/drawing/2014/main" id="{FF092E50-D70F-41AE-A422-E22E2BD7CE61}"/>
              </a:ext>
            </a:extLst>
          </p:cNvPr>
          <p:cNvSpPr txBox="1"/>
          <p:nvPr/>
        </p:nvSpPr>
        <p:spPr>
          <a:xfrm>
            <a:off x="1473846" y="2020920"/>
            <a:ext cx="507169" cy="400110"/>
          </a:xfrm>
          <a:prstGeom prst="rect">
            <a:avLst/>
          </a:prstGeom>
          <a:noFill/>
        </p:spPr>
        <p:txBody>
          <a:bodyPr wrap="square" rtlCol="0">
            <a:spAutoFit/>
          </a:bodyPr>
          <a:lstStyle/>
          <a:p>
            <a:r>
              <a:rPr lang="en-GB" sz="2000" dirty="0">
                <a:latin typeface="Bakso Sapi" pitchFamily="50" charset="0"/>
              </a:rPr>
              <a:t>6</a:t>
            </a:r>
          </a:p>
        </p:txBody>
      </p:sp>
      <p:sp>
        <p:nvSpPr>
          <p:cNvPr id="77" name="TextBox 76">
            <a:extLst>
              <a:ext uri="{FF2B5EF4-FFF2-40B4-BE49-F238E27FC236}">
                <a16:creationId xmlns:a16="http://schemas.microsoft.com/office/drawing/2014/main" id="{F2647A73-49F3-4CC1-84D7-1A7C381B849B}"/>
              </a:ext>
            </a:extLst>
          </p:cNvPr>
          <p:cNvSpPr txBox="1"/>
          <p:nvPr/>
        </p:nvSpPr>
        <p:spPr>
          <a:xfrm>
            <a:off x="10629041" y="4101846"/>
            <a:ext cx="507169" cy="400110"/>
          </a:xfrm>
          <a:prstGeom prst="rect">
            <a:avLst/>
          </a:prstGeom>
          <a:noFill/>
        </p:spPr>
        <p:txBody>
          <a:bodyPr wrap="square" rtlCol="0">
            <a:spAutoFit/>
          </a:bodyPr>
          <a:lstStyle/>
          <a:p>
            <a:r>
              <a:rPr lang="en-GB" sz="2000" dirty="0">
                <a:latin typeface="Bakso Sapi" pitchFamily="50" charset="0"/>
              </a:rPr>
              <a:t>9</a:t>
            </a:r>
          </a:p>
        </p:txBody>
      </p:sp>
      <p:sp>
        <p:nvSpPr>
          <p:cNvPr id="78" name="TextBox 77">
            <a:extLst>
              <a:ext uri="{FF2B5EF4-FFF2-40B4-BE49-F238E27FC236}">
                <a16:creationId xmlns:a16="http://schemas.microsoft.com/office/drawing/2014/main" id="{C123EB37-192B-47B4-9689-15781CEE01C7}"/>
              </a:ext>
            </a:extLst>
          </p:cNvPr>
          <p:cNvSpPr txBox="1"/>
          <p:nvPr/>
        </p:nvSpPr>
        <p:spPr>
          <a:xfrm>
            <a:off x="7322184" y="4528190"/>
            <a:ext cx="507169" cy="400110"/>
          </a:xfrm>
          <a:prstGeom prst="rect">
            <a:avLst/>
          </a:prstGeom>
          <a:noFill/>
        </p:spPr>
        <p:txBody>
          <a:bodyPr wrap="square" rtlCol="0">
            <a:spAutoFit/>
          </a:bodyPr>
          <a:lstStyle/>
          <a:p>
            <a:r>
              <a:rPr lang="en-GB" sz="2000" dirty="0">
                <a:latin typeface="Bakso Sapi" pitchFamily="50" charset="0"/>
              </a:rPr>
              <a:t>10</a:t>
            </a:r>
          </a:p>
        </p:txBody>
      </p:sp>
      <p:sp>
        <p:nvSpPr>
          <p:cNvPr id="79" name="TextBox 78">
            <a:extLst>
              <a:ext uri="{FF2B5EF4-FFF2-40B4-BE49-F238E27FC236}">
                <a16:creationId xmlns:a16="http://schemas.microsoft.com/office/drawing/2014/main" id="{16A6602B-1F47-4084-AC1D-CE4509A21235}"/>
              </a:ext>
            </a:extLst>
          </p:cNvPr>
          <p:cNvSpPr txBox="1"/>
          <p:nvPr/>
        </p:nvSpPr>
        <p:spPr>
          <a:xfrm>
            <a:off x="3382387" y="4600693"/>
            <a:ext cx="507169" cy="400110"/>
          </a:xfrm>
          <a:prstGeom prst="rect">
            <a:avLst/>
          </a:prstGeom>
          <a:noFill/>
        </p:spPr>
        <p:txBody>
          <a:bodyPr wrap="square" rtlCol="0">
            <a:spAutoFit/>
          </a:bodyPr>
          <a:lstStyle/>
          <a:p>
            <a:r>
              <a:rPr lang="en-GB" sz="2000" dirty="0">
                <a:latin typeface="Bakso Sapi" pitchFamily="50" charset="0"/>
              </a:rPr>
              <a:t>11</a:t>
            </a:r>
          </a:p>
        </p:txBody>
      </p:sp>
      <p:sp>
        <p:nvSpPr>
          <p:cNvPr id="5" name="TextBox 4">
            <a:extLst>
              <a:ext uri="{FF2B5EF4-FFF2-40B4-BE49-F238E27FC236}">
                <a16:creationId xmlns:a16="http://schemas.microsoft.com/office/drawing/2014/main" id="{D8762F79-6E1B-418C-9CA8-77A2275C2767}"/>
              </a:ext>
            </a:extLst>
          </p:cNvPr>
          <p:cNvSpPr txBox="1"/>
          <p:nvPr/>
        </p:nvSpPr>
        <p:spPr>
          <a:xfrm>
            <a:off x="667158" y="1020108"/>
            <a:ext cx="1847436" cy="646331"/>
          </a:xfrm>
          <a:prstGeom prst="rect">
            <a:avLst/>
          </a:prstGeom>
          <a:solidFill>
            <a:schemeClr val="accent1">
              <a:lumMod val="20000"/>
              <a:lumOff val="80000"/>
            </a:schemeClr>
          </a:solidFill>
          <a:ln>
            <a:solidFill>
              <a:schemeClr val="tx1">
                <a:lumMod val="95000"/>
                <a:lumOff val="5000"/>
              </a:schemeClr>
            </a:solidFill>
          </a:ln>
        </p:spPr>
        <p:txBody>
          <a:bodyPr wrap="square" rtlCol="0">
            <a:spAutoFit/>
          </a:bodyPr>
          <a:lstStyle/>
          <a:p>
            <a:pPr algn="ctr"/>
            <a:r>
              <a:rPr lang="en-US" sz="1200" dirty="0">
                <a:ln w="0"/>
                <a:solidFill>
                  <a:srgbClr val="0070C0"/>
                </a:solidFill>
                <a:effectLst>
                  <a:outerShdw blurRad="38100" dist="19050" dir="2700000" algn="tl" rotWithShape="0">
                    <a:schemeClr val="dk1">
                      <a:alpha val="40000"/>
                    </a:schemeClr>
                  </a:outerShdw>
                </a:effectLst>
                <a:latin typeface="Amasis MT Pro Black" panose="02040A04050005020304" pitchFamily="18" charset="0"/>
              </a:rPr>
              <a:t>Time to…</a:t>
            </a:r>
            <a:r>
              <a:rPr lang="en-GB" sz="1200" dirty="0">
                <a:effectLst/>
                <a:latin typeface="Abadi Extra Light" panose="020B0204020104020204" pitchFamily="34" charset="0"/>
                <a:ea typeface="Calibri" panose="020F0502020204030204" pitchFamily="34" charset="0"/>
                <a:cs typeface="Times New Roman" panose="02020603050405020304" pitchFamily="18" charset="0"/>
              </a:rPr>
              <a:t> become an effective speaker and listener. </a:t>
            </a:r>
            <a:endParaRPr lang="en-GB" dirty="0"/>
          </a:p>
        </p:txBody>
      </p:sp>
      <p:sp>
        <p:nvSpPr>
          <p:cNvPr id="80" name="Text Box 21">
            <a:extLst>
              <a:ext uri="{FF2B5EF4-FFF2-40B4-BE49-F238E27FC236}">
                <a16:creationId xmlns:a16="http://schemas.microsoft.com/office/drawing/2014/main" id="{DCC856CD-C845-4E60-96A0-F8DE4C2E05D4}"/>
              </a:ext>
            </a:extLst>
          </p:cNvPr>
          <p:cNvSpPr txBox="1">
            <a:spLocks noChangeArrowheads="1"/>
          </p:cNvSpPr>
          <p:nvPr/>
        </p:nvSpPr>
        <p:spPr bwMode="auto">
          <a:xfrm>
            <a:off x="7960200" y="1632951"/>
            <a:ext cx="1599431" cy="564312"/>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debates/discussion</a:t>
            </a:r>
            <a:endParaRPr lang="en-US" altLang="en-US" sz="1200" dirty="0">
              <a:solidFill>
                <a:srgbClr val="FF0000"/>
              </a:solidFill>
              <a:latin typeface="Arial" panose="020B0604020202020204" pitchFamily="34" charset="0"/>
            </a:endParaRPr>
          </a:p>
        </p:txBody>
      </p:sp>
      <p:sp>
        <p:nvSpPr>
          <p:cNvPr id="81" name="Text Box 21">
            <a:extLst>
              <a:ext uri="{FF2B5EF4-FFF2-40B4-BE49-F238E27FC236}">
                <a16:creationId xmlns:a16="http://schemas.microsoft.com/office/drawing/2014/main" id="{005071B5-35E6-4E0F-8E0B-486CA83F5274}"/>
              </a:ext>
            </a:extLst>
          </p:cNvPr>
          <p:cNvSpPr txBox="1">
            <a:spLocks noChangeArrowheads="1"/>
          </p:cNvSpPr>
          <p:nvPr/>
        </p:nvSpPr>
        <p:spPr bwMode="auto">
          <a:xfrm>
            <a:off x="1383197" y="2117781"/>
            <a:ext cx="1295991" cy="409051"/>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ESTABLISH</a:t>
            </a:r>
          </a:p>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‘Time to Talk’ </a:t>
            </a: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rules</a:t>
            </a:r>
            <a:endParaRPr lang="en-US" altLang="en-US" sz="1200" dirty="0">
              <a:solidFill>
                <a:srgbClr val="FF0000"/>
              </a:solidFill>
              <a:latin typeface="Arial" panose="020B0604020202020204" pitchFamily="34" charset="0"/>
            </a:endParaRPr>
          </a:p>
        </p:txBody>
      </p:sp>
      <p:sp>
        <p:nvSpPr>
          <p:cNvPr id="7" name="Rectangle 6">
            <a:extLst>
              <a:ext uri="{FF2B5EF4-FFF2-40B4-BE49-F238E27FC236}">
                <a16:creationId xmlns:a16="http://schemas.microsoft.com/office/drawing/2014/main" id="{66BC7BA9-0EB4-4173-A0CA-89BC4889C713}"/>
              </a:ext>
            </a:extLst>
          </p:cNvPr>
          <p:cNvSpPr/>
          <p:nvPr/>
        </p:nvSpPr>
        <p:spPr>
          <a:xfrm>
            <a:off x="3056727" y="5999982"/>
            <a:ext cx="7790915"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June 2022-December 2022</a:t>
            </a:r>
          </a:p>
        </p:txBody>
      </p:sp>
      <p:pic>
        <p:nvPicPr>
          <p:cNvPr id="84" name="Picture 83">
            <a:extLst>
              <a:ext uri="{FF2B5EF4-FFF2-40B4-BE49-F238E27FC236}">
                <a16:creationId xmlns:a16="http://schemas.microsoft.com/office/drawing/2014/main" id="{CD9ED456-E090-470A-8E84-6C22B7299F71}"/>
              </a:ext>
            </a:extLst>
          </p:cNvPr>
          <p:cNvPicPr>
            <a:picLocks noChangeAspect="1"/>
          </p:cNvPicPr>
          <p:nvPr/>
        </p:nvPicPr>
        <p:blipFill>
          <a:blip r:embed="rId8"/>
          <a:stretch>
            <a:fillRect/>
          </a:stretch>
        </p:blipFill>
        <p:spPr>
          <a:xfrm>
            <a:off x="5414371" y="-63741"/>
            <a:ext cx="2765207" cy="3110858"/>
          </a:xfrm>
          <a:prstGeom prst="rect">
            <a:avLst/>
          </a:prstGeom>
          <a:solidFill>
            <a:schemeClr val="tx1"/>
          </a:solidFill>
          <a:ln>
            <a:solidFill>
              <a:schemeClr val="tx1">
                <a:lumMod val="85000"/>
                <a:lumOff val="15000"/>
              </a:schemeClr>
            </a:solidFill>
          </a:ln>
        </p:spPr>
      </p:pic>
      <p:pic>
        <p:nvPicPr>
          <p:cNvPr id="87" name="Picture 86">
            <a:extLst>
              <a:ext uri="{FF2B5EF4-FFF2-40B4-BE49-F238E27FC236}">
                <a16:creationId xmlns:a16="http://schemas.microsoft.com/office/drawing/2014/main" id="{6B66E35E-0938-417A-807B-F9698C3E0F90}"/>
              </a:ext>
            </a:extLst>
          </p:cNvPr>
          <p:cNvPicPr>
            <a:picLocks noChangeAspect="1"/>
          </p:cNvPicPr>
          <p:nvPr/>
        </p:nvPicPr>
        <p:blipFill>
          <a:blip r:embed="rId9"/>
          <a:stretch>
            <a:fillRect/>
          </a:stretch>
        </p:blipFill>
        <p:spPr>
          <a:xfrm>
            <a:off x="7370257" y="1609293"/>
            <a:ext cx="725129" cy="755607"/>
          </a:xfrm>
          <a:prstGeom prst="rect">
            <a:avLst/>
          </a:prstGeom>
        </p:spPr>
      </p:pic>
    </p:spTree>
    <p:extLst>
      <p:ext uri="{BB962C8B-B14F-4D97-AF65-F5344CB8AC3E}">
        <p14:creationId xmlns:p14="http://schemas.microsoft.com/office/powerpoint/2010/main" val="141133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Turn Arrow 9"/>
          <p:cNvSpPr/>
          <p:nvPr/>
        </p:nvSpPr>
        <p:spPr>
          <a:xfrm rot="5400000">
            <a:off x="6219908" y="-2553427"/>
            <a:ext cx="1743461" cy="8947632"/>
          </a:xfrm>
          <a:prstGeom prst="uturnArrow">
            <a:avLst>
              <a:gd name="adj1" fmla="val 20058"/>
              <a:gd name="adj2" fmla="val 10029"/>
              <a:gd name="adj3" fmla="val 18220"/>
              <a:gd name="adj4" fmla="val 49965"/>
              <a:gd name="adj5" fmla="val 97100"/>
            </a:avLst>
          </a:prstGeom>
          <a:solidFill>
            <a:srgbClr val="66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sp>
        <p:nvSpPr>
          <p:cNvPr id="11" name="U-Turn Arrow 10"/>
          <p:cNvSpPr/>
          <p:nvPr/>
        </p:nvSpPr>
        <p:spPr>
          <a:xfrm rot="16200000">
            <a:off x="5207407" y="-1082402"/>
            <a:ext cx="1919729" cy="8947635"/>
          </a:xfrm>
          <a:prstGeom prst="uturnArrow">
            <a:avLst>
              <a:gd name="adj1" fmla="val 19494"/>
              <a:gd name="adj2" fmla="val 9747"/>
              <a:gd name="adj3" fmla="val 141"/>
              <a:gd name="adj4" fmla="val 47654"/>
              <a:gd name="adj5" fmla="val 16614"/>
            </a:avLst>
          </a:prstGeom>
          <a:solidFill>
            <a:srgbClr val="66FFCC"/>
          </a:solidFill>
          <a:ln w="19050" cap="flat" cmpd="sng" algn="ctr">
            <a:solidFill>
              <a:schemeClr val="tx1"/>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sp>
        <p:nvSpPr>
          <p:cNvPr id="12" name="U-Turn Arrow 11"/>
          <p:cNvSpPr/>
          <p:nvPr/>
        </p:nvSpPr>
        <p:spPr>
          <a:xfrm rot="5400000">
            <a:off x="6403583" y="577655"/>
            <a:ext cx="1843829" cy="8662670"/>
          </a:xfrm>
          <a:prstGeom prst="uturnArrow">
            <a:avLst>
              <a:gd name="adj1" fmla="val 20058"/>
              <a:gd name="adj2" fmla="val 10029"/>
              <a:gd name="adj3" fmla="val 18220"/>
              <a:gd name="adj4" fmla="val 48151"/>
              <a:gd name="adj5" fmla="val 97100"/>
            </a:avLst>
          </a:prstGeom>
          <a:solidFill>
            <a:srgbClr val="66FFCC"/>
          </a:solidFill>
          <a:ln w="19050" cap="flat" cmpd="sng" algn="ctr">
            <a:solidFill>
              <a:schemeClr val="tx1"/>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endParaRPr lang="en-GB" sz="1801" dirty="0"/>
          </a:p>
        </p:txBody>
      </p:sp>
      <p:cxnSp>
        <p:nvCxnSpPr>
          <p:cNvPr id="13" name="Straight Connector 12"/>
          <p:cNvCxnSpPr>
            <a:cxnSpLocks/>
          </p:cNvCxnSpPr>
          <p:nvPr/>
        </p:nvCxnSpPr>
        <p:spPr>
          <a:xfrm flipV="1">
            <a:off x="6739387" y="1040132"/>
            <a:ext cx="0" cy="34471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a:cxnSpLocks/>
          </p:cNvCxnSpPr>
          <p:nvPr/>
        </p:nvCxnSpPr>
        <p:spPr>
          <a:xfrm flipV="1">
            <a:off x="10526100" y="2447752"/>
            <a:ext cx="0" cy="335845"/>
          </a:xfrm>
          <a:prstGeom prst="line">
            <a:avLst/>
          </a:prstGeom>
          <a:noFill/>
          <a:ln w="28575" cap="flat" cmpd="sng" algn="ctr">
            <a:solidFill>
              <a:sysClr val="windowText" lastClr="000000"/>
            </a:solidFill>
            <a:prstDash val="solid"/>
            <a:miter lim="800000"/>
          </a:ln>
          <a:effectLst/>
        </p:spPr>
      </p:cxnSp>
      <p:sp>
        <p:nvSpPr>
          <p:cNvPr id="20" name="Text Box 3078"/>
          <p:cNvSpPr txBox="1">
            <a:spLocks noChangeArrowheads="1"/>
          </p:cNvSpPr>
          <p:nvPr/>
        </p:nvSpPr>
        <p:spPr bwMode="auto">
          <a:xfrm>
            <a:off x="3149953" y="2379749"/>
            <a:ext cx="3941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1" tIns="45720" rIns="91441" bIns="45720" numCol="1" anchor="t" anchorCtr="0" compatLnSpc="1">
            <a:prstTxWarp prst="textNoShape">
              <a:avLst/>
            </a:prstTxWarp>
            <a:spAutoFit/>
          </a:bodyPr>
          <a:lstStyle/>
          <a:p>
            <a:pPr algn="ctr" defTabSz="914471" eaLnBrk="0" fontAlgn="base" hangingPunct="0">
              <a:spcBef>
                <a:spcPct val="0"/>
              </a:spcBef>
              <a:spcAft>
                <a:spcPct val="0"/>
              </a:spcAft>
            </a:pPr>
            <a:r>
              <a:rPr lang="en-US" altLang="en-US" sz="2000" dirty="0">
                <a:solidFill>
                  <a:srgbClr val="000000"/>
                </a:solidFill>
                <a:latin typeface="Berlin Sans FB" panose="020E0602020502020306" pitchFamily="34" charset="0"/>
                <a:ea typeface="Times New Roman" panose="02020603050405020304" pitchFamily="18" charset="0"/>
                <a:cs typeface="Times New Roman" panose="02020603050405020304" pitchFamily="18" charset="0"/>
              </a:rPr>
              <a:t>Preparing for</a:t>
            </a:r>
            <a:endParaRPr lang="en-US" altLang="en-US" sz="1801" dirty="0">
              <a:latin typeface="Arial" panose="020B0604020202020204" pitchFamily="34" charset="0"/>
            </a:endParaRPr>
          </a:p>
        </p:txBody>
      </p:sp>
      <p:sp>
        <p:nvSpPr>
          <p:cNvPr id="2048" name="Rectangle 36"/>
          <p:cNvSpPr>
            <a:spLocks noChangeArrowheads="1"/>
          </p:cNvSpPr>
          <p:nvPr/>
        </p:nvSpPr>
        <p:spPr bwMode="auto">
          <a:xfrm>
            <a:off x="1008532" y="-194253"/>
            <a:ext cx="184733" cy="36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1" tIns="45720" rIns="91441" bIns="45720" numCol="1" anchor="ctr" anchorCtr="0" compatLnSpc="1">
            <a:prstTxWarp prst="textNoShape">
              <a:avLst/>
            </a:prstTxWarp>
            <a:spAutoFit/>
          </a:bodyPr>
          <a:lstStyle/>
          <a:p>
            <a:endParaRPr lang="en-GB" sz="1801"/>
          </a:p>
        </p:txBody>
      </p:sp>
      <p:sp>
        <p:nvSpPr>
          <p:cNvPr id="2" name="Rectangle 1">
            <a:extLst>
              <a:ext uri="{FF2B5EF4-FFF2-40B4-BE49-F238E27FC236}">
                <a16:creationId xmlns:a16="http://schemas.microsoft.com/office/drawing/2014/main" id="{AFCC5827-F3EE-42E1-9644-3E55FF356FDB}"/>
              </a:ext>
            </a:extLst>
          </p:cNvPr>
          <p:cNvSpPr/>
          <p:nvPr/>
        </p:nvSpPr>
        <p:spPr>
          <a:xfrm rot="16200000">
            <a:off x="-2918332" y="3099027"/>
            <a:ext cx="6782539" cy="584775"/>
          </a:xfrm>
          <a:prstGeom prst="rect">
            <a:avLst/>
          </a:prstGeom>
          <a:noFill/>
        </p:spPr>
        <p:txBody>
          <a:bodyPr wrap="square" lIns="91441" tIns="45720" rIns="91441" bIns="45720">
            <a:spAutoFit/>
          </a:bodyPr>
          <a:lstStyle/>
          <a:p>
            <a:pPr algn="ctr"/>
            <a:r>
              <a:rPr lang="en-US" sz="3200" dirty="0">
                <a:ln w="0"/>
                <a:effectLst>
                  <a:outerShdw blurRad="38100" dist="19050" dir="2700000" algn="tl" rotWithShape="0">
                    <a:schemeClr val="dk1">
                      <a:alpha val="40000"/>
                    </a:schemeClr>
                  </a:outerShdw>
                </a:effectLst>
                <a:latin typeface="Amasis MT Pro Black" panose="02040A04050005020304" pitchFamily="18" charset="0"/>
              </a:rPr>
              <a:t>‘</a:t>
            </a:r>
            <a:r>
              <a:rPr lang="en-US" sz="3200" dirty="0">
                <a:ln w="0"/>
                <a:solidFill>
                  <a:srgbClr val="0070C0"/>
                </a:solidFill>
                <a:effectLst>
                  <a:outerShdw blurRad="38100" dist="19050" dir="2700000" algn="tl" rotWithShape="0">
                    <a:schemeClr val="dk1">
                      <a:alpha val="40000"/>
                    </a:schemeClr>
                  </a:outerShdw>
                </a:effectLst>
                <a:latin typeface="Amasis MT Pro Black" panose="02040A04050005020304" pitchFamily="18" charset="0"/>
              </a:rPr>
              <a:t>Time to Talk</a:t>
            </a:r>
            <a:r>
              <a:rPr lang="en-US" sz="3200" dirty="0">
                <a:ln w="0"/>
                <a:effectLst>
                  <a:outerShdw blurRad="38100" dist="19050" dir="2700000" algn="tl" rotWithShape="0">
                    <a:schemeClr val="dk1">
                      <a:alpha val="40000"/>
                    </a:schemeClr>
                  </a:outerShdw>
                </a:effectLst>
                <a:latin typeface="Amasis MT Pro Black" panose="02040A04050005020304" pitchFamily="18" charset="0"/>
              </a:rPr>
              <a:t>’ Steps to Success</a:t>
            </a:r>
          </a:p>
        </p:txBody>
      </p:sp>
      <p:cxnSp>
        <p:nvCxnSpPr>
          <p:cNvPr id="74" name="Straight Connector 73">
            <a:extLst>
              <a:ext uri="{FF2B5EF4-FFF2-40B4-BE49-F238E27FC236}">
                <a16:creationId xmlns:a16="http://schemas.microsoft.com/office/drawing/2014/main" id="{38919A97-DC14-47C2-AE67-36B21D2AB01E}"/>
              </a:ext>
            </a:extLst>
          </p:cNvPr>
          <p:cNvCxnSpPr>
            <a:cxnSpLocks/>
          </p:cNvCxnSpPr>
          <p:nvPr/>
        </p:nvCxnSpPr>
        <p:spPr>
          <a:xfrm flipV="1">
            <a:off x="6267963" y="3987073"/>
            <a:ext cx="0" cy="335845"/>
          </a:xfrm>
          <a:prstGeom prst="line">
            <a:avLst/>
          </a:prstGeom>
          <a:noFill/>
          <a:ln w="28575" cap="flat" cmpd="sng" algn="ctr">
            <a:solidFill>
              <a:sysClr val="windowText" lastClr="000000"/>
            </a:solidFill>
            <a:prstDash val="solid"/>
            <a:miter lim="800000"/>
          </a:ln>
          <a:effectLst/>
        </p:spPr>
      </p:cxnSp>
      <p:cxnSp>
        <p:nvCxnSpPr>
          <p:cNvPr id="75" name="Straight Connector 74">
            <a:extLst>
              <a:ext uri="{FF2B5EF4-FFF2-40B4-BE49-F238E27FC236}">
                <a16:creationId xmlns:a16="http://schemas.microsoft.com/office/drawing/2014/main" id="{12148BB0-7D22-4366-9D0D-4E1E6399C73D}"/>
              </a:ext>
            </a:extLst>
          </p:cNvPr>
          <p:cNvCxnSpPr>
            <a:cxnSpLocks/>
          </p:cNvCxnSpPr>
          <p:nvPr/>
        </p:nvCxnSpPr>
        <p:spPr>
          <a:xfrm flipV="1">
            <a:off x="9744660" y="3987073"/>
            <a:ext cx="0" cy="335845"/>
          </a:xfrm>
          <a:prstGeom prst="line">
            <a:avLst/>
          </a:prstGeom>
          <a:noFill/>
          <a:ln w="28575" cap="flat" cmpd="sng" algn="ctr">
            <a:solidFill>
              <a:sysClr val="windowText" lastClr="000000"/>
            </a:solidFill>
            <a:prstDash val="solid"/>
            <a:miter lim="800000"/>
          </a:ln>
          <a:effectLst/>
        </p:spPr>
      </p:cxnSp>
      <p:pic>
        <p:nvPicPr>
          <p:cNvPr id="2063" name="Picture 2062">
            <a:extLst>
              <a:ext uri="{FF2B5EF4-FFF2-40B4-BE49-F238E27FC236}">
                <a16:creationId xmlns:a16="http://schemas.microsoft.com/office/drawing/2014/main" id="{4DE3D65F-B04A-43F9-8011-DB6292C2B727}"/>
              </a:ext>
            </a:extLst>
          </p:cNvPr>
          <p:cNvPicPr>
            <a:picLocks noChangeAspect="1"/>
          </p:cNvPicPr>
          <p:nvPr/>
        </p:nvPicPr>
        <p:blipFill>
          <a:blip r:embed="rId3"/>
          <a:stretch>
            <a:fillRect/>
          </a:stretch>
        </p:blipFill>
        <p:spPr>
          <a:xfrm>
            <a:off x="8347507" y="36507"/>
            <a:ext cx="1889395" cy="1785189"/>
          </a:xfrm>
          <a:prstGeom prst="rect">
            <a:avLst/>
          </a:prstGeom>
        </p:spPr>
      </p:pic>
      <p:pic>
        <p:nvPicPr>
          <p:cNvPr id="85" name="Picture 84">
            <a:extLst>
              <a:ext uri="{FF2B5EF4-FFF2-40B4-BE49-F238E27FC236}">
                <a16:creationId xmlns:a16="http://schemas.microsoft.com/office/drawing/2014/main" id="{039D3D77-A913-4A45-B239-B279FE8F1312}"/>
              </a:ext>
            </a:extLst>
          </p:cNvPr>
          <p:cNvPicPr>
            <a:picLocks noChangeAspect="1"/>
          </p:cNvPicPr>
          <p:nvPr/>
        </p:nvPicPr>
        <p:blipFill>
          <a:blip r:embed="rId3"/>
          <a:stretch>
            <a:fillRect/>
          </a:stretch>
        </p:blipFill>
        <p:spPr>
          <a:xfrm>
            <a:off x="10796000" y="986477"/>
            <a:ext cx="1344116" cy="1843830"/>
          </a:xfrm>
          <a:prstGeom prst="rect">
            <a:avLst/>
          </a:prstGeom>
        </p:spPr>
      </p:pic>
      <p:cxnSp>
        <p:nvCxnSpPr>
          <p:cNvPr id="86" name="Straight Connector 85">
            <a:extLst>
              <a:ext uri="{FF2B5EF4-FFF2-40B4-BE49-F238E27FC236}">
                <a16:creationId xmlns:a16="http://schemas.microsoft.com/office/drawing/2014/main" id="{9B6D5D8C-B097-4AED-8CAA-032B5B67476F}"/>
              </a:ext>
            </a:extLst>
          </p:cNvPr>
          <p:cNvCxnSpPr>
            <a:cxnSpLocks/>
          </p:cNvCxnSpPr>
          <p:nvPr/>
        </p:nvCxnSpPr>
        <p:spPr>
          <a:xfrm flipV="1">
            <a:off x="10499189" y="1044568"/>
            <a:ext cx="0" cy="335845"/>
          </a:xfrm>
          <a:prstGeom prst="line">
            <a:avLst/>
          </a:prstGeom>
          <a:noFill/>
          <a:ln w="28575" cap="flat" cmpd="sng" algn="ctr">
            <a:solidFill>
              <a:sysClr val="windowText" lastClr="000000"/>
            </a:solidFill>
            <a:prstDash val="solid"/>
            <a:miter lim="800000"/>
          </a:ln>
          <a:effectLst/>
        </p:spPr>
      </p:cxnSp>
      <p:pic>
        <p:nvPicPr>
          <p:cNvPr id="88" name="Picture 87">
            <a:extLst>
              <a:ext uri="{FF2B5EF4-FFF2-40B4-BE49-F238E27FC236}">
                <a16:creationId xmlns:a16="http://schemas.microsoft.com/office/drawing/2014/main" id="{8CAA6098-6578-4D87-BF0C-CC2B7C8C600D}"/>
              </a:ext>
            </a:extLst>
          </p:cNvPr>
          <p:cNvPicPr>
            <a:picLocks noChangeAspect="1"/>
          </p:cNvPicPr>
          <p:nvPr/>
        </p:nvPicPr>
        <p:blipFill>
          <a:blip r:embed="rId3"/>
          <a:stretch>
            <a:fillRect/>
          </a:stretch>
        </p:blipFill>
        <p:spPr>
          <a:xfrm>
            <a:off x="1475688" y="1890994"/>
            <a:ext cx="1210261" cy="1796759"/>
          </a:xfrm>
          <a:prstGeom prst="rect">
            <a:avLst/>
          </a:prstGeom>
        </p:spPr>
      </p:pic>
      <p:pic>
        <p:nvPicPr>
          <p:cNvPr id="91" name="Picture 90">
            <a:extLst>
              <a:ext uri="{FF2B5EF4-FFF2-40B4-BE49-F238E27FC236}">
                <a16:creationId xmlns:a16="http://schemas.microsoft.com/office/drawing/2014/main" id="{10B1E9CE-8585-463D-A2A6-CBB9089479C3}"/>
              </a:ext>
            </a:extLst>
          </p:cNvPr>
          <p:cNvPicPr>
            <a:picLocks noChangeAspect="1"/>
          </p:cNvPicPr>
          <p:nvPr/>
        </p:nvPicPr>
        <p:blipFill>
          <a:blip r:embed="rId3"/>
          <a:stretch>
            <a:fillRect/>
          </a:stretch>
        </p:blipFill>
        <p:spPr>
          <a:xfrm>
            <a:off x="3550382" y="2512830"/>
            <a:ext cx="1485415" cy="1982669"/>
          </a:xfrm>
          <a:prstGeom prst="rect">
            <a:avLst/>
          </a:prstGeom>
        </p:spPr>
      </p:pic>
      <p:pic>
        <p:nvPicPr>
          <p:cNvPr id="93" name="Picture 92">
            <a:extLst>
              <a:ext uri="{FF2B5EF4-FFF2-40B4-BE49-F238E27FC236}">
                <a16:creationId xmlns:a16="http://schemas.microsoft.com/office/drawing/2014/main" id="{78813525-35DC-42AC-8A36-9FDF0EE704A6}"/>
              </a:ext>
            </a:extLst>
          </p:cNvPr>
          <p:cNvPicPr>
            <a:picLocks noChangeAspect="1"/>
          </p:cNvPicPr>
          <p:nvPr/>
        </p:nvPicPr>
        <p:blipFill>
          <a:blip r:embed="rId3"/>
          <a:stretch>
            <a:fillRect/>
          </a:stretch>
        </p:blipFill>
        <p:spPr>
          <a:xfrm>
            <a:off x="6531236" y="2642136"/>
            <a:ext cx="1899073" cy="2034727"/>
          </a:xfrm>
          <a:prstGeom prst="rect">
            <a:avLst/>
          </a:prstGeom>
        </p:spPr>
      </p:pic>
      <p:pic>
        <p:nvPicPr>
          <p:cNvPr id="94" name="Picture 93">
            <a:extLst>
              <a:ext uri="{FF2B5EF4-FFF2-40B4-BE49-F238E27FC236}">
                <a16:creationId xmlns:a16="http://schemas.microsoft.com/office/drawing/2014/main" id="{3EA58BF1-663C-4D58-B42C-6EDC0C7E4B5E}"/>
              </a:ext>
            </a:extLst>
          </p:cNvPr>
          <p:cNvPicPr>
            <a:picLocks noChangeAspect="1"/>
          </p:cNvPicPr>
          <p:nvPr/>
        </p:nvPicPr>
        <p:blipFill>
          <a:blip r:embed="rId3"/>
          <a:stretch>
            <a:fillRect/>
          </a:stretch>
        </p:blipFill>
        <p:spPr>
          <a:xfrm>
            <a:off x="10616887" y="3980216"/>
            <a:ext cx="1344114" cy="2113829"/>
          </a:xfrm>
          <a:prstGeom prst="rect">
            <a:avLst/>
          </a:prstGeom>
        </p:spPr>
      </p:pic>
      <p:sp>
        <p:nvSpPr>
          <p:cNvPr id="95" name="Text Box 21">
            <a:extLst>
              <a:ext uri="{FF2B5EF4-FFF2-40B4-BE49-F238E27FC236}">
                <a16:creationId xmlns:a16="http://schemas.microsoft.com/office/drawing/2014/main" id="{50012AE0-2421-48E0-8851-B795C19E8C12}"/>
              </a:ext>
            </a:extLst>
          </p:cNvPr>
          <p:cNvSpPr txBox="1">
            <a:spLocks noChangeArrowheads="1"/>
          </p:cNvSpPr>
          <p:nvPr/>
        </p:nvSpPr>
        <p:spPr bwMode="auto">
          <a:xfrm>
            <a:off x="8645096" y="283065"/>
            <a:ext cx="1311973"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non-verbal </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communication</a:t>
            </a:r>
            <a:endParaRPr lang="en-US" altLang="en-US" sz="1200" dirty="0">
              <a:solidFill>
                <a:srgbClr val="0070C0"/>
              </a:solidFill>
              <a:latin typeface="Arial" panose="020B0604020202020204" pitchFamily="34" charset="0"/>
            </a:endParaRPr>
          </a:p>
        </p:txBody>
      </p:sp>
      <p:cxnSp>
        <p:nvCxnSpPr>
          <p:cNvPr id="97" name="Straight Connector 96">
            <a:extLst>
              <a:ext uri="{FF2B5EF4-FFF2-40B4-BE49-F238E27FC236}">
                <a16:creationId xmlns:a16="http://schemas.microsoft.com/office/drawing/2014/main" id="{E8F927D4-F011-40E5-860D-3270ABF57A49}"/>
              </a:ext>
            </a:extLst>
          </p:cNvPr>
          <p:cNvCxnSpPr>
            <a:cxnSpLocks/>
          </p:cNvCxnSpPr>
          <p:nvPr/>
        </p:nvCxnSpPr>
        <p:spPr>
          <a:xfrm flipV="1">
            <a:off x="9385431" y="5495058"/>
            <a:ext cx="0" cy="335845"/>
          </a:xfrm>
          <a:prstGeom prst="line">
            <a:avLst/>
          </a:prstGeom>
          <a:noFill/>
          <a:ln w="28575" cap="flat" cmpd="sng" algn="ctr">
            <a:solidFill>
              <a:sysClr val="windowText" lastClr="000000"/>
            </a:solidFill>
            <a:prstDash val="solid"/>
            <a:miter lim="800000"/>
          </a:ln>
          <a:effectLst/>
        </p:spPr>
      </p:cxnSp>
      <p:pic>
        <p:nvPicPr>
          <p:cNvPr id="98" name="Picture 97">
            <a:extLst>
              <a:ext uri="{FF2B5EF4-FFF2-40B4-BE49-F238E27FC236}">
                <a16:creationId xmlns:a16="http://schemas.microsoft.com/office/drawing/2014/main" id="{5A0732FE-F3A5-4E6B-8909-41B4FCF99749}"/>
              </a:ext>
            </a:extLst>
          </p:cNvPr>
          <p:cNvPicPr>
            <a:picLocks noChangeAspect="1"/>
          </p:cNvPicPr>
          <p:nvPr/>
        </p:nvPicPr>
        <p:blipFill>
          <a:blip r:embed="rId3"/>
          <a:stretch>
            <a:fillRect/>
          </a:stretch>
        </p:blipFill>
        <p:spPr>
          <a:xfrm>
            <a:off x="3358990" y="4466985"/>
            <a:ext cx="1411068" cy="2034726"/>
          </a:xfrm>
          <a:prstGeom prst="rect">
            <a:avLst/>
          </a:prstGeom>
        </p:spPr>
      </p:pic>
      <p:sp>
        <p:nvSpPr>
          <p:cNvPr id="99" name="Text Box 21">
            <a:extLst>
              <a:ext uri="{FF2B5EF4-FFF2-40B4-BE49-F238E27FC236}">
                <a16:creationId xmlns:a16="http://schemas.microsoft.com/office/drawing/2014/main" id="{732389D3-F006-4824-B029-73972579FB16}"/>
              </a:ext>
            </a:extLst>
          </p:cNvPr>
          <p:cNvSpPr txBox="1">
            <a:spLocks noChangeArrowheads="1"/>
          </p:cNvSpPr>
          <p:nvPr/>
        </p:nvSpPr>
        <p:spPr bwMode="auto">
          <a:xfrm>
            <a:off x="3495284" y="4689617"/>
            <a:ext cx="1311973"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SECURE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UNDERSTANDING OF SKILLS</a:t>
            </a:r>
            <a:endParaRPr lang="en-US" altLang="en-US" sz="1200" dirty="0">
              <a:solidFill>
                <a:srgbClr val="0070C0"/>
              </a:solidFill>
              <a:latin typeface="Arial" panose="020B0604020202020204" pitchFamily="34" charset="0"/>
            </a:endParaRPr>
          </a:p>
        </p:txBody>
      </p:sp>
      <p:pic>
        <p:nvPicPr>
          <p:cNvPr id="100" name="Picture 99">
            <a:extLst>
              <a:ext uri="{FF2B5EF4-FFF2-40B4-BE49-F238E27FC236}">
                <a16:creationId xmlns:a16="http://schemas.microsoft.com/office/drawing/2014/main" id="{97E101D1-9632-470E-BF24-0E7AFA668A47}"/>
              </a:ext>
            </a:extLst>
          </p:cNvPr>
          <p:cNvPicPr>
            <a:picLocks noChangeAspect="1"/>
          </p:cNvPicPr>
          <p:nvPr/>
        </p:nvPicPr>
        <p:blipFill>
          <a:blip r:embed="rId3"/>
          <a:stretch>
            <a:fillRect/>
          </a:stretch>
        </p:blipFill>
        <p:spPr>
          <a:xfrm>
            <a:off x="7301880" y="4446343"/>
            <a:ext cx="1190654" cy="1586209"/>
          </a:xfrm>
          <a:prstGeom prst="rect">
            <a:avLst/>
          </a:prstGeom>
        </p:spPr>
      </p:pic>
      <p:sp>
        <p:nvSpPr>
          <p:cNvPr id="101" name="Text Box 21">
            <a:extLst>
              <a:ext uri="{FF2B5EF4-FFF2-40B4-BE49-F238E27FC236}">
                <a16:creationId xmlns:a16="http://schemas.microsoft.com/office/drawing/2014/main" id="{4D67C023-3FE5-41D9-B97F-1F8ECBB03CD9}"/>
              </a:ext>
            </a:extLst>
          </p:cNvPr>
          <p:cNvSpPr txBox="1">
            <a:spLocks noChangeArrowheads="1"/>
          </p:cNvSpPr>
          <p:nvPr/>
        </p:nvSpPr>
        <p:spPr bwMode="auto">
          <a:xfrm>
            <a:off x="10754798" y="4160456"/>
            <a:ext cx="1333278" cy="96902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1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IDENTIFY </a:t>
            </a:r>
          </a:p>
          <a:p>
            <a:pPr algn="ctr" defTabSz="914471" eaLnBrk="0" fontAlgn="base" hangingPunct="0">
              <a:spcBef>
                <a:spcPct val="0"/>
              </a:spcBef>
              <a:spcAft>
                <a:spcPct val="0"/>
              </a:spcAft>
            </a:pPr>
            <a:r>
              <a:rPr lang="en-US" altLang="en-US" sz="11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effective speaking strategies/ debate strategies</a:t>
            </a:r>
            <a:endParaRPr lang="en-US" altLang="en-US" sz="1100" dirty="0">
              <a:solidFill>
                <a:srgbClr val="0070C0"/>
              </a:solidFill>
              <a:latin typeface="Arial" panose="020B0604020202020204" pitchFamily="34" charset="0"/>
            </a:endParaRPr>
          </a:p>
        </p:txBody>
      </p:sp>
      <p:sp>
        <p:nvSpPr>
          <p:cNvPr id="102" name="Text Box 21">
            <a:extLst>
              <a:ext uri="{FF2B5EF4-FFF2-40B4-BE49-F238E27FC236}">
                <a16:creationId xmlns:a16="http://schemas.microsoft.com/office/drawing/2014/main" id="{4051E254-5B2B-480C-9EDD-FE29AD1624DA}"/>
              </a:ext>
            </a:extLst>
          </p:cNvPr>
          <p:cNvSpPr txBox="1">
            <a:spLocks noChangeArrowheads="1"/>
          </p:cNvSpPr>
          <p:nvPr/>
        </p:nvSpPr>
        <p:spPr bwMode="auto">
          <a:xfrm>
            <a:off x="3697608" y="2688363"/>
            <a:ext cx="1231428" cy="831308"/>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HOW TO</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‘Time to Talk’ placemat</a:t>
            </a:r>
            <a:endParaRPr lang="en-US" altLang="en-US" sz="1200" dirty="0">
              <a:solidFill>
                <a:srgbClr val="0070C0"/>
              </a:solidFill>
              <a:latin typeface="Arial" panose="020B0604020202020204" pitchFamily="34" charset="0"/>
            </a:endParaRPr>
          </a:p>
        </p:txBody>
      </p:sp>
      <p:pic>
        <p:nvPicPr>
          <p:cNvPr id="105" name="Picture 104">
            <a:extLst>
              <a:ext uri="{FF2B5EF4-FFF2-40B4-BE49-F238E27FC236}">
                <a16:creationId xmlns:a16="http://schemas.microsoft.com/office/drawing/2014/main" id="{7DC0EB15-587B-49D2-93A7-57CD5B906871}"/>
              </a:ext>
            </a:extLst>
          </p:cNvPr>
          <p:cNvPicPr/>
          <p:nvPr/>
        </p:nvPicPr>
        <p:blipFill>
          <a:blip r:embed="rId4">
            <a:extLst>
              <a:ext uri="{28A0092B-C50C-407E-A947-70E740481C1C}">
                <a14:useLocalDpi xmlns:a14="http://schemas.microsoft.com/office/drawing/2010/main" val="0"/>
              </a:ext>
            </a:extLst>
          </a:blip>
          <a:stretch>
            <a:fillRect/>
          </a:stretch>
        </p:blipFill>
        <p:spPr>
          <a:xfrm>
            <a:off x="5926913" y="2272924"/>
            <a:ext cx="1374967" cy="591981"/>
          </a:xfrm>
          <a:prstGeom prst="rect">
            <a:avLst/>
          </a:prstGeom>
        </p:spPr>
      </p:pic>
      <p:pic>
        <p:nvPicPr>
          <p:cNvPr id="4" name="Picture 3">
            <a:extLst>
              <a:ext uri="{FF2B5EF4-FFF2-40B4-BE49-F238E27FC236}">
                <a16:creationId xmlns:a16="http://schemas.microsoft.com/office/drawing/2014/main" id="{EF632AAA-1573-4DD4-81BA-FCB64DAC36A2}"/>
              </a:ext>
            </a:extLst>
          </p:cNvPr>
          <p:cNvPicPr>
            <a:picLocks noChangeAspect="1"/>
          </p:cNvPicPr>
          <p:nvPr/>
        </p:nvPicPr>
        <p:blipFill>
          <a:blip r:embed="rId5"/>
          <a:stretch>
            <a:fillRect/>
          </a:stretch>
        </p:blipFill>
        <p:spPr>
          <a:xfrm>
            <a:off x="1623758" y="5129484"/>
            <a:ext cx="1190655" cy="1147619"/>
          </a:xfrm>
          <a:prstGeom prst="rect">
            <a:avLst/>
          </a:prstGeom>
        </p:spPr>
      </p:pic>
      <p:pic>
        <p:nvPicPr>
          <p:cNvPr id="6" name="Picture 5">
            <a:extLst>
              <a:ext uri="{FF2B5EF4-FFF2-40B4-BE49-F238E27FC236}">
                <a16:creationId xmlns:a16="http://schemas.microsoft.com/office/drawing/2014/main" id="{982533F1-0849-4E41-AF60-12F4ACF81ED2}"/>
              </a:ext>
            </a:extLst>
          </p:cNvPr>
          <p:cNvPicPr>
            <a:picLocks noChangeAspect="1"/>
          </p:cNvPicPr>
          <p:nvPr/>
        </p:nvPicPr>
        <p:blipFill>
          <a:blip r:embed="rId6"/>
          <a:stretch>
            <a:fillRect/>
          </a:stretch>
        </p:blipFill>
        <p:spPr>
          <a:xfrm rot="19924574">
            <a:off x="5452614" y="1065648"/>
            <a:ext cx="512316" cy="345030"/>
          </a:xfrm>
          <a:prstGeom prst="rect">
            <a:avLst/>
          </a:prstGeom>
        </p:spPr>
      </p:pic>
      <p:pic>
        <p:nvPicPr>
          <p:cNvPr id="41" name="Picture 40">
            <a:extLst>
              <a:ext uri="{FF2B5EF4-FFF2-40B4-BE49-F238E27FC236}">
                <a16:creationId xmlns:a16="http://schemas.microsoft.com/office/drawing/2014/main" id="{91ECA18D-22A9-4980-B6C6-E0AE91481881}"/>
              </a:ext>
            </a:extLst>
          </p:cNvPr>
          <p:cNvPicPr>
            <a:picLocks noChangeAspect="1"/>
          </p:cNvPicPr>
          <p:nvPr/>
        </p:nvPicPr>
        <p:blipFill>
          <a:blip r:embed="rId6"/>
          <a:stretch>
            <a:fillRect/>
          </a:stretch>
        </p:blipFill>
        <p:spPr>
          <a:xfrm rot="19924574">
            <a:off x="8135421" y="1002280"/>
            <a:ext cx="512316" cy="345030"/>
          </a:xfrm>
          <a:prstGeom prst="rect">
            <a:avLst/>
          </a:prstGeom>
        </p:spPr>
      </p:pic>
      <p:pic>
        <p:nvPicPr>
          <p:cNvPr id="42" name="Picture 41">
            <a:extLst>
              <a:ext uri="{FF2B5EF4-FFF2-40B4-BE49-F238E27FC236}">
                <a16:creationId xmlns:a16="http://schemas.microsoft.com/office/drawing/2014/main" id="{FD3EDD8D-E5AB-418B-846C-509A611CB2F9}"/>
              </a:ext>
            </a:extLst>
          </p:cNvPr>
          <p:cNvPicPr>
            <a:picLocks noChangeAspect="1"/>
          </p:cNvPicPr>
          <p:nvPr/>
        </p:nvPicPr>
        <p:blipFill>
          <a:blip r:embed="rId6"/>
          <a:stretch>
            <a:fillRect/>
          </a:stretch>
        </p:blipFill>
        <p:spPr>
          <a:xfrm rot="19924574">
            <a:off x="9935909" y="1035999"/>
            <a:ext cx="512316" cy="345030"/>
          </a:xfrm>
          <a:prstGeom prst="rect">
            <a:avLst/>
          </a:prstGeom>
        </p:spPr>
      </p:pic>
      <p:pic>
        <p:nvPicPr>
          <p:cNvPr id="43" name="Picture 42">
            <a:extLst>
              <a:ext uri="{FF2B5EF4-FFF2-40B4-BE49-F238E27FC236}">
                <a16:creationId xmlns:a16="http://schemas.microsoft.com/office/drawing/2014/main" id="{65E37286-497E-4F55-9488-2416ADAA6B35}"/>
              </a:ext>
            </a:extLst>
          </p:cNvPr>
          <p:cNvPicPr>
            <a:picLocks noChangeAspect="1"/>
          </p:cNvPicPr>
          <p:nvPr/>
        </p:nvPicPr>
        <p:blipFill>
          <a:blip r:embed="rId6"/>
          <a:stretch>
            <a:fillRect/>
          </a:stretch>
        </p:blipFill>
        <p:spPr>
          <a:xfrm rot="9061712">
            <a:off x="9318020" y="2383362"/>
            <a:ext cx="512316" cy="345030"/>
          </a:xfrm>
          <a:prstGeom prst="rect">
            <a:avLst/>
          </a:prstGeom>
        </p:spPr>
      </p:pic>
      <p:pic>
        <p:nvPicPr>
          <p:cNvPr id="44" name="Picture 43">
            <a:extLst>
              <a:ext uri="{FF2B5EF4-FFF2-40B4-BE49-F238E27FC236}">
                <a16:creationId xmlns:a16="http://schemas.microsoft.com/office/drawing/2014/main" id="{ED16ADE6-92B1-4E9D-9814-73D5E8DB6587}"/>
              </a:ext>
            </a:extLst>
          </p:cNvPr>
          <p:cNvPicPr>
            <a:picLocks noChangeAspect="1"/>
          </p:cNvPicPr>
          <p:nvPr/>
        </p:nvPicPr>
        <p:blipFill>
          <a:blip r:embed="rId6"/>
          <a:stretch>
            <a:fillRect/>
          </a:stretch>
        </p:blipFill>
        <p:spPr>
          <a:xfrm rot="9061712">
            <a:off x="3145176" y="2395776"/>
            <a:ext cx="512316" cy="345030"/>
          </a:xfrm>
          <a:prstGeom prst="rect">
            <a:avLst/>
          </a:prstGeom>
        </p:spPr>
      </p:pic>
      <p:pic>
        <p:nvPicPr>
          <p:cNvPr id="45" name="Picture 44">
            <a:extLst>
              <a:ext uri="{FF2B5EF4-FFF2-40B4-BE49-F238E27FC236}">
                <a16:creationId xmlns:a16="http://schemas.microsoft.com/office/drawing/2014/main" id="{CB8EF49C-E7DF-4947-99E8-2E10984C90CC}"/>
              </a:ext>
            </a:extLst>
          </p:cNvPr>
          <p:cNvPicPr>
            <a:picLocks noChangeAspect="1"/>
          </p:cNvPicPr>
          <p:nvPr/>
        </p:nvPicPr>
        <p:blipFill>
          <a:blip r:embed="rId6"/>
          <a:stretch>
            <a:fillRect/>
          </a:stretch>
        </p:blipFill>
        <p:spPr>
          <a:xfrm rot="19924574">
            <a:off x="2361663" y="4018511"/>
            <a:ext cx="512316" cy="345030"/>
          </a:xfrm>
          <a:prstGeom prst="rect">
            <a:avLst/>
          </a:prstGeom>
        </p:spPr>
      </p:pic>
      <p:pic>
        <p:nvPicPr>
          <p:cNvPr id="46" name="Picture 45">
            <a:extLst>
              <a:ext uri="{FF2B5EF4-FFF2-40B4-BE49-F238E27FC236}">
                <a16:creationId xmlns:a16="http://schemas.microsoft.com/office/drawing/2014/main" id="{700DC058-DB2F-4D97-9EF6-BE20A6B7BB2A}"/>
              </a:ext>
            </a:extLst>
          </p:cNvPr>
          <p:cNvPicPr>
            <a:picLocks noChangeAspect="1"/>
          </p:cNvPicPr>
          <p:nvPr/>
        </p:nvPicPr>
        <p:blipFill>
          <a:blip r:embed="rId6"/>
          <a:stretch>
            <a:fillRect/>
          </a:stretch>
        </p:blipFill>
        <p:spPr>
          <a:xfrm rot="19924574">
            <a:off x="5126100" y="3990235"/>
            <a:ext cx="512316" cy="345030"/>
          </a:xfrm>
          <a:prstGeom prst="rect">
            <a:avLst/>
          </a:prstGeom>
        </p:spPr>
      </p:pic>
      <p:pic>
        <p:nvPicPr>
          <p:cNvPr id="47" name="Picture 46">
            <a:extLst>
              <a:ext uri="{FF2B5EF4-FFF2-40B4-BE49-F238E27FC236}">
                <a16:creationId xmlns:a16="http://schemas.microsoft.com/office/drawing/2014/main" id="{0E82FA35-8002-4F85-AE0E-CD085FD60252}"/>
              </a:ext>
            </a:extLst>
          </p:cNvPr>
          <p:cNvPicPr>
            <a:picLocks noChangeAspect="1"/>
          </p:cNvPicPr>
          <p:nvPr/>
        </p:nvPicPr>
        <p:blipFill>
          <a:blip r:embed="rId6"/>
          <a:stretch>
            <a:fillRect/>
          </a:stretch>
        </p:blipFill>
        <p:spPr>
          <a:xfrm rot="19924574">
            <a:off x="9170560" y="3982480"/>
            <a:ext cx="512316" cy="345030"/>
          </a:xfrm>
          <a:prstGeom prst="rect">
            <a:avLst/>
          </a:prstGeom>
        </p:spPr>
      </p:pic>
      <p:pic>
        <p:nvPicPr>
          <p:cNvPr id="48" name="Picture 47">
            <a:extLst>
              <a:ext uri="{FF2B5EF4-FFF2-40B4-BE49-F238E27FC236}">
                <a16:creationId xmlns:a16="http://schemas.microsoft.com/office/drawing/2014/main" id="{9C852843-1B84-4F64-8D5B-8F231A7BF873}"/>
              </a:ext>
            </a:extLst>
          </p:cNvPr>
          <p:cNvPicPr>
            <a:picLocks noChangeAspect="1"/>
          </p:cNvPicPr>
          <p:nvPr/>
        </p:nvPicPr>
        <p:blipFill>
          <a:blip r:embed="rId6"/>
          <a:stretch>
            <a:fillRect/>
          </a:stretch>
        </p:blipFill>
        <p:spPr>
          <a:xfrm rot="10549560">
            <a:off x="8204701" y="5491635"/>
            <a:ext cx="512316" cy="345030"/>
          </a:xfrm>
          <a:prstGeom prst="rect">
            <a:avLst/>
          </a:prstGeom>
        </p:spPr>
      </p:pic>
      <p:pic>
        <p:nvPicPr>
          <p:cNvPr id="49" name="Picture 48">
            <a:extLst>
              <a:ext uri="{FF2B5EF4-FFF2-40B4-BE49-F238E27FC236}">
                <a16:creationId xmlns:a16="http://schemas.microsoft.com/office/drawing/2014/main" id="{80CECF99-6D99-40AA-B14A-FE55F1083CFE}"/>
              </a:ext>
            </a:extLst>
          </p:cNvPr>
          <p:cNvPicPr>
            <a:picLocks noChangeAspect="1"/>
          </p:cNvPicPr>
          <p:nvPr/>
        </p:nvPicPr>
        <p:blipFill>
          <a:blip r:embed="rId6"/>
          <a:stretch>
            <a:fillRect/>
          </a:stretch>
        </p:blipFill>
        <p:spPr>
          <a:xfrm rot="10590785">
            <a:off x="5310242" y="5506392"/>
            <a:ext cx="512316" cy="345030"/>
          </a:xfrm>
          <a:prstGeom prst="rect">
            <a:avLst/>
          </a:prstGeom>
        </p:spPr>
      </p:pic>
      <p:pic>
        <p:nvPicPr>
          <p:cNvPr id="50" name="Picture 49">
            <a:extLst>
              <a:ext uri="{FF2B5EF4-FFF2-40B4-BE49-F238E27FC236}">
                <a16:creationId xmlns:a16="http://schemas.microsoft.com/office/drawing/2014/main" id="{E76FBA0B-5455-48F9-BF55-27F91B6DD1D1}"/>
              </a:ext>
            </a:extLst>
          </p:cNvPr>
          <p:cNvPicPr>
            <a:picLocks noChangeAspect="1"/>
          </p:cNvPicPr>
          <p:nvPr/>
        </p:nvPicPr>
        <p:blipFill>
          <a:blip r:embed="rId6"/>
          <a:stretch>
            <a:fillRect/>
          </a:stretch>
        </p:blipFill>
        <p:spPr>
          <a:xfrm rot="15431791">
            <a:off x="-90328" y="3294214"/>
            <a:ext cx="512316" cy="345030"/>
          </a:xfrm>
          <a:prstGeom prst="rect">
            <a:avLst/>
          </a:prstGeom>
        </p:spPr>
      </p:pic>
      <p:pic>
        <p:nvPicPr>
          <p:cNvPr id="8" name="Picture 7">
            <a:extLst>
              <a:ext uri="{FF2B5EF4-FFF2-40B4-BE49-F238E27FC236}">
                <a16:creationId xmlns:a16="http://schemas.microsoft.com/office/drawing/2014/main" id="{BAB321AD-8B29-4042-BD39-DE08DE74BF8E}"/>
              </a:ext>
            </a:extLst>
          </p:cNvPr>
          <p:cNvPicPr>
            <a:picLocks noChangeAspect="1"/>
          </p:cNvPicPr>
          <p:nvPr/>
        </p:nvPicPr>
        <p:blipFill>
          <a:blip r:embed="rId7"/>
          <a:stretch>
            <a:fillRect/>
          </a:stretch>
        </p:blipFill>
        <p:spPr>
          <a:xfrm>
            <a:off x="809794" y="210433"/>
            <a:ext cx="879931" cy="829699"/>
          </a:xfrm>
          <a:prstGeom prst="rect">
            <a:avLst/>
          </a:prstGeom>
        </p:spPr>
      </p:pic>
      <p:pic>
        <p:nvPicPr>
          <p:cNvPr id="52" name="Picture 51">
            <a:extLst>
              <a:ext uri="{FF2B5EF4-FFF2-40B4-BE49-F238E27FC236}">
                <a16:creationId xmlns:a16="http://schemas.microsoft.com/office/drawing/2014/main" id="{21D0438D-B62B-4264-8913-2A7BD614F19D}"/>
              </a:ext>
            </a:extLst>
          </p:cNvPr>
          <p:cNvPicPr>
            <a:picLocks noChangeAspect="1"/>
          </p:cNvPicPr>
          <p:nvPr/>
        </p:nvPicPr>
        <p:blipFill>
          <a:blip r:embed="rId3"/>
          <a:stretch>
            <a:fillRect/>
          </a:stretch>
        </p:blipFill>
        <p:spPr>
          <a:xfrm>
            <a:off x="2662999" y="75461"/>
            <a:ext cx="1750524" cy="1670238"/>
          </a:xfrm>
          <a:prstGeom prst="rect">
            <a:avLst/>
          </a:prstGeom>
        </p:spPr>
      </p:pic>
      <p:sp>
        <p:nvSpPr>
          <p:cNvPr id="53" name="Text Box 21">
            <a:extLst>
              <a:ext uri="{FF2B5EF4-FFF2-40B4-BE49-F238E27FC236}">
                <a16:creationId xmlns:a16="http://schemas.microsoft.com/office/drawing/2014/main" id="{13235AE5-64BD-43C0-B610-D9E8A9619BB9}"/>
              </a:ext>
            </a:extLst>
          </p:cNvPr>
          <p:cNvSpPr txBox="1">
            <a:spLocks noChangeArrowheads="1"/>
          </p:cNvSpPr>
          <p:nvPr/>
        </p:nvSpPr>
        <p:spPr bwMode="auto">
          <a:xfrm>
            <a:off x="2826546" y="279041"/>
            <a:ext cx="1466219" cy="534590"/>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UNDERSTAND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oracy and the power of talk</a:t>
            </a:r>
          </a:p>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200" dirty="0">
              <a:solidFill>
                <a:srgbClr val="FF0000"/>
              </a:solidFill>
              <a:latin typeface="Arial" panose="020B0604020202020204" pitchFamily="34" charset="0"/>
            </a:endParaRPr>
          </a:p>
        </p:txBody>
      </p:sp>
      <p:cxnSp>
        <p:nvCxnSpPr>
          <p:cNvPr id="54" name="Straight Connector 53">
            <a:extLst>
              <a:ext uri="{FF2B5EF4-FFF2-40B4-BE49-F238E27FC236}">
                <a16:creationId xmlns:a16="http://schemas.microsoft.com/office/drawing/2014/main" id="{0CA01D31-3DD6-483E-9445-CAA6B9AAB6FF}"/>
              </a:ext>
            </a:extLst>
          </p:cNvPr>
          <p:cNvCxnSpPr>
            <a:cxnSpLocks/>
          </p:cNvCxnSpPr>
          <p:nvPr/>
        </p:nvCxnSpPr>
        <p:spPr>
          <a:xfrm flipV="1">
            <a:off x="4758187" y="1040132"/>
            <a:ext cx="0" cy="344719"/>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6" name="Picture 55">
            <a:extLst>
              <a:ext uri="{FF2B5EF4-FFF2-40B4-BE49-F238E27FC236}">
                <a16:creationId xmlns:a16="http://schemas.microsoft.com/office/drawing/2014/main" id="{18F9A55D-E68C-4EE4-A012-FB77905E1905}"/>
              </a:ext>
            </a:extLst>
          </p:cNvPr>
          <p:cNvPicPr>
            <a:picLocks noChangeAspect="1"/>
          </p:cNvPicPr>
          <p:nvPr/>
        </p:nvPicPr>
        <p:blipFill>
          <a:blip r:embed="rId6"/>
          <a:stretch>
            <a:fillRect/>
          </a:stretch>
        </p:blipFill>
        <p:spPr>
          <a:xfrm rot="19924574">
            <a:off x="2586672" y="1054983"/>
            <a:ext cx="512316" cy="345030"/>
          </a:xfrm>
          <a:prstGeom prst="rect">
            <a:avLst/>
          </a:prstGeom>
        </p:spPr>
      </p:pic>
      <p:pic>
        <p:nvPicPr>
          <p:cNvPr id="57" name="Picture 56">
            <a:extLst>
              <a:ext uri="{FF2B5EF4-FFF2-40B4-BE49-F238E27FC236}">
                <a16:creationId xmlns:a16="http://schemas.microsoft.com/office/drawing/2014/main" id="{E856C643-E3C9-48D4-A1F5-8E885256066F}"/>
              </a:ext>
            </a:extLst>
          </p:cNvPr>
          <p:cNvPicPr>
            <a:picLocks noChangeAspect="1"/>
          </p:cNvPicPr>
          <p:nvPr/>
        </p:nvPicPr>
        <p:blipFill>
          <a:blip r:embed="rId3"/>
          <a:stretch>
            <a:fillRect/>
          </a:stretch>
        </p:blipFill>
        <p:spPr>
          <a:xfrm>
            <a:off x="5750467" y="-1"/>
            <a:ext cx="1752544" cy="1947341"/>
          </a:xfrm>
          <a:prstGeom prst="rect">
            <a:avLst/>
          </a:prstGeom>
        </p:spPr>
      </p:pic>
      <p:sp>
        <p:nvSpPr>
          <p:cNvPr id="59" name="Text Box 21">
            <a:extLst>
              <a:ext uri="{FF2B5EF4-FFF2-40B4-BE49-F238E27FC236}">
                <a16:creationId xmlns:a16="http://schemas.microsoft.com/office/drawing/2014/main" id="{3C615A81-CCFA-4CED-9FE7-3C6D280761AA}"/>
              </a:ext>
            </a:extLst>
          </p:cNvPr>
          <p:cNvSpPr txBox="1">
            <a:spLocks noChangeArrowheads="1"/>
          </p:cNvSpPr>
          <p:nvPr/>
        </p:nvSpPr>
        <p:spPr bwMode="auto">
          <a:xfrm>
            <a:off x="5828093" y="198644"/>
            <a:ext cx="1597313" cy="967674"/>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formality and academic register language </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1" name="Picture 60">
            <a:extLst>
              <a:ext uri="{FF2B5EF4-FFF2-40B4-BE49-F238E27FC236}">
                <a16:creationId xmlns:a16="http://schemas.microsoft.com/office/drawing/2014/main" id="{869AF3D1-C3CA-449D-A6F1-2BE5E3CB9064}"/>
              </a:ext>
            </a:extLst>
          </p:cNvPr>
          <p:cNvPicPr>
            <a:picLocks noChangeAspect="1"/>
          </p:cNvPicPr>
          <p:nvPr/>
        </p:nvPicPr>
        <p:blipFill>
          <a:blip r:embed="rId3"/>
          <a:stretch>
            <a:fillRect/>
          </a:stretch>
        </p:blipFill>
        <p:spPr>
          <a:xfrm>
            <a:off x="8106317" y="1426270"/>
            <a:ext cx="1367469" cy="1504111"/>
          </a:xfrm>
          <a:prstGeom prst="rect">
            <a:avLst/>
          </a:prstGeom>
        </p:spPr>
      </p:pic>
      <p:sp>
        <p:nvSpPr>
          <p:cNvPr id="62" name="Text Box 21">
            <a:extLst>
              <a:ext uri="{FF2B5EF4-FFF2-40B4-BE49-F238E27FC236}">
                <a16:creationId xmlns:a16="http://schemas.microsoft.com/office/drawing/2014/main" id="{994389A3-1C33-4BF2-8C2D-63691FEA3AA1}"/>
              </a:ext>
            </a:extLst>
          </p:cNvPr>
          <p:cNvSpPr txBox="1">
            <a:spLocks noChangeArrowheads="1"/>
          </p:cNvSpPr>
          <p:nvPr/>
        </p:nvSpPr>
        <p:spPr bwMode="auto">
          <a:xfrm>
            <a:off x="6866394" y="2911469"/>
            <a:ext cx="1372555" cy="530456"/>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how to choose the best arguments</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sp>
        <p:nvSpPr>
          <p:cNvPr id="65" name="Text Box 21">
            <a:extLst>
              <a:ext uri="{FF2B5EF4-FFF2-40B4-BE49-F238E27FC236}">
                <a16:creationId xmlns:a16="http://schemas.microsoft.com/office/drawing/2014/main" id="{33BB6469-5B34-4EFD-A93F-516A09A99DF4}"/>
              </a:ext>
            </a:extLst>
          </p:cNvPr>
          <p:cNvSpPr txBox="1">
            <a:spLocks noChangeArrowheads="1"/>
          </p:cNvSpPr>
          <p:nvPr/>
        </p:nvSpPr>
        <p:spPr bwMode="auto">
          <a:xfrm>
            <a:off x="7236052" y="4576110"/>
            <a:ext cx="1344116" cy="873387"/>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how to plan for a debate.</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cxnSp>
        <p:nvCxnSpPr>
          <p:cNvPr id="66" name="Straight Connector 65">
            <a:extLst>
              <a:ext uri="{FF2B5EF4-FFF2-40B4-BE49-F238E27FC236}">
                <a16:creationId xmlns:a16="http://schemas.microsoft.com/office/drawing/2014/main" id="{09863DA8-9CC3-4C92-A43D-3F03B26F872F}"/>
              </a:ext>
            </a:extLst>
          </p:cNvPr>
          <p:cNvCxnSpPr>
            <a:cxnSpLocks/>
          </p:cNvCxnSpPr>
          <p:nvPr/>
        </p:nvCxnSpPr>
        <p:spPr>
          <a:xfrm flipV="1">
            <a:off x="6267963" y="5473447"/>
            <a:ext cx="0" cy="335845"/>
          </a:xfrm>
          <a:prstGeom prst="line">
            <a:avLst/>
          </a:prstGeom>
          <a:noFill/>
          <a:ln w="28575" cap="flat" cmpd="sng" algn="ctr">
            <a:solidFill>
              <a:sysClr val="windowText" lastClr="000000"/>
            </a:solidFill>
            <a:prstDash val="solid"/>
            <a:miter lim="800000"/>
          </a:ln>
          <a:effectLst/>
        </p:spPr>
      </p:cxnSp>
      <p:sp>
        <p:nvSpPr>
          <p:cNvPr id="67" name="Text Box 21">
            <a:extLst>
              <a:ext uri="{FF2B5EF4-FFF2-40B4-BE49-F238E27FC236}">
                <a16:creationId xmlns:a16="http://schemas.microsoft.com/office/drawing/2014/main" id="{8DFEAA9E-19A5-4281-98CD-C8225CF60D73}"/>
              </a:ext>
            </a:extLst>
          </p:cNvPr>
          <p:cNvSpPr txBox="1">
            <a:spLocks noChangeArrowheads="1"/>
          </p:cNvSpPr>
          <p:nvPr/>
        </p:nvSpPr>
        <p:spPr bwMode="auto">
          <a:xfrm>
            <a:off x="10896254" y="1227498"/>
            <a:ext cx="1294124" cy="628127"/>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persuasive language</a:t>
            </a:r>
            <a:endParaRPr lang="en-US" altLang="en-US" sz="1200" dirty="0">
              <a:solidFill>
                <a:srgbClr val="0070C0"/>
              </a:solidFill>
              <a:latin typeface="Arial" panose="020B0604020202020204" pitchFamily="34" charset="0"/>
            </a:endParaRPr>
          </a:p>
          <a:p>
            <a:pPr algn="ctr" defTabSz="914471" eaLnBrk="0" fontAlgn="base" hangingPunct="0">
              <a:spcBef>
                <a:spcPct val="0"/>
              </a:spcBef>
              <a:spcAft>
                <a:spcPct val="0"/>
              </a:spcAft>
            </a:pPr>
            <a:endParaRPr lang="en-US" altLang="en-US" sz="1200" dirty="0">
              <a:solidFill>
                <a:srgbClr val="0070C0"/>
              </a:solidFill>
              <a:latin typeface="Arial" panose="020B0604020202020204" pitchFamily="34" charset="0"/>
            </a:endParaRPr>
          </a:p>
        </p:txBody>
      </p:sp>
      <p:sp>
        <p:nvSpPr>
          <p:cNvPr id="3" name="TextBox 2">
            <a:extLst>
              <a:ext uri="{FF2B5EF4-FFF2-40B4-BE49-F238E27FC236}">
                <a16:creationId xmlns:a16="http://schemas.microsoft.com/office/drawing/2014/main" id="{CCA67472-277E-49E6-9351-91E093C2DAFB}"/>
              </a:ext>
            </a:extLst>
          </p:cNvPr>
          <p:cNvSpPr txBox="1"/>
          <p:nvPr/>
        </p:nvSpPr>
        <p:spPr>
          <a:xfrm>
            <a:off x="2662999" y="185076"/>
            <a:ext cx="507169" cy="400110"/>
          </a:xfrm>
          <a:prstGeom prst="rect">
            <a:avLst/>
          </a:prstGeom>
          <a:noFill/>
        </p:spPr>
        <p:txBody>
          <a:bodyPr wrap="square" rtlCol="0">
            <a:spAutoFit/>
          </a:bodyPr>
          <a:lstStyle/>
          <a:p>
            <a:r>
              <a:rPr lang="en-GB" sz="2000" dirty="0">
                <a:latin typeface="Bakso Sapi" pitchFamily="50" charset="0"/>
              </a:rPr>
              <a:t>1</a:t>
            </a:r>
          </a:p>
        </p:txBody>
      </p:sp>
      <p:sp>
        <p:nvSpPr>
          <p:cNvPr id="68" name="TextBox 67">
            <a:extLst>
              <a:ext uri="{FF2B5EF4-FFF2-40B4-BE49-F238E27FC236}">
                <a16:creationId xmlns:a16="http://schemas.microsoft.com/office/drawing/2014/main" id="{189F05E6-0C3F-4C18-A41F-1A9A953F5938}"/>
              </a:ext>
            </a:extLst>
          </p:cNvPr>
          <p:cNvSpPr txBox="1"/>
          <p:nvPr/>
        </p:nvSpPr>
        <p:spPr>
          <a:xfrm>
            <a:off x="5745019" y="132158"/>
            <a:ext cx="507169" cy="400110"/>
          </a:xfrm>
          <a:prstGeom prst="rect">
            <a:avLst/>
          </a:prstGeom>
          <a:noFill/>
        </p:spPr>
        <p:txBody>
          <a:bodyPr wrap="square" rtlCol="0">
            <a:spAutoFit/>
          </a:bodyPr>
          <a:lstStyle/>
          <a:p>
            <a:r>
              <a:rPr lang="en-GB" sz="2000" dirty="0">
                <a:latin typeface="Bakso Sapi" pitchFamily="50" charset="0"/>
              </a:rPr>
              <a:t>2</a:t>
            </a:r>
          </a:p>
        </p:txBody>
      </p:sp>
      <p:sp>
        <p:nvSpPr>
          <p:cNvPr id="69" name="TextBox 68">
            <a:extLst>
              <a:ext uri="{FF2B5EF4-FFF2-40B4-BE49-F238E27FC236}">
                <a16:creationId xmlns:a16="http://schemas.microsoft.com/office/drawing/2014/main" id="{1B785AF7-198D-4593-B854-A2E3135BF4AC}"/>
              </a:ext>
            </a:extLst>
          </p:cNvPr>
          <p:cNvSpPr txBox="1"/>
          <p:nvPr/>
        </p:nvSpPr>
        <p:spPr>
          <a:xfrm>
            <a:off x="8460859" y="129074"/>
            <a:ext cx="507169" cy="400110"/>
          </a:xfrm>
          <a:prstGeom prst="rect">
            <a:avLst/>
          </a:prstGeom>
          <a:noFill/>
        </p:spPr>
        <p:txBody>
          <a:bodyPr wrap="square" rtlCol="0">
            <a:spAutoFit/>
          </a:bodyPr>
          <a:lstStyle/>
          <a:p>
            <a:r>
              <a:rPr lang="en-GB" sz="2000" dirty="0">
                <a:latin typeface="Bakso Sapi" pitchFamily="50" charset="0"/>
              </a:rPr>
              <a:t>3</a:t>
            </a:r>
          </a:p>
        </p:txBody>
      </p:sp>
      <p:sp>
        <p:nvSpPr>
          <p:cNvPr id="70" name="TextBox 69">
            <a:extLst>
              <a:ext uri="{FF2B5EF4-FFF2-40B4-BE49-F238E27FC236}">
                <a16:creationId xmlns:a16="http://schemas.microsoft.com/office/drawing/2014/main" id="{9068D670-BE1B-44F2-99E0-E6C76FADE26B}"/>
              </a:ext>
            </a:extLst>
          </p:cNvPr>
          <p:cNvSpPr txBox="1"/>
          <p:nvPr/>
        </p:nvSpPr>
        <p:spPr>
          <a:xfrm>
            <a:off x="10796000" y="1173130"/>
            <a:ext cx="507169" cy="400110"/>
          </a:xfrm>
          <a:prstGeom prst="rect">
            <a:avLst/>
          </a:prstGeom>
          <a:noFill/>
        </p:spPr>
        <p:txBody>
          <a:bodyPr wrap="square" rtlCol="0">
            <a:spAutoFit/>
          </a:bodyPr>
          <a:lstStyle/>
          <a:p>
            <a:r>
              <a:rPr lang="en-GB" sz="2000" dirty="0">
                <a:latin typeface="Bakso Sapi" pitchFamily="50" charset="0"/>
              </a:rPr>
              <a:t>4</a:t>
            </a:r>
          </a:p>
        </p:txBody>
      </p:sp>
      <p:sp>
        <p:nvSpPr>
          <p:cNvPr id="71" name="TextBox 70">
            <a:extLst>
              <a:ext uri="{FF2B5EF4-FFF2-40B4-BE49-F238E27FC236}">
                <a16:creationId xmlns:a16="http://schemas.microsoft.com/office/drawing/2014/main" id="{9F572A9C-14D3-4F9A-9AEF-7BF7349B45E2}"/>
              </a:ext>
            </a:extLst>
          </p:cNvPr>
          <p:cNvSpPr txBox="1"/>
          <p:nvPr/>
        </p:nvSpPr>
        <p:spPr>
          <a:xfrm>
            <a:off x="8084456" y="1482178"/>
            <a:ext cx="507169" cy="400110"/>
          </a:xfrm>
          <a:prstGeom prst="rect">
            <a:avLst/>
          </a:prstGeom>
          <a:noFill/>
        </p:spPr>
        <p:txBody>
          <a:bodyPr wrap="square" rtlCol="0">
            <a:spAutoFit/>
          </a:bodyPr>
          <a:lstStyle/>
          <a:p>
            <a:r>
              <a:rPr lang="en-GB" sz="2000" dirty="0">
                <a:latin typeface="Bakso Sapi" pitchFamily="50" charset="0"/>
              </a:rPr>
              <a:t>5</a:t>
            </a:r>
          </a:p>
        </p:txBody>
      </p:sp>
      <p:sp>
        <p:nvSpPr>
          <p:cNvPr id="72" name="TextBox 71">
            <a:extLst>
              <a:ext uri="{FF2B5EF4-FFF2-40B4-BE49-F238E27FC236}">
                <a16:creationId xmlns:a16="http://schemas.microsoft.com/office/drawing/2014/main" id="{A6B4B57D-3755-4D8C-A68A-B5338C6F71B2}"/>
              </a:ext>
            </a:extLst>
          </p:cNvPr>
          <p:cNvSpPr txBox="1"/>
          <p:nvPr/>
        </p:nvSpPr>
        <p:spPr>
          <a:xfrm>
            <a:off x="6698601" y="2806627"/>
            <a:ext cx="507169" cy="400110"/>
          </a:xfrm>
          <a:prstGeom prst="rect">
            <a:avLst/>
          </a:prstGeom>
          <a:noFill/>
        </p:spPr>
        <p:txBody>
          <a:bodyPr wrap="square" rtlCol="0">
            <a:spAutoFit/>
          </a:bodyPr>
          <a:lstStyle/>
          <a:p>
            <a:r>
              <a:rPr lang="en-GB" sz="2000" dirty="0">
                <a:latin typeface="Bakso Sapi" pitchFamily="50" charset="0"/>
              </a:rPr>
              <a:t>8</a:t>
            </a:r>
          </a:p>
        </p:txBody>
      </p:sp>
      <p:sp>
        <p:nvSpPr>
          <p:cNvPr id="73" name="TextBox 72">
            <a:extLst>
              <a:ext uri="{FF2B5EF4-FFF2-40B4-BE49-F238E27FC236}">
                <a16:creationId xmlns:a16="http://schemas.microsoft.com/office/drawing/2014/main" id="{231A2FAF-9807-4509-B578-22AC33993F1C}"/>
              </a:ext>
            </a:extLst>
          </p:cNvPr>
          <p:cNvSpPr txBox="1"/>
          <p:nvPr/>
        </p:nvSpPr>
        <p:spPr>
          <a:xfrm>
            <a:off x="3567468" y="2899231"/>
            <a:ext cx="507169" cy="400110"/>
          </a:xfrm>
          <a:prstGeom prst="rect">
            <a:avLst/>
          </a:prstGeom>
          <a:noFill/>
        </p:spPr>
        <p:txBody>
          <a:bodyPr wrap="square" rtlCol="0">
            <a:spAutoFit/>
          </a:bodyPr>
          <a:lstStyle/>
          <a:p>
            <a:r>
              <a:rPr lang="en-GB" sz="2000" dirty="0">
                <a:latin typeface="Bakso Sapi" pitchFamily="50" charset="0"/>
              </a:rPr>
              <a:t>7</a:t>
            </a:r>
          </a:p>
        </p:txBody>
      </p:sp>
      <p:sp>
        <p:nvSpPr>
          <p:cNvPr id="76" name="TextBox 75">
            <a:extLst>
              <a:ext uri="{FF2B5EF4-FFF2-40B4-BE49-F238E27FC236}">
                <a16:creationId xmlns:a16="http://schemas.microsoft.com/office/drawing/2014/main" id="{FF092E50-D70F-41AE-A422-E22E2BD7CE61}"/>
              </a:ext>
            </a:extLst>
          </p:cNvPr>
          <p:cNvSpPr txBox="1"/>
          <p:nvPr/>
        </p:nvSpPr>
        <p:spPr>
          <a:xfrm>
            <a:off x="1473846" y="2020920"/>
            <a:ext cx="507169" cy="400110"/>
          </a:xfrm>
          <a:prstGeom prst="rect">
            <a:avLst/>
          </a:prstGeom>
          <a:noFill/>
        </p:spPr>
        <p:txBody>
          <a:bodyPr wrap="square" rtlCol="0">
            <a:spAutoFit/>
          </a:bodyPr>
          <a:lstStyle/>
          <a:p>
            <a:r>
              <a:rPr lang="en-GB" sz="2000" dirty="0">
                <a:latin typeface="Bakso Sapi" pitchFamily="50" charset="0"/>
              </a:rPr>
              <a:t>6</a:t>
            </a:r>
          </a:p>
        </p:txBody>
      </p:sp>
      <p:sp>
        <p:nvSpPr>
          <p:cNvPr id="77" name="TextBox 76">
            <a:extLst>
              <a:ext uri="{FF2B5EF4-FFF2-40B4-BE49-F238E27FC236}">
                <a16:creationId xmlns:a16="http://schemas.microsoft.com/office/drawing/2014/main" id="{F2647A73-49F3-4CC1-84D7-1A7C381B849B}"/>
              </a:ext>
            </a:extLst>
          </p:cNvPr>
          <p:cNvSpPr txBox="1"/>
          <p:nvPr/>
        </p:nvSpPr>
        <p:spPr>
          <a:xfrm>
            <a:off x="10629041" y="4101846"/>
            <a:ext cx="507169" cy="400110"/>
          </a:xfrm>
          <a:prstGeom prst="rect">
            <a:avLst/>
          </a:prstGeom>
          <a:noFill/>
        </p:spPr>
        <p:txBody>
          <a:bodyPr wrap="square" rtlCol="0">
            <a:spAutoFit/>
          </a:bodyPr>
          <a:lstStyle/>
          <a:p>
            <a:r>
              <a:rPr lang="en-GB" sz="2000" dirty="0">
                <a:latin typeface="Bakso Sapi" pitchFamily="50" charset="0"/>
              </a:rPr>
              <a:t>9</a:t>
            </a:r>
          </a:p>
        </p:txBody>
      </p:sp>
      <p:sp>
        <p:nvSpPr>
          <p:cNvPr id="78" name="TextBox 77">
            <a:extLst>
              <a:ext uri="{FF2B5EF4-FFF2-40B4-BE49-F238E27FC236}">
                <a16:creationId xmlns:a16="http://schemas.microsoft.com/office/drawing/2014/main" id="{C123EB37-192B-47B4-9689-15781CEE01C7}"/>
              </a:ext>
            </a:extLst>
          </p:cNvPr>
          <p:cNvSpPr txBox="1"/>
          <p:nvPr/>
        </p:nvSpPr>
        <p:spPr>
          <a:xfrm>
            <a:off x="7322184" y="4528190"/>
            <a:ext cx="507169" cy="400110"/>
          </a:xfrm>
          <a:prstGeom prst="rect">
            <a:avLst/>
          </a:prstGeom>
          <a:noFill/>
        </p:spPr>
        <p:txBody>
          <a:bodyPr wrap="square" rtlCol="0">
            <a:spAutoFit/>
          </a:bodyPr>
          <a:lstStyle/>
          <a:p>
            <a:r>
              <a:rPr lang="en-GB" sz="2000" dirty="0">
                <a:latin typeface="Bakso Sapi" pitchFamily="50" charset="0"/>
              </a:rPr>
              <a:t>10</a:t>
            </a:r>
          </a:p>
        </p:txBody>
      </p:sp>
      <p:sp>
        <p:nvSpPr>
          <p:cNvPr id="79" name="TextBox 78">
            <a:extLst>
              <a:ext uri="{FF2B5EF4-FFF2-40B4-BE49-F238E27FC236}">
                <a16:creationId xmlns:a16="http://schemas.microsoft.com/office/drawing/2014/main" id="{16A6602B-1F47-4084-AC1D-CE4509A21235}"/>
              </a:ext>
            </a:extLst>
          </p:cNvPr>
          <p:cNvSpPr txBox="1"/>
          <p:nvPr/>
        </p:nvSpPr>
        <p:spPr>
          <a:xfrm>
            <a:off x="3382387" y="4600693"/>
            <a:ext cx="507169" cy="400110"/>
          </a:xfrm>
          <a:prstGeom prst="rect">
            <a:avLst/>
          </a:prstGeom>
          <a:noFill/>
        </p:spPr>
        <p:txBody>
          <a:bodyPr wrap="square" rtlCol="0">
            <a:spAutoFit/>
          </a:bodyPr>
          <a:lstStyle/>
          <a:p>
            <a:r>
              <a:rPr lang="en-GB" sz="2000" dirty="0">
                <a:latin typeface="Bakso Sapi" pitchFamily="50" charset="0"/>
              </a:rPr>
              <a:t>11</a:t>
            </a:r>
          </a:p>
        </p:txBody>
      </p:sp>
      <p:sp>
        <p:nvSpPr>
          <p:cNvPr id="5" name="TextBox 4">
            <a:extLst>
              <a:ext uri="{FF2B5EF4-FFF2-40B4-BE49-F238E27FC236}">
                <a16:creationId xmlns:a16="http://schemas.microsoft.com/office/drawing/2014/main" id="{D8762F79-6E1B-418C-9CA8-77A2275C2767}"/>
              </a:ext>
            </a:extLst>
          </p:cNvPr>
          <p:cNvSpPr txBox="1"/>
          <p:nvPr/>
        </p:nvSpPr>
        <p:spPr>
          <a:xfrm>
            <a:off x="667158" y="1020108"/>
            <a:ext cx="1847436" cy="646331"/>
          </a:xfrm>
          <a:prstGeom prst="rect">
            <a:avLst/>
          </a:prstGeom>
          <a:solidFill>
            <a:schemeClr val="accent1">
              <a:lumMod val="20000"/>
              <a:lumOff val="80000"/>
            </a:schemeClr>
          </a:solidFill>
          <a:ln>
            <a:solidFill>
              <a:schemeClr val="tx1">
                <a:lumMod val="95000"/>
                <a:lumOff val="5000"/>
              </a:schemeClr>
            </a:solidFill>
          </a:ln>
        </p:spPr>
        <p:txBody>
          <a:bodyPr wrap="square" rtlCol="0">
            <a:spAutoFit/>
          </a:bodyPr>
          <a:lstStyle/>
          <a:p>
            <a:pPr algn="ctr"/>
            <a:r>
              <a:rPr lang="en-US" sz="1200" dirty="0">
                <a:ln w="0"/>
                <a:solidFill>
                  <a:srgbClr val="0070C0"/>
                </a:solidFill>
                <a:effectLst>
                  <a:outerShdw blurRad="38100" dist="19050" dir="2700000" algn="tl" rotWithShape="0">
                    <a:schemeClr val="dk1">
                      <a:alpha val="40000"/>
                    </a:schemeClr>
                  </a:outerShdw>
                </a:effectLst>
                <a:latin typeface="Amasis MT Pro Black" panose="02040A04050005020304" pitchFamily="18" charset="0"/>
              </a:rPr>
              <a:t>Time to…</a:t>
            </a:r>
            <a:r>
              <a:rPr lang="en-GB" sz="1200" dirty="0">
                <a:effectLst/>
                <a:latin typeface="Abadi Extra Light" panose="020B0204020104020204" pitchFamily="34" charset="0"/>
                <a:ea typeface="Calibri" panose="020F0502020204030204" pitchFamily="34" charset="0"/>
                <a:cs typeface="Times New Roman" panose="02020603050405020304" pitchFamily="18" charset="0"/>
              </a:rPr>
              <a:t> become an effective speaker and listener. </a:t>
            </a:r>
            <a:endParaRPr lang="en-GB" dirty="0"/>
          </a:p>
        </p:txBody>
      </p:sp>
      <p:sp>
        <p:nvSpPr>
          <p:cNvPr id="80" name="Text Box 21">
            <a:extLst>
              <a:ext uri="{FF2B5EF4-FFF2-40B4-BE49-F238E27FC236}">
                <a16:creationId xmlns:a16="http://schemas.microsoft.com/office/drawing/2014/main" id="{DCC856CD-C845-4E60-96A0-F8DE4C2E05D4}"/>
              </a:ext>
            </a:extLst>
          </p:cNvPr>
          <p:cNvSpPr txBox="1">
            <a:spLocks noChangeArrowheads="1"/>
          </p:cNvSpPr>
          <p:nvPr/>
        </p:nvSpPr>
        <p:spPr bwMode="auto">
          <a:xfrm>
            <a:off x="7960200" y="1632951"/>
            <a:ext cx="1599431" cy="564312"/>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LEARN ABOUT</a:t>
            </a:r>
          </a:p>
          <a:p>
            <a:pPr algn="ctr" defTabSz="914471" eaLnBrk="0" fontAlgn="base" hangingPunct="0">
              <a:spcBef>
                <a:spcPct val="0"/>
              </a:spcBef>
              <a:spcAft>
                <a:spcPct val="0"/>
              </a:spcAft>
            </a:pP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debates/discussion</a:t>
            </a:r>
            <a:endParaRPr lang="en-US" altLang="en-US" sz="1200" dirty="0">
              <a:solidFill>
                <a:srgbClr val="FF0000"/>
              </a:solidFill>
              <a:latin typeface="Arial" panose="020B0604020202020204" pitchFamily="34" charset="0"/>
            </a:endParaRPr>
          </a:p>
        </p:txBody>
      </p:sp>
      <p:sp>
        <p:nvSpPr>
          <p:cNvPr id="81" name="Text Box 21">
            <a:extLst>
              <a:ext uri="{FF2B5EF4-FFF2-40B4-BE49-F238E27FC236}">
                <a16:creationId xmlns:a16="http://schemas.microsoft.com/office/drawing/2014/main" id="{005071B5-35E6-4E0F-8E0B-486CA83F5274}"/>
              </a:ext>
            </a:extLst>
          </p:cNvPr>
          <p:cNvSpPr txBox="1">
            <a:spLocks noChangeArrowheads="1"/>
          </p:cNvSpPr>
          <p:nvPr/>
        </p:nvSpPr>
        <p:spPr bwMode="auto">
          <a:xfrm>
            <a:off x="1383197" y="2117781"/>
            <a:ext cx="1295991" cy="409051"/>
          </a:xfrm>
          <a:prstGeom prst="rect">
            <a:avLst/>
          </a:prstGeom>
          <a:noFill/>
          <a:ln w="9525">
            <a:noFill/>
            <a:miter lim="800000"/>
            <a:headEnd/>
            <a:tailEnd/>
          </a:ln>
        </p:spPr>
        <p:txBody>
          <a:bodyPr vert="horz" wrap="square" lIns="91441" tIns="45720" rIns="91441" bIns="45720" numCol="1" anchor="t" anchorCtr="0" compatLnSpc="1">
            <a:prstTxWarp prst="textNoShape">
              <a:avLst/>
            </a:prstTxWarp>
          </a:bodyPr>
          <a:lstStyle/>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ESTABLISH</a:t>
            </a:r>
          </a:p>
          <a:p>
            <a:pPr algn="ctr" defTabSz="914471" eaLnBrk="0" fontAlgn="base" hangingPunct="0">
              <a:spcBef>
                <a:spcPct val="0"/>
              </a:spcBef>
              <a:spcAft>
                <a:spcPct val="0"/>
              </a:spcAft>
            </a:pP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n-US" sz="1200"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‘Time to Talk’ </a:t>
            </a:r>
            <a:r>
              <a:rPr lang="en-US" altLang="en-US" sz="1200" b="1"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rules</a:t>
            </a:r>
            <a:endParaRPr lang="en-US" altLang="en-US" sz="1200" dirty="0">
              <a:solidFill>
                <a:srgbClr val="FF0000"/>
              </a:solidFill>
              <a:latin typeface="Arial" panose="020B0604020202020204" pitchFamily="34" charset="0"/>
            </a:endParaRPr>
          </a:p>
        </p:txBody>
      </p:sp>
      <p:sp>
        <p:nvSpPr>
          <p:cNvPr id="7" name="Rectangle 6">
            <a:extLst>
              <a:ext uri="{FF2B5EF4-FFF2-40B4-BE49-F238E27FC236}">
                <a16:creationId xmlns:a16="http://schemas.microsoft.com/office/drawing/2014/main" id="{66BC7BA9-0EB4-4173-A0CA-89BC4889C713}"/>
              </a:ext>
            </a:extLst>
          </p:cNvPr>
          <p:cNvSpPr/>
          <p:nvPr/>
        </p:nvSpPr>
        <p:spPr>
          <a:xfrm>
            <a:off x="3056727" y="5999982"/>
            <a:ext cx="7790915"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June 2022-December 2022</a:t>
            </a:r>
          </a:p>
        </p:txBody>
      </p:sp>
      <p:pic>
        <p:nvPicPr>
          <p:cNvPr id="21" name="Picture 20">
            <a:extLst>
              <a:ext uri="{FF2B5EF4-FFF2-40B4-BE49-F238E27FC236}">
                <a16:creationId xmlns:a16="http://schemas.microsoft.com/office/drawing/2014/main" id="{F4875CC0-28A7-48ED-9CF4-DFAC62061DC6}"/>
              </a:ext>
            </a:extLst>
          </p:cNvPr>
          <p:cNvPicPr>
            <a:picLocks noChangeAspect="1"/>
          </p:cNvPicPr>
          <p:nvPr/>
        </p:nvPicPr>
        <p:blipFill>
          <a:blip r:embed="rId8"/>
          <a:stretch>
            <a:fillRect/>
          </a:stretch>
        </p:blipFill>
        <p:spPr>
          <a:xfrm>
            <a:off x="5415818" y="-179928"/>
            <a:ext cx="2765207" cy="3110858"/>
          </a:xfrm>
          <a:prstGeom prst="rect">
            <a:avLst/>
          </a:prstGeom>
          <a:solidFill>
            <a:schemeClr val="tx1"/>
          </a:solidFill>
          <a:ln>
            <a:solidFill>
              <a:schemeClr val="tx1">
                <a:lumMod val="85000"/>
                <a:lumOff val="15000"/>
              </a:schemeClr>
            </a:solidFill>
          </a:ln>
        </p:spPr>
      </p:pic>
    </p:spTree>
    <p:extLst>
      <p:ext uri="{BB962C8B-B14F-4D97-AF65-F5344CB8AC3E}">
        <p14:creationId xmlns:p14="http://schemas.microsoft.com/office/powerpoint/2010/main" val="336080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8853"/>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10" name="Rectangle 9">
            <a:extLst>
              <a:ext uri="{FF2B5EF4-FFF2-40B4-BE49-F238E27FC236}">
                <a16:creationId xmlns:a16="http://schemas.microsoft.com/office/drawing/2014/main" id="{32FA5086-20EC-4C13-945E-D882D712C6ED}"/>
              </a:ext>
            </a:extLst>
          </p:cNvPr>
          <p:cNvSpPr/>
          <p:nvPr/>
        </p:nvSpPr>
        <p:spPr>
          <a:xfrm>
            <a:off x="221790" y="437150"/>
            <a:ext cx="1184205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Recap?</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30" name="Rectangle 29">
            <a:extLst>
              <a:ext uri="{FF2B5EF4-FFF2-40B4-BE49-F238E27FC236}">
                <a16:creationId xmlns:a16="http://schemas.microsoft.com/office/drawing/2014/main" id="{94613C9C-4529-4DB1-B1FA-FFDDBE67C29C}"/>
              </a:ext>
            </a:extLst>
          </p:cNvPr>
          <p:cNvSpPr/>
          <p:nvPr/>
        </p:nvSpPr>
        <p:spPr>
          <a:xfrm>
            <a:off x="2000250" y="2498074"/>
            <a:ext cx="9372600" cy="784830"/>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0" scaled="1"/>
            <a:tileRect/>
          </a:gradFill>
        </p:spPr>
        <p:txBody>
          <a:bodyPr wrap="square" lIns="91440" tIns="45720" rIns="91440" bIns="45720">
            <a:spAutoFit/>
          </a:bodyPr>
          <a:lstStyle/>
          <a:p>
            <a:pPr algn="just">
              <a:lnSpc>
                <a:spcPct val="100000"/>
              </a:lnSpc>
              <a:spcBef>
                <a:spcPct val="0"/>
              </a:spcBef>
              <a:buFontTx/>
              <a:buNone/>
            </a:pPr>
            <a:r>
              <a:rPr lang="en-GB" altLang="en-US" sz="4500" b="1" dirty="0">
                <a:solidFill>
                  <a:schemeClr val="tx1"/>
                </a:solidFill>
                <a:latin typeface="Abadi Extra Light" panose="020B0204020104020204" pitchFamily="34" charset="0"/>
              </a:rPr>
              <a:t>What do you remember about formality?</a:t>
            </a:r>
          </a:p>
        </p:txBody>
      </p:sp>
    </p:spTree>
    <p:extLst>
      <p:ext uri="{BB962C8B-B14F-4D97-AF65-F5344CB8AC3E}">
        <p14:creationId xmlns:p14="http://schemas.microsoft.com/office/powerpoint/2010/main" val="415172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8853"/>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80450"/>
            <a:ext cx="2450236" cy="177550"/>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10" name="Rectangle 9">
            <a:extLst>
              <a:ext uri="{FF2B5EF4-FFF2-40B4-BE49-F238E27FC236}">
                <a16:creationId xmlns:a16="http://schemas.microsoft.com/office/drawing/2014/main" id="{32FA5086-20EC-4C13-945E-D882D712C6ED}"/>
              </a:ext>
            </a:extLst>
          </p:cNvPr>
          <p:cNvSpPr/>
          <p:nvPr/>
        </p:nvSpPr>
        <p:spPr>
          <a:xfrm>
            <a:off x="221790" y="437150"/>
            <a:ext cx="1184205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Academic register?</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30" name="Rectangle 29">
            <a:extLst>
              <a:ext uri="{FF2B5EF4-FFF2-40B4-BE49-F238E27FC236}">
                <a16:creationId xmlns:a16="http://schemas.microsoft.com/office/drawing/2014/main" id="{94613C9C-4529-4DB1-B1FA-FFDDBE67C29C}"/>
              </a:ext>
            </a:extLst>
          </p:cNvPr>
          <p:cNvSpPr/>
          <p:nvPr/>
        </p:nvSpPr>
        <p:spPr>
          <a:xfrm>
            <a:off x="1077299" y="1613480"/>
            <a:ext cx="9961580" cy="1938992"/>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0" scaled="1"/>
            <a:tileRect/>
          </a:gradFill>
        </p:spPr>
        <p:txBody>
          <a:bodyPr wrap="square" lIns="91440" tIns="45720" rIns="91440" bIns="45720">
            <a:spAutoFit/>
          </a:bodyPr>
          <a:lstStyle/>
          <a:p>
            <a:pPr algn="just">
              <a:lnSpc>
                <a:spcPct val="100000"/>
              </a:lnSpc>
              <a:spcBef>
                <a:spcPct val="0"/>
              </a:spcBef>
              <a:buFontTx/>
              <a:buNone/>
            </a:pPr>
            <a:r>
              <a:rPr lang="en-GB" altLang="en-US" sz="4000" b="1" dirty="0">
                <a:solidFill>
                  <a:schemeClr val="tx1"/>
                </a:solidFill>
                <a:latin typeface="Abadi Extra Light" panose="020B0204020104020204" pitchFamily="34" charset="0"/>
              </a:rPr>
              <a:t>The term 'academic register' is used to describe language that is 'academic’ or has the academic 'feel’.</a:t>
            </a:r>
          </a:p>
        </p:txBody>
      </p:sp>
      <p:sp>
        <p:nvSpPr>
          <p:cNvPr id="28" name="TextBox 27">
            <a:extLst>
              <a:ext uri="{FF2B5EF4-FFF2-40B4-BE49-F238E27FC236}">
                <a16:creationId xmlns:a16="http://schemas.microsoft.com/office/drawing/2014/main" id="{95DECC2B-2B21-49B9-A8DA-7164941E12AF}"/>
              </a:ext>
            </a:extLst>
          </p:cNvPr>
          <p:cNvSpPr txBox="1"/>
          <p:nvPr/>
        </p:nvSpPr>
        <p:spPr>
          <a:xfrm>
            <a:off x="571988" y="4095065"/>
            <a:ext cx="11047877" cy="1569660"/>
          </a:xfrm>
          <a:prstGeom prst="rect">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lin ang="8100000" scaled="1"/>
            <a:tileRect/>
          </a:gradFill>
        </p:spPr>
        <p:txBody>
          <a:bodyPr wrap="square">
            <a:spAutoFit/>
          </a:bodyPr>
          <a:lstStyle/>
          <a:p>
            <a:pPr algn="ctr"/>
            <a:r>
              <a:rPr lang="en-GB" sz="3200" b="1" dirty="0"/>
              <a:t>The purpose of the next task is to show you that you need to make a conscious choice about the vocabulary you use.  Some words have a more academic ‘feel’ than others.</a:t>
            </a:r>
          </a:p>
        </p:txBody>
      </p:sp>
    </p:spTree>
    <p:extLst>
      <p:ext uri="{BB962C8B-B14F-4D97-AF65-F5344CB8AC3E}">
        <p14:creationId xmlns:p14="http://schemas.microsoft.com/office/powerpoint/2010/main" val="3996593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65033" y="6701555"/>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915270" y="6703234"/>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4239" y="6701555"/>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28" name="Rectangle 4">
            <a:extLst>
              <a:ext uri="{FF2B5EF4-FFF2-40B4-BE49-F238E27FC236}">
                <a16:creationId xmlns:a16="http://schemas.microsoft.com/office/drawing/2014/main" id="{807054F0-43B3-43BD-9FCE-9627D42D49B9}"/>
              </a:ext>
            </a:extLst>
          </p:cNvPr>
          <p:cNvSpPr>
            <a:spLocks noChangeArrowheads="1"/>
          </p:cNvSpPr>
          <p:nvPr/>
        </p:nvSpPr>
        <p:spPr bwMode="auto">
          <a:xfrm>
            <a:off x="1939840" y="1073688"/>
            <a:ext cx="2403475" cy="453183"/>
          </a:xfrm>
          <a:prstGeom prst="rect">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path path="circle">
              <a:fillToRect l="50000" t="50000" r="50000" b="50000"/>
            </a:path>
            <a:tileRect/>
          </a:gradFill>
          <a:ln>
            <a:noFill/>
          </a:ln>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2000" dirty="0">
                <a:solidFill>
                  <a:schemeClr val="tx1"/>
                </a:solidFill>
                <a:latin typeface="+mn-lt"/>
              </a:rPr>
              <a:t>Formal</a:t>
            </a:r>
          </a:p>
        </p:txBody>
      </p:sp>
      <p:sp>
        <p:nvSpPr>
          <p:cNvPr id="29" name="Rectangle 6">
            <a:extLst>
              <a:ext uri="{FF2B5EF4-FFF2-40B4-BE49-F238E27FC236}">
                <a16:creationId xmlns:a16="http://schemas.microsoft.com/office/drawing/2014/main" id="{C12CC7C0-301D-430E-AF40-E97C4A81BCA8}"/>
              </a:ext>
            </a:extLst>
          </p:cNvPr>
          <p:cNvSpPr>
            <a:spLocks noChangeArrowheads="1"/>
          </p:cNvSpPr>
          <p:nvPr/>
        </p:nvSpPr>
        <p:spPr bwMode="auto">
          <a:xfrm>
            <a:off x="1928571" y="3480441"/>
            <a:ext cx="2428875" cy="567811"/>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buFont typeface="Arial" panose="020B0604020202020204" pitchFamily="34" charset="0"/>
              <a:buNone/>
            </a:pPr>
            <a:r>
              <a:rPr lang="en-GB" altLang="en-US" sz="2000">
                <a:latin typeface="+mn-lt"/>
              </a:rPr>
              <a:t>sufficient</a:t>
            </a:r>
            <a:endParaRPr lang="en-GB" altLang="en-US" sz="2000">
              <a:solidFill>
                <a:schemeClr val="tx1"/>
              </a:solidFill>
              <a:latin typeface="+mn-lt"/>
            </a:endParaRPr>
          </a:p>
        </p:txBody>
      </p:sp>
      <p:sp>
        <p:nvSpPr>
          <p:cNvPr id="30" name="Rectangle 7">
            <a:extLst>
              <a:ext uri="{FF2B5EF4-FFF2-40B4-BE49-F238E27FC236}">
                <a16:creationId xmlns:a16="http://schemas.microsoft.com/office/drawing/2014/main" id="{5508F344-89B5-4EAE-8682-F06875B9841F}"/>
              </a:ext>
            </a:extLst>
          </p:cNvPr>
          <p:cNvSpPr>
            <a:spLocks noChangeArrowheads="1"/>
          </p:cNvSpPr>
          <p:nvPr/>
        </p:nvSpPr>
        <p:spPr bwMode="auto">
          <a:xfrm>
            <a:off x="1928571" y="2862903"/>
            <a:ext cx="2428875" cy="567811"/>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buFont typeface="Arial" panose="020B0604020202020204" pitchFamily="34" charset="0"/>
              <a:buNone/>
            </a:pPr>
            <a:r>
              <a:rPr lang="en-GB" altLang="en-US" sz="2000" dirty="0">
                <a:latin typeface="+mn-lt"/>
              </a:rPr>
              <a:t>injustice</a:t>
            </a:r>
          </a:p>
        </p:txBody>
      </p:sp>
      <p:sp>
        <p:nvSpPr>
          <p:cNvPr id="32" name="Rectangle 9">
            <a:extLst>
              <a:ext uri="{FF2B5EF4-FFF2-40B4-BE49-F238E27FC236}">
                <a16:creationId xmlns:a16="http://schemas.microsoft.com/office/drawing/2014/main" id="{C469675E-DFEA-4109-A4D5-8F77DB77B09C}"/>
              </a:ext>
            </a:extLst>
          </p:cNvPr>
          <p:cNvSpPr>
            <a:spLocks noChangeArrowheads="1"/>
          </p:cNvSpPr>
          <p:nvPr/>
        </p:nvSpPr>
        <p:spPr bwMode="auto">
          <a:xfrm>
            <a:off x="1928571" y="4097978"/>
            <a:ext cx="2428875" cy="567811"/>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buFont typeface="Arial" panose="020B0604020202020204" pitchFamily="34" charset="0"/>
              <a:buNone/>
            </a:pPr>
            <a:r>
              <a:rPr lang="en-GB" altLang="en-US" sz="2000" dirty="0">
                <a:latin typeface="+mn-lt"/>
              </a:rPr>
              <a:t>opportunity</a:t>
            </a:r>
            <a:endParaRPr lang="en-GB" altLang="en-US" sz="2000" dirty="0">
              <a:solidFill>
                <a:schemeClr val="tx1"/>
              </a:solidFill>
              <a:latin typeface="+mn-lt"/>
            </a:endParaRPr>
          </a:p>
        </p:txBody>
      </p:sp>
      <p:sp>
        <p:nvSpPr>
          <p:cNvPr id="33" name="Rectangle 10">
            <a:extLst>
              <a:ext uri="{FF2B5EF4-FFF2-40B4-BE49-F238E27FC236}">
                <a16:creationId xmlns:a16="http://schemas.microsoft.com/office/drawing/2014/main" id="{A289D0C8-01A6-4D75-801F-82425DF3E577}"/>
              </a:ext>
            </a:extLst>
          </p:cNvPr>
          <p:cNvSpPr>
            <a:spLocks noChangeArrowheads="1"/>
          </p:cNvSpPr>
          <p:nvPr/>
        </p:nvSpPr>
        <p:spPr bwMode="auto">
          <a:xfrm>
            <a:off x="5874282" y="1105541"/>
            <a:ext cx="2563810" cy="453183"/>
          </a:xfrm>
          <a:prstGeom prst="rect">
            <a:avLst/>
          </a:prstGeom>
          <a:gradFill flip="none" rotWithShape="1">
            <a:gsLst>
              <a:gs pos="0">
                <a:srgbClr val="00FFCC">
                  <a:shade val="30000"/>
                  <a:satMod val="115000"/>
                </a:srgbClr>
              </a:gs>
              <a:gs pos="50000">
                <a:srgbClr val="00FFCC">
                  <a:shade val="67500"/>
                  <a:satMod val="115000"/>
                </a:srgbClr>
              </a:gs>
              <a:gs pos="100000">
                <a:srgbClr val="00FFCC">
                  <a:shade val="100000"/>
                  <a:satMod val="115000"/>
                </a:srgbClr>
              </a:gs>
            </a:gsLst>
            <a:path path="circle">
              <a:fillToRect l="50000" t="50000" r="50000" b="50000"/>
            </a:path>
            <a:tileRect/>
          </a:gradFill>
          <a:ln>
            <a:noFill/>
          </a:ln>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2000" dirty="0">
                <a:solidFill>
                  <a:schemeClr val="tx1"/>
                </a:solidFill>
                <a:latin typeface="+mn-lt"/>
              </a:rPr>
              <a:t>Informal</a:t>
            </a:r>
          </a:p>
        </p:txBody>
      </p:sp>
      <p:sp>
        <p:nvSpPr>
          <p:cNvPr id="34" name="Rectangle 33">
            <a:extLst>
              <a:ext uri="{FF2B5EF4-FFF2-40B4-BE49-F238E27FC236}">
                <a16:creationId xmlns:a16="http://schemas.microsoft.com/office/drawing/2014/main" id="{1763811C-7C9E-4116-808D-356565CBEE63}"/>
              </a:ext>
            </a:extLst>
          </p:cNvPr>
          <p:cNvSpPr>
            <a:spLocks noChangeArrowheads="1"/>
          </p:cNvSpPr>
          <p:nvPr/>
        </p:nvSpPr>
        <p:spPr bwMode="auto">
          <a:xfrm>
            <a:off x="5856045" y="2771935"/>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latin typeface="+mn-lt"/>
              </a:rPr>
              <a:t>now</a:t>
            </a:r>
            <a:endParaRPr lang="en-GB" sz="2000" dirty="0">
              <a:solidFill>
                <a:schemeClr val="tx1"/>
              </a:solidFill>
              <a:latin typeface="+mn-lt"/>
            </a:endParaRPr>
          </a:p>
        </p:txBody>
      </p:sp>
      <p:sp>
        <p:nvSpPr>
          <p:cNvPr id="35" name="Rectangle 16">
            <a:extLst>
              <a:ext uri="{FF2B5EF4-FFF2-40B4-BE49-F238E27FC236}">
                <a16:creationId xmlns:a16="http://schemas.microsoft.com/office/drawing/2014/main" id="{B1163AA3-2280-40D1-BBE9-6072C4450383}"/>
              </a:ext>
            </a:extLst>
          </p:cNvPr>
          <p:cNvSpPr>
            <a:spLocks noChangeArrowheads="1"/>
          </p:cNvSpPr>
          <p:nvPr/>
        </p:nvSpPr>
        <p:spPr bwMode="auto">
          <a:xfrm>
            <a:off x="1928571" y="4715516"/>
            <a:ext cx="2428875" cy="567811"/>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buFont typeface="Arial" panose="020B0604020202020204" pitchFamily="34" charset="0"/>
              <a:buNone/>
            </a:pPr>
            <a:r>
              <a:rPr lang="en-GB" altLang="en-US" sz="2000" dirty="0">
                <a:latin typeface="+mn-lt"/>
              </a:rPr>
              <a:t>sacrifice</a:t>
            </a:r>
            <a:endParaRPr lang="en-GB" altLang="en-US" sz="2000" dirty="0">
              <a:solidFill>
                <a:schemeClr val="tx1"/>
              </a:solidFill>
              <a:latin typeface="+mn-lt"/>
            </a:endParaRPr>
          </a:p>
        </p:txBody>
      </p:sp>
      <p:sp>
        <p:nvSpPr>
          <p:cNvPr id="36" name="Rectangle 17">
            <a:extLst>
              <a:ext uri="{FF2B5EF4-FFF2-40B4-BE49-F238E27FC236}">
                <a16:creationId xmlns:a16="http://schemas.microsoft.com/office/drawing/2014/main" id="{DAD69B49-7347-4E58-88CD-FD0E5D0E0499}"/>
              </a:ext>
            </a:extLst>
          </p:cNvPr>
          <p:cNvSpPr>
            <a:spLocks noChangeArrowheads="1"/>
          </p:cNvSpPr>
          <p:nvPr/>
        </p:nvSpPr>
        <p:spPr bwMode="auto">
          <a:xfrm>
            <a:off x="1928571" y="5331466"/>
            <a:ext cx="2428875" cy="567811"/>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buFont typeface="Arial" panose="020B0604020202020204" pitchFamily="34" charset="0"/>
              <a:buNone/>
            </a:pPr>
            <a:r>
              <a:rPr lang="en-GB" altLang="en-US" sz="2000" dirty="0">
                <a:latin typeface="+mn-lt"/>
              </a:rPr>
              <a:t>immediately</a:t>
            </a:r>
            <a:endParaRPr lang="en-GB" altLang="en-US" sz="2000" dirty="0">
              <a:solidFill>
                <a:schemeClr val="tx1"/>
              </a:solidFill>
              <a:latin typeface="+mn-lt"/>
            </a:endParaRPr>
          </a:p>
        </p:txBody>
      </p:sp>
      <p:sp>
        <p:nvSpPr>
          <p:cNvPr id="37" name="Rectangle 36">
            <a:extLst>
              <a:ext uri="{FF2B5EF4-FFF2-40B4-BE49-F238E27FC236}">
                <a16:creationId xmlns:a16="http://schemas.microsoft.com/office/drawing/2014/main" id="{A47861A5-B67C-44FF-A385-A929684C71DA}"/>
              </a:ext>
            </a:extLst>
          </p:cNvPr>
          <p:cNvSpPr>
            <a:spLocks noChangeArrowheads="1"/>
          </p:cNvSpPr>
          <p:nvPr/>
        </p:nvSpPr>
        <p:spPr bwMode="auto">
          <a:xfrm>
            <a:off x="5856045" y="3440067"/>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latin typeface="+mn-lt"/>
              </a:rPr>
              <a:t>chance</a:t>
            </a:r>
            <a:endParaRPr lang="en-GB" sz="2000" dirty="0">
              <a:solidFill>
                <a:schemeClr val="tx1"/>
              </a:solidFill>
              <a:latin typeface="+mn-lt"/>
            </a:endParaRPr>
          </a:p>
        </p:txBody>
      </p:sp>
      <p:sp>
        <p:nvSpPr>
          <p:cNvPr id="38" name="Rectangle 37">
            <a:extLst>
              <a:ext uri="{FF2B5EF4-FFF2-40B4-BE49-F238E27FC236}">
                <a16:creationId xmlns:a16="http://schemas.microsoft.com/office/drawing/2014/main" id="{03E0B732-3EF0-4479-9818-CBF44E628648}"/>
              </a:ext>
            </a:extLst>
          </p:cNvPr>
          <p:cNvSpPr>
            <a:spLocks noChangeArrowheads="1"/>
          </p:cNvSpPr>
          <p:nvPr/>
        </p:nvSpPr>
        <p:spPr bwMode="auto">
          <a:xfrm>
            <a:off x="5828242" y="4060263"/>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latin typeface="+mn-lt"/>
              </a:rPr>
              <a:t>enough</a:t>
            </a:r>
            <a:endParaRPr lang="en-GB" sz="2000" dirty="0">
              <a:solidFill>
                <a:schemeClr val="tx1"/>
              </a:solidFill>
              <a:latin typeface="+mn-lt"/>
            </a:endParaRPr>
          </a:p>
        </p:txBody>
      </p:sp>
      <p:sp>
        <p:nvSpPr>
          <p:cNvPr id="40" name="Rectangle 39">
            <a:extLst>
              <a:ext uri="{FF2B5EF4-FFF2-40B4-BE49-F238E27FC236}">
                <a16:creationId xmlns:a16="http://schemas.microsoft.com/office/drawing/2014/main" id="{F692F7D1-E57C-4919-9804-6DB424384B6A}"/>
              </a:ext>
            </a:extLst>
          </p:cNvPr>
          <p:cNvSpPr>
            <a:spLocks noChangeArrowheads="1"/>
          </p:cNvSpPr>
          <p:nvPr/>
        </p:nvSpPr>
        <p:spPr bwMode="auto">
          <a:xfrm>
            <a:off x="5856045" y="4715516"/>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latin typeface="+mn-lt"/>
              </a:rPr>
              <a:t>give up</a:t>
            </a:r>
            <a:endParaRPr lang="en-GB" sz="2000" dirty="0">
              <a:solidFill>
                <a:schemeClr val="tx1"/>
              </a:solidFill>
              <a:latin typeface="+mn-lt"/>
            </a:endParaRPr>
          </a:p>
        </p:txBody>
      </p:sp>
      <p:sp>
        <p:nvSpPr>
          <p:cNvPr id="41" name="Rectangle 40">
            <a:extLst>
              <a:ext uri="{FF2B5EF4-FFF2-40B4-BE49-F238E27FC236}">
                <a16:creationId xmlns:a16="http://schemas.microsoft.com/office/drawing/2014/main" id="{638EAC2B-BED0-48DE-9EEF-3119D90BE39C}"/>
              </a:ext>
            </a:extLst>
          </p:cNvPr>
          <p:cNvSpPr>
            <a:spLocks noChangeArrowheads="1"/>
          </p:cNvSpPr>
          <p:nvPr/>
        </p:nvSpPr>
        <p:spPr bwMode="auto">
          <a:xfrm>
            <a:off x="5856045" y="5331466"/>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solidFill>
                  <a:schemeClr val="tx1"/>
                </a:solidFill>
                <a:latin typeface="+mn-lt"/>
              </a:rPr>
              <a:t>not fair</a:t>
            </a:r>
          </a:p>
        </p:txBody>
      </p:sp>
      <p:sp>
        <p:nvSpPr>
          <p:cNvPr id="42" name="Rectangle 23">
            <a:extLst>
              <a:ext uri="{FF2B5EF4-FFF2-40B4-BE49-F238E27FC236}">
                <a16:creationId xmlns:a16="http://schemas.microsoft.com/office/drawing/2014/main" id="{E5FE6469-1A7A-4F8D-ADAF-F9F3DFEBADE2}"/>
              </a:ext>
            </a:extLst>
          </p:cNvPr>
          <p:cNvSpPr>
            <a:spLocks noChangeArrowheads="1"/>
          </p:cNvSpPr>
          <p:nvPr/>
        </p:nvSpPr>
        <p:spPr bwMode="auto">
          <a:xfrm>
            <a:off x="4785360" y="111064"/>
            <a:ext cx="6919990" cy="95410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just">
              <a:lnSpc>
                <a:spcPct val="100000"/>
              </a:lnSpc>
              <a:spcBef>
                <a:spcPct val="0"/>
              </a:spcBef>
              <a:buFontTx/>
              <a:buNone/>
            </a:pPr>
            <a:endParaRPr lang="en-GB" altLang="en-US" sz="1600" b="1" dirty="0">
              <a:solidFill>
                <a:schemeClr val="tx1"/>
              </a:solidFill>
              <a:latin typeface="+mj-lt"/>
            </a:endParaRPr>
          </a:p>
          <a:p>
            <a:pPr algn="ctr">
              <a:lnSpc>
                <a:spcPct val="100000"/>
              </a:lnSpc>
              <a:spcBef>
                <a:spcPct val="0"/>
              </a:spcBef>
              <a:buFontTx/>
              <a:buNone/>
            </a:pPr>
            <a:r>
              <a:rPr lang="en-GB" altLang="en-US" sz="2000" b="1" dirty="0">
                <a:solidFill>
                  <a:schemeClr val="tx1"/>
                </a:solidFill>
                <a:latin typeface="+mj-lt"/>
              </a:rPr>
              <a:t>Can you match these formal/academic words with informal words with the same meanings (synonyms)?</a:t>
            </a:r>
          </a:p>
        </p:txBody>
      </p:sp>
      <p:sp>
        <p:nvSpPr>
          <p:cNvPr id="58" name="Title 20">
            <a:extLst>
              <a:ext uri="{FF2B5EF4-FFF2-40B4-BE49-F238E27FC236}">
                <a16:creationId xmlns:a16="http://schemas.microsoft.com/office/drawing/2014/main" id="{A1D19B15-1A0F-400A-8560-35052EBB098F}"/>
              </a:ext>
            </a:extLst>
          </p:cNvPr>
          <p:cNvSpPr>
            <a:spLocks noGrp="1"/>
          </p:cNvSpPr>
          <p:nvPr>
            <p:ph type="title"/>
          </p:nvPr>
        </p:nvSpPr>
        <p:spPr>
          <a:xfrm>
            <a:off x="123007" y="117889"/>
            <a:ext cx="4792263" cy="993775"/>
          </a:xfrm>
        </p:spPr>
        <p:txBody>
          <a:bodyPr/>
          <a:lstStyle/>
          <a:p>
            <a:pPr eaLnBrk="1" hangingPunct="1"/>
            <a:r>
              <a:rPr lang="en-GB" altLang="en-US" sz="4000" dirty="0">
                <a:latin typeface="Amasis MT Pro Black" panose="02040A04050005020304" pitchFamily="18" charset="0"/>
              </a:rPr>
              <a:t>Academic register</a:t>
            </a:r>
          </a:p>
        </p:txBody>
      </p:sp>
      <p:sp>
        <p:nvSpPr>
          <p:cNvPr id="59" name="Rectangle 8">
            <a:extLst>
              <a:ext uri="{FF2B5EF4-FFF2-40B4-BE49-F238E27FC236}">
                <a16:creationId xmlns:a16="http://schemas.microsoft.com/office/drawing/2014/main" id="{D26E2879-3B3B-46BD-9282-A1482AFFBF02}"/>
              </a:ext>
            </a:extLst>
          </p:cNvPr>
          <p:cNvSpPr>
            <a:spLocks noChangeArrowheads="1"/>
          </p:cNvSpPr>
          <p:nvPr/>
        </p:nvSpPr>
        <p:spPr bwMode="auto">
          <a:xfrm>
            <a:off x="1914440" y="2123712"/>
            <a:ext cx="2428875" cy="598589"/>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2000" dirty="0">
                <a:solidFill>
                  <a:schemeClr val="tx1"/>
                </a:solidFill>
                <a:latin typeface="+mn-lt"/>
              </a:rPr>
              <a:t>many </a:t>
            </a:r>
          </a:p>
        </p:txBody>
      </p:sp>
      <p:sp>
        <p:nvSpPr>
          <p:cNvPr id="60" name="Rectangle 59">
            <a:extLst>
              <a:ext uri="{FF2B5EF4-FFF2-40B4-BE49-F238E27FC236}">
                <a16:creationId xmlns:a16="http://schemas.microsoft.com/office/drawing/2014/main" id="{E55D84C2-8D20-4E4B-BAA4-554638651567}"/>
              </a:ext>
            </a:extLst>
          </p:cNvPr>
          <p:cNvSpPr>
            <a:spLocks noChangeArrowheads="1"/>
          </p:cNvSpPr>
          <p:nvPr/>
        </p:nvSpPr>
        <p:spPr bwMode="auto">
          <a:xfrm>
            <a:off x="5837250" y="2064617"/>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solidFill>
                  <a:schemeClr val="tx1"/>
                </a:solidFill>
                <a:latin typeface="+mn-lt"/>
              </a:rPr>
              <a:t>kid</a:t>
            </a:r>
          </a:p>
        </p:txBody>
      </p:sp>
      <p:sp>
        <p:nvSpPr>
          <p:cNvPr id="61" name="Rectangle 60">
            <a:extLst>
              <a:ext uri="{FF2B5EF4-FFF2-40B4-BE49-F238E27FC236}">
                <a16:creationId xmlns:a16="http://schemas.microsoft.com/office/drawing/2014/main" id="{2FF45073-AF77-49AC-A43A-DDFE3D1C8894}"/>
              </a:ext>
            </a:extLst>
          </p:cNvPr>
          <p:cNvSpPr>
            <a:spLocks noChangeArrowheads="1"/>
          </p:cNvSpPr>
          <p:nvPr/>
        </p:nvSpPr>
        <p:spPr bwMode="auto">
          <a:xfrm>
            <a:off x="5856045" y="5985872"/>
            <a:ext cx="2609850" cy="567811"/>
          </a:xfrm>
          <a:prstGeom prst="rect">
            <a:avLst/>
          </a:prstGeom>
          <a:solidFill>
            <a:srgbClr val="00FFCC"/>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Font typeface="Arial" panose="020B0604020202020204" pitchFamily="34" charset="0"/>
              <a:buNone/>
              <a:defRPr/>
            </a:pPr>
            <a:r>
              <a:rPr lang="en-GB" sz="2000" dirty="0">
                <a:latin typeface="+mn-lt"/>
              </a:rPr>
              <a:t>A lot</a:t>
            </a:r>
            <a:endParaRPr lang="en-GB" sz="2000" dirty="0">
              <a:solidFill>
                <a:schemeClr val="tx1"/>
              </a:solidFill>
              <a:latin typeface="+mn-lt"/>
            </a:endParaRPr>
          </a:p>
        </p:txBody>
      </p:sp>
      <p:sp>
        <p:nvSpPr>
          <p:cNvPr id="63" name="Rectangle 8">
            <a:extLst>
              <a:ext uri="{FF2B5EF4-FFF2-40B4-BE49-F238E27FC236}">
                <a16:creationId xmlns:a16="http://schemas.microsoft.com/office/drawing/2014/main" id="{390633B9-7916-4C10-9637-AF7755C74C37}"/>
              </a:ext>
            </a:extLst>
          </p:cNvPr>
          <p:cNvSpPr>
            <a:spLocks noChangeArrowheads="1"/>
          </p:cNvSpPr>
          <p:nvPr/>
        </p:nvSpPr>
        <p:spPr bwMode="auto">
          <a:xfrm>
            <a:off x="1928571" y="5985872"/>
            <a:ext cx="2428875" cy="598589"/>
          </a:xfrm>
          <a:prstGeom prst="rect">
            <a:avLst/>
          </a:prstGeom>
          <a:solidFill>
            <a:srgbClr val="66FFFF"/>
          </a:solidFill>
          <a:ln>
            <a:noFill/>
          </a:ln>
        </p:spPr>
        <p:txBody>
          <a:bodyPr lIns="108000" tIns="108000" rIns="108000" bIns="180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a:lnSpc>
                <a:spcPct val="100000"/>
              </a:lnSpc>
              <a:spcBef>
                <a:spcPct val="0"/>
              </a:spcBef>
              <a:buFontTx/>
              <a:buNone/>
            </a:pPr>
            <a:r>
              <a:rPr lang="en-GB" altLang="en-US" sz="2000" dirty="0">
                <a:solidFill>
                  <a:schemeClr val="tx1"/>
                </a:solidFill>
                <a:latin typeface="+mn-lt"/>
              </a:rPr>
              <a:t>children </a:t>
            </a:r>
          </a:p>
        </p:txBody>
      </p:sp>
      <p:cxnSp>
        <p:nvCxnSpPr>
          <p:cNvPr id="11" name="Straight Arrow Connector 10">
            <a:extLst>
              <a:ext uri="{FF2B5EF4-FFF2-40B4-BE49-F238E27FC236}">
                <a16:creationId xmlns:a16="http://schemas.microsoft.com/office/drawing/2014/main" id="{EBE3E190-25AB-475A-9A8A-F8F7801C4C22}"/>
              </a:ext>
            </a:extLst>
          </p:cNvPr>
          <p:cNvCxnSpPr>
            <a:cxnSpLocks/>
          </p:cNvCxnSpPr>
          <p:nvPr/>
        </p:nvCxnSpPr>
        <p:spPr>
          <a:xfrm>
            <a:off x="4419147" y="2423006"/>
            <a:ext cx="1667193" cy="3733954"/>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7" name="Straight Arrow Connector 66">
            <a:extLst>
              <a:ext uri="{FF2B5EF4-FFF2-40B4-BE49-F238E27FC236}">
                <a16:creationId xmlns:a16="http://schemas.microsoft.com/office/drawing/2014/main" id="{D7D96BDD-023C-4B5D-8C07-13713E063B81}"/>
              </a:ext>
            </a:extLst>
          </p:cNvPr>
          <p:cNvCxnSpPr>
            <a:cxnSpLocks/>
          </p:cNvCxnSpPr>
          <p:nvPr/>
        </p:nvCxnSpPr>
        <p:spPr>
          <a:xfrm>
            <a:off x="4313145" y="2927743"/>
            <a:ext cx="1897812" cy="2617631"/>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6C6B8996-1750-442D-956F-647338AD4D5A}"/>
              </a:ext>
            </a:extLst>
          </p:cNvPr>
          <p:cNvCxnSpPr>
            <a:cxnSpLocks/>
            <a:stCxn id="29" idx="3"/>
          </p:cNvCxnSpPr>
          <p:nvPr/>
        </p:nvCxnSpPr>
        <p:spPr>
          <a:xfrm>
            <a:off x="4357446" y="3764347"/>
            <a:ext cx="1804726" cy="617536"/>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Straight Arrow Connector 68">
            <a:extLst>
              <a:ext uri="{FF2B5EF4-FFF2-40B4-BE49-F238E27FC236}">
                <a16:creationId xmlns:a16="http://schemas.microsoft.com/office/drawing/2014/main" id="{E8CAB8FF-8747-42BF-879A-05F7B9B3CBF8}"/>
              </a:ext>
            </a:extLst>
          </p:cNvPr>
          <p:cNvCxnSpPr>
            <a:cxnSpLocks/>
          </p:cNvCxnSpPr>
          <p:nvPr/>
        </p:nvCxnSpPr>
        <p:spPr>
          <a:xfrm flipV="1">
            <a:off x="4282091" y="3815113"/>
            <a:ext cx="1679956" cy="657740"/>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4C7611FA-D0D0-4368-88CB-73C6DDF06401}"/>
              </a:ext>
            </a:extLst>
          </p:cNvPr>
          <p:cNvCxnSpPr>
            <a:cxnSpLocks/>
          </p:cNvCxnSpPr>
          <p:nvPr/>
        </p:nvCxnSpPr>
        <p:spPr>
          <a:xfrm flipV="1">
            <a:off x="4085991" y="4999421"/>
            <a:ext cx="2178483" cy="24757"/>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4" name="Straight Arrow Connector 73">
            <a:extLst>
              <a:ext uri="{FF2B5EF4-FFF2-40B4-BE49-F238E27FC236}">
                <a16:creationId xmlns:a16="http://schemas.microsoft.com/office/drawing/2014/main" id="{9FC0BC57-5BA1-4DC9-B0C9-8D0FEFF0E3F1}"/>
              </a:ext>
            </a:extLst>
          </p:cNvPr>
          <p:cNvCxnSpPr>
            <a:cxnSpLocks/>
          </p:cNvCxnSpPr>
          <p:nvPr/>
        </p:nvCxnSpPr>
        <p:spPr>
          <a:xfrm flipV="1">
            <a:off x="4157474" y="3123817"/>
            <a:ext cx="1804573" cy="244759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6" name="Straight Arrow Connector 75">
            <a:extLst>
              <a:ext uri="{FF2B5EF4-FFF2-40B4-BE49-F238E27FC236}">
                <a16:creationId xmlns:a16="http://schemas.microsoft.com/office/drawing/2014/main" id="{0FFC7807-4A36-402A-B8EF-D07514D53F99}"/>
              </a:ext>
            </a:extLst>
          </p:cNvPr>
          <p:cNvCxnSpPr>
            <a:cxnSpLocks/>
          </p:cNvCxnSpPr>
          <p:nvPr/>
        </p:nvCxnSpPr>
        <p:spPr>
          <a:xfrm flipV="1">
            <a:off x="4085991" y="2464647"/>
            <a:ext cx="2000349" cy="3763239"/>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6258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circle(in)">
                                      <p:cBhvr>
                                        <p:cTn id="12" dur="2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circle(in)">
                                      <p:cBhvr>
                                        <p:cTn id="17" dur="20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circle(in)">
                                      <p:cBhvr>
                                        <p:cTn id="22" dur="20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circle(in)">
                                      <p:cBhvr>
                                        <p:cTn id="27" dur="20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circle(in)">
                                      <p:cBhvr>
                                        <p:cTn id="32" dur="20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circle(in)">
                                      <p:cBhvr>
                                        <p:cTn id="37"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6" y="2077819"/>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7890" y="3367368"/>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28" name="Rectangle 2">
            <a:extLst>
              <a:ext uri="{FF2B5EF4-FFF2-40B4-BE49-F238E27FC236}">
                <a16:creationId xmlns:a16="http://schemas.microsoft.com/office/drawing/2014/main" id="{FDE96ED0-D431-4210-92C9-6C804916BC55}"/>
              </a:ext>
            </a:extLst>
          </p:cNvPr>
          <p:cNvSpPr>
            <a:spLocks noGrp="1" noChangeArrowheads="1"/>
          </p:cNvSpPr>
          <p:nvPr>
            <p:ph type="title"/>
          </p:nvPr>
        </p:nvSpPr>
        <p:spPr>
          <a:xfrm>
            <a:off x="2279650" y="404814"/>
            <a:ext cx="8273602" cy="771525"/>
          </a:xfrm>
        </p:spPr>
        <p:txBody>
          <a:bodyPr>
            <a:normAutofit/>
          </a:bodyPr>
          <a:lstStyle/>
          <a:p>
            <a:pPr algn="ctr" eaLnBrk="1" hangingPunct="1"/>
            <a:r>
              <a:rPr lang="en-GB" altLang="en-US" sz="4200" dirty="0">
                <a:latin typeface="Amasis MT Pro Black" panose="02040A04050005020304" pitchFamily="18" charset="0"/>
              </a:rPr>
              <a:t>Here is an informal phrase:</a:t>
            </a:r>
            <a:endParaRPr lang="en-US" altLang="en-US" sz="4200" dirty="0">
              <a:latin typeface="Amasis MT Pro Black" panose="02040A04050005020304" pitchFamily="18" charset="0"/>
            </a:endParaRPr>
          </a:p>
        </p:txBody>
      </p:sp>
      <p:sp>
        <p:nvSpPr>
          <p:cNvPr id="29" name="Rectangle 3">
            <a:extLst>
              <a:ext uri="{FF2B5EF4-FFF2-40B4-BE49-F238E27FC236}">
                <a16:creationId xmlns:a16="http://schemas.microsoft.com/office/drawing/2014/main" id="{B7B44AE8-33DA-4E8A-BF5A-27ACB9795405}"/>
              </a:ext>
            </a:extLst>
          </p:cNvPr>
          <p:cNvSpPr txBox="1">
            <a:spLocks noChangeArrowheads="1"/>
          </p:cNvSpPr>
          <p:nvPr/>
        </p:nvSpPr>
        <p:spPr>
          <a:xfrm>
            <a:off x="580762" y="1356088"/>
            <a:ext cx="11437114" cy="8624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3000" b="1" dirty="0"/>
              <a:t>Mr Patel scored a wicked goal against them losers down the road.</a:t>
            </a:r>
            <a:endParaRPr lang="en-US" altLang="en-US" sz="3000" b="1" dirty="0"/>
          </a:p>
        </p:txBody>
      </p:sp>
      <p:sp>
        <p:nvSpPr>
          <p:cNvPr id="30" name="Text Box 4">
            <a:extLst>
              <a:ext uri="{FF2B5EF4-FFF2-40B4-BE49-F238E27FC236}">
                <a16:creationId xmlns:a16="http://schemas.microsoft.com/office/drawing/2014/main" id="{FF9B9228-A248-4AC7-BBF3-CDF0E0052736}"/>
              </a:ext>
            </a:extLst>
          </p:cNvPr>
          <p:cNvSpPr txBox="1">
            <a:spLocks noChangeArrowheads="1"/>
          </p:cNvSpPr>
          <p:nvPr/>
        </p:nvSpPr>
        <p:spPr bwMode="auto">
          <a:xfrm>
            <a:off x="4221023" y="5576876"/>
            <a:ext cx="6889742" cy="738664"/>
          </a:xfrm>
          <a:prstGeom prst="rect">
            <a:avLst/>
          </a:prstGeom>
          <a:solidFill>
            <a:srgbClr val="00FFCC"/>
          </a:solidFill>
          <a:ln>
            <a:noFill/>
          </a:ln>
          <a:effec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algn="ctr">
              <a:spcBef>
                <a:spcPct val="50000"/>
              </a:spcBef>
            </a:pPr>
            <a:r>
              <a:rPr lang="en-US" altLang="en-US" sz="4200" b="1" dirty="0">
                <a:effectLst>
                  <a:outerShdw blurRad="38100" dist="38100" dir="2700000" algn="tl">
                    <a:srgbClr val="000000">
                      <a:alpha val="43137"/>
                    </a:srgbClr>
                  </a:outerShdw>
                </a:effectLst>
                <a:latin typeface="Abadi Extra Light" panose="020B0204020104020204" pitchFamily="34" charset="0"/>
              </a:rPr>
              <a:t>What makes it informal?</a:t>
            </a:r>
          </a:p>
        </p:txBody>
      </p:sp>
      <p:sp>
        <p:nvSpPr>
          <p:cNvPr id="31" name="Line 5">
            <a:extLst>
              <a:ext uri="{FF2B5EF4-FFF2-40B4-BE49-F238E27FC236}">
                <a16:creationId xmlns:a16="http://schemas.microsoft.com/office/drawing/2014/main" id="{808671D0-37D0-4BC4-96A4-8617C1B635A3}"/>
              </a:ext>
            </a:extLst>
          </p:cNvPr>
          <p:cNvSpPr>
            <a:spLocks noChangeShapeType="1"/>
          </p:cNvSpPr>
          <p:nvPr/>
        </p:nvSpPr>
        <p:spPr bwMode="auto">
          <a:xfrm flipV="1">
            <a:off x="2651761" y="1980143"/>
            <a:ext cx="868679" cy="6835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 name="Line 6">
            <a:extLst>
              <a:ext uri="{FF2B5EF4-FFF2-40B4-BE49-F238E27FC236}">
                <a16:creationId xmlns:a16="http://schemas.microsoft.com/office/drawing/2014/main" id="{EF4A9609-8287-4D6A-853C-294E39077B40}"/>
              </a:ext>
            </a:extLst>
          </p:cNvPr>
          <p:cNvSpPr>
            <a:spLocks noChangeShapeType="1"/>
          </p:cNvSpPr>
          <p:nvPr/>
        </p:nvSpPr>
        <p:spPr bwMode="auto">
          <a:xfrm>
            <a:off x="7984041" y="2017916"/>
            <a:ext cx="352846" cy="7016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Line 7">
            <a:extLst>
              <a:ext uri="{FF2B5EF4-FFF2-40B4-BE49-F238E27FC236}">
                <a16:creationId xmlns:a16="http://schemas.microsoft.com/office/drawing/2014/main" id="{8440472D-87FD-44EC-9448-19AAB8331EE0}"/>
              </a:ext>
            </a:extLst>
          </p:cNvPr>
          <p:cNvSpPr>
            <a:spLocks noChangeShapeType="1"/>
          </p:cNvSpPr>
          <p:nvPr/>
        </p:nvSpPr>
        <p:spPr bwMode="auto">
          <a:xfrm flipH="1">
            <a:off x="6558392" y="1949671"/>
            <a:ext cx="352845" cy="635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 name="Text Box 8">
            <a:extLst>
              <a:ext uri="{FF2B5EF4-FFF2-40B4-BE49-F238E27FC236}">
                <a16:creationId xmlns:a16="http://schemas.microsoft.com/office/drawing/2014/main" id="{F21D15B3-B0FE-4E8D-9976-0144B8524CA1}"/>
              </a:ext>
            </a:extLst>
          </p:cNvPr>
          <p:cNvSpPr txBox="1">
            <a:spLocks noChangeArrowheads="1"/>
          </p:cNvSpPr>
          <p:nvPr/>
        </p:nvSpPr>
        <p:spPr bwMode="auto">
          <a:xfrm>
            <a:off x="765036" y="2682240"/>
            <a:ext cx="327356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GB" altLang="en-US" sz="3600" b="1" dirty="0">
                <a:latin typeface="Abadi Extra Light" panose="020B0204020104020204" pitchFamily="34" charset="0"/>
              </a:rPr>
              <a:t>This is a slang term for GOOD</a:t>
            </a:r>
            <a:endParaRPr lang="en-US" altLang="en-US" sz="3600" b="1" dirty="0">
              <a:latin typeface="Abadi Extra Light" panose="020B0204020104020204" pitchFamily="34" charset="0"/>
            </a:endParaRPr>
          </a:p>
        </p:txBody>
      </p:sp>
      <p:sp>
        <p:nvSpPr>
          <p:cNvPr id="35" name="Text Box 9">
            <a:extLst>
              <a:ext uri="{FF2B5EF4-FFF2-40B4-BE49-F238E27FC236}">
                <a16:creationId xmlns:a16="http://schemas.microsoft.com/office/drawing/2014/main" id="{0D37D60D-F93F-4EBD-A489-A25A9CFA5FB1}"/>
              </a:ext>
            </a:extLst>
          </p:cNvPr>
          <p:cNvSpPr txBox="1">
            <a:spLocks noChangeArrowheads="1"/>
          </p:cNvSpPr>
          <p:nvPr/>
        </p:nvSpPr>
        <p:spPr bwMode="auto">
          <a:xfrm>
            <a:off x="4493130" y="2766262"/>
            <a:ext cx="224168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GB" altLang="en-US" sz="3000" b="1" dirty="0">
                <a:latin typeface="Abadi Extra Light" panose="020B0204020104020204" pitchFamily="34" charset="0"/>
              </a:rPr>
              <a:t>This should be THOSE</a:t>
            </a:r>
            <a:endParaRPr lang="en-US" altLang="en-US" sz="3000" b="1" dirty="0">
              <a:latin typeface="Abadi Extra Light" panose="020B0204020104020204" pitchFamily="34" charset="0"/>
            </a:endParaRPr>
          </a:p>
        </p:txBody>
      </p:sp>
      <p:sp>
        <p:nvSpPr>
          <p:cNvPr id="36" name="Text Box 10">
            <a:extLst>
              <a:ext uri="{FF2B5EF4-FFF2-40B4-BE49-F238E27FC236}">
                <a16:creationId xmlns:a16="http://schemas.microsoft.com/office/drawing/2014/main" id="{2D381FDA-EC00-4643-978C-8CE0A16F3465}"/>
              </a:ext>
            </a:extLst>
          </p:cNvPr>
          <p:cNvSpPr txBox="1">
            <a:spLocks noChangeArrowheads="1"/>
          </p:cNvSpPr>
          <p:nvPr/>
        </p:nvSpPr>
        <p:spPr bwMode="auto">
          <a:xfrm>
            <a:off x="6839991" y="2605039"/>
            <a:ext cx="237648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GB" altLang="en-US" sz="2800" b="1" dirty="0">
                <a:latin typeface="Abadi Extra Light" panose="020B0204020104020204" pitchFamily="34" charset="0"/>
              </a:rPr>
              <a:t>This is a harsh emotive word to use.  You should use polite language.</a:t>
            </a:r>
            <a:endParaRPr lang="en-US" altLang="en-US" sz="2800" b="1" dirty="0">
              <a:latin typeface="Abadi Extra Light" panose="020B0204020104020204" pitchFamily="34" charset="0"/>
            </a:endParaRPr>
          </a:p>
        </p:txBody>
      </p:sp>
      <p:sp>
        <p:nvSpPr>
          <p:cNvPr id="40" name="Line 13">
            <a:extLst>
              <a:ext uri="{FF2B5EF4-FFF2-40B4-BE49-F238E27FC236}">
                <a16:creationId xmlns:a16="http://schemas.microsoft.com/office/drawing/2014/main" id="{AC17B668-EB2E-4042-9D45-D9590839BD7B}"/>
              </a:ext>
            </a:extLst>
          </p:cNvPr>
          <p:cNvSpPr>
            <a:spLocks noChangeShapeType="1"/>
          </p:cNvSpPr>
          <p:nvPr/>
        </p:nvSpPr>
        <p:spPr bwMode="auto">
          <a:xfrm>
            <a:off x="9380401" y="1970535"/>
            <a:ext cx="568788" cy="5790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 name="Text Box 10">
            <a:extLst>
              <a:ext uri="{FF2B5EF4-FFF2-40B4-BE49-F238E27FC236}">
                <a16:creationId xmlns:a16="http://schemas.microsoft.com/office/drawing/2014/main" id="{9730C5D0-1D4C-4DEC-830F-18BA116A826D}"/>
              </a:ext>
            </a:extLst>
          </p:cNvPr>
          <p:cNvSpPr txBox="1">
            <a:spLocks noChangeArrowheads="1"/>
          </p:cNvSpPr>
          <p:nvPr/>
        </p:nvSpPr>
        <p:spPr bwMode="auto">
          <a:xfrm>
            <a:off x="9376058" y="2585259"/>
            <a:ext cx="253927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GB" altLang="en-US" sz="3000" b="1" dirty="0">
                <a:latin typeface="Abadi Extra Light" panose="020B0204020104020204" pitchFamily="34" charset="0"/>
              </a:rPr>
              <a:t>This is not a very precise description of who he has played against</a:t>
            </a:r>
            <a:r>
              <a:rPr lang="en-GB" altLang="en-US" sz="3600" dirty="0">
                <a:latin typeface="Abadi Extra Light" panose="020B0204020104020204" pitchFamily="34" charset="0"/>
              </a:rPr>
              <a:t>.</a:t>
            </a:r>
          </a:p>
          <a:p>
            <a:endParaRPr lang="en-US" altLang="en-US" sz="3600" dirty="0">
              <a:latin typeface="+mj-lt"/>
            </a:endParaRPr>
          </a:p>
        </p:txBody>
      </p:sp>
      <p:pic>
        <p:nvPicPr>
          <p:cNvPr id="3" name="Picture 2">
            <a:extLst>
              <a:ext uri="{FF2B5EF4-FFF2-40B4-BE49-F238E27FC236}">
                <a16:creationId xmlns:a16="http://schemas.microsoft.com/office/drawing/2014/main" id="{D8255989-D58E-4C48-97B5-A35E8BEDCEF7}"/>
              </a:ext>
            </a:extLst>
          </p:cNvPr>
          <p:cNvPicPr>
            <a:picLocks noChangeAspect="1"/>
          </p:cNvPicPr>
          <p:nvPr/>
        </p:nvPicPr>
        <p:blipFill>
          <a:blip r:embed="rId4"/>
          <a:stretch>
            <a:fillRect/>
          </a:stretch>
        </p:blipFill>
        <p:spPr>
          <a:xfrm flipH="1">
            <a:off x="563159" y="4115083"/>
            <a:ext cx="2602607" cy="2364485"/>
          </a:xfrm>
          <a:prstGeom prst="rect">
            <a:avLst/>
          </a:prstGeom>
        </p:spPr>
      </p:pic>
      <p:sp>
        <p:nvSpPr>
          <p:cNvPr id="4" name="TextBox 3">
            <a:extLst>
              <a:ext uri="{FF2B5EF4-FFF2-40B4-BE49-F238E27FC236}">
                <a16:creationId xmlns:a16="http://schemas.microsoft.com/office/drawing/2014/main" id="{A086FAC6-2245-4B94-BEF8-F9045EC00A1C}"/>
              </a:ext>
            </a:extLst>
          </p:cNvPr>
          <p:cNvSpPr txBox="1"/>
          <p:nvPr/>
        </p:nvSpPr>
        <p:spPr>
          <a:xfrm>
            <a:off x="3322320" y="1403601"/>
            <a:ext cx="1277790" cy="531018"/>
          </a:xfrm>
          <a:prstGeom prst="rect">
            <a:avLst/>
          </a:prstGeom>
          <a:solidFill>
            <a:srgbClr val="00FFCC">
              <a:alpha val="17000"/>
            </a:srgbClr>
          </a:solidFill>
        </p:spPr>
        <p:txBody>
          <a:bodyPr wrap="square" rtlCol="0">
            <a:spAutoFit/>
          </a:bodyPr>
          <a:lstStyle/>
          <a:p>
            <a:endParaRPr lang="en-GB" dirty="0"/>
          </a:p>
        </p:txBody>
      </p:sp>
      <p:sp>
        <p:nvSpPr>
          <p:cNvPr id="38" name="TextBox 37">
            <a:extLst>
              <a:ext uri="{FF2B5EF4-FFF2-40B4-BE49-F238E27FC236}">
                <a16:creationId xmlns:a16="http://schemas.microsoft.com/office/drawing/2014/main" id="{665F97AF-C377-4A04-AC9E-8FB63AC8325E}"/>
              </a:ext>
            </a:extLst>
          </p:cNvPr>
          <p:cNvSpPr txBox="1"/>
          <p:nvPr/>
        </p:nvSpPr>
        <p:spPr>
          <a:xfrm>
            <a:off x="6558393" y="1270217"/>
            <a:ext cx="988043" cy="531018"/>
          </a:xfrm>
          <a:prstGeom prst="rect">
            <a:avLst/>
          </a:prstGeom>
          <a:solidFill>
            <a:srgbClr val="00FFCC">
              <a:alpha val="17000"/>
            </a:srgbClr>
          </a:solidFill>
        </p:spPr>
        <p:txBody>
          <a:bodyPr wrap="square" rtlCol="0">
            <a:spAutoFit/>
          </a:bodyPr>
          <a:lstStyle/>
          <a:p>
            <a:endParaRPr lang="en-GB" dirty="0"/>
          </a:p>
        </p:txBody>
      </p:sp>
      <p:sp>
        <p:nvSpPr>
          <p:cNvPr id="42" name="TextBox 41">
            <a:extLst>
              <a:ext uri="{FF2B5EF4-FFF2-40B4-BE49-F238E27FC236}">
                <a16:creationId xmlns:a16="http://schemas.microsoft.com/office/drawing/2014/main" id="{1EE5DA09-B3DE-47D2-BE27-8F8E11986809}"/>
              </a:ext>
            </a:extLst>
          </p:cNvPr>
          <p:cNvSpPr txBox="1"/>
          <p:nvPr/>
        </p:nvSpPr>
        <p:spPr>
          <a:xfrm>
            <a:off x="7546436" y="1251560"/>
            <a:ext cx="988043" cy="531018"/>
          </a:xfrm>
          <a:prstGeom prst="rect">
            <a:avLst/>
          </a:prstGeom>
          <a:solidFill>
            <a:srgbClr val="00FFCC">
              <a:alpha val="17000"/>
            </a:srgbClr>
          </a:solidFill>
        </p:spPr>
        <p:txBody>
          <a:bodyPr wrap="square" rtlCol="0">
            <a:spAutoFit/>
          </a:bodyPr>
          <a:lstStyle/>
          <a:p>
            <a:endParaRPr lang="en-GB" dirty="0"/>
          </a:p>
        </p:txBody>
      </p:sp>
      <p:sp>
        <p:nvSpPr>
          <p:cNvPr id="43" name="TextBox 42">
            <a:extLst>
              <a:ext uri="{FF2B5EF4-FFF2-40B4-BE49-F238E27FC236}">
                <a16:creationId xmlns:a16="http://schemas.microsoft.com/office/drawing/2014/main" id="{BA482308-2B93-41A0-BB0C-4F6F3A821469}"/>
              </a:ext>
            </a:extLst>
          </p:cNvPr>
          <p:cNvSpPr txBox="1"/>
          <p:nvPr/>
        </p:nvSpPr>
        <p:spPr>
          <a:xfrm>
            <a:off x="8561324" y="1294312"/>
            <a:ext cx="2701035" cy="531018"/>
          </a:xfrm>
          <a:prstGeom prst="rect">
            <a:avLst/>
          </a:prstGeom>
          <a:solidFill>
            <a:srgbClr val="00FFCC">
              <a:alpha val="17000"/>
            </a:srgbClr>
          </a:solidFill>
        </p:spPr>
        <p:txBody>
          <a:bodyPr wrap="square" rtlCol="0">
            <a:spAutoFit/>
          </a:bodyPr>
          <a:lstStyle/>
          <a:p>
            <a:endParaRPr lang="en-GB" dirty="0"/>
          </a:p>
        </p:txBody>
      </p:sp>
    </p:spTree>
    <p:extLst>
      <p:ext uri="{BB962C8B-B14F-4D97-AF65-F5344CB8AC3E}">
        <p14:creationId xmlns:p14="http://schemas.microsoft.com/office/powerpoint/2010/main" val="80679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500" fill="hold"/>
                                        <p:tgtEl>
                                          <p:spTgt spid="42"/>
                                        </p:tgtEl>
                                        <p:attrNameLst>
                                          <p:attrName>ppt_x</p:attrName>
                                        </p:attrNameLst>
                                      </p:cBhvr>
                                      <p:tavLst>
                                        <p:tav tm="0">
                                          <p:val>
                                            <p:strVal val="#ppt_x"/>
                                          </p:val>
                                        </p:tav>
                                        <p:tav tm="100000">
                                          <p:val>
                                            <p:strVal val="#ppt_x"/>
                                          </p:val>
                                        </p:tav>
                                      </p:tavLst>
                                    </p:anim>
                                    <p:anim calcmode="lin" valueType="num">
                                      <p:cBhvr additive="base">
                                        <p:cTn id="19"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ppt_x"/>
                                          </p:val>
                                        </p:tav>
                                        <p:tav tm="100000">
                                          <p:val>
                                            <p:strVal val="#ppt_x"/>
                                          </p:val>
                                        </p:tav>
                                      </p:tavLst>
                                    </p:anim>
                                    <p:anim calcmode="lin" valueType="num">
                                      <p:cBhvr additive="base">
                                        <p:cTn id="3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ppt_x"/>
                                          </p:val>
                                        </p:tav>
                                        <p:tav tm="100000">
                                          <p:val>
                                            <p:strVal val="#ppt_x"/>
                                          </p:val>
                                        </p:tav>
                                      </p:tavLst>
                                    </p:anim>
                                    <p:anim calcmode="lin" valueType="num">
                                      <p:cBhvr additive="base">
                                        <p:cTn id="4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ppt_x"/>
                                          </p:val>
                                        </p:tav>
                                        <p:tav tm="100000">
                                          <p:val>
                                            <p:strVal val="#ppt_x"/>
                                          </p:val>
                                        </p:tav>
                                      </p:tavLst>
                                    </p:anim>
                                    <p:anim calcmode="lin" valueType="num">
                                      <p:cBhvr additive="base">
                                        <p:cTn id="7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P spid="40" grpId="0" animBg="1"/>
      <p:bldP spid="41" grpId="0"/>
      <p:bldP spid="4" grpId="0" animBg="1"/>
      <p:bldP spid="38"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3" name="Rectangle 52">
            <a:extLst>
              <a:ext uri="{FF2B5EF4-FFF2-40B4-BE49-F238E27FC236}">
                <a16:creationId xmlns:a16="http://schemas.microsoft.com/office/drawing/2014/main" id="{C42C640E-834E-40ED-A4A3-54D8139DF665}"/>
              </a:ext>
            </a:extLst>
          </p:cNvPr>
          <p:cNvSpPr>
            <a:spLocks noChangeArrowheads="1" noChangeShapeType="1"/>
          </p:cNvSpPr>
          <p:nvPr/>
        </p:nvSpPr>
        <p:spPr bwMode="auto">
          <a:xfrm rot="5400000">
            <a:off x="11442452"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2" name="Rectangle 2">
            <a:extLst>
              <a:ext uri="{FF2B5EF4-FFF2-40B4-BE49-F238E27FC236}">
                <a16:creationId xmlns:a16="http://schemas.microsoft.com/office/drawing/2014/main" id="{C6F8F42A-5D42-44B3-909C-ECC93C752DDD}"/>
              </a:ext>
            </a:extLst>
          </p:cNvPr>
          <p:cNvSpPr>
            <a:spLocks noGrp="1" noChangeArrowheads="1"/>
          </p:cNvSpPr>
          <p:nvPr>
            <p:ph type="title"/>
          </p:nvPr>
        </p:nvSpPr>
        <p:spPr>
          <a:xfrm>
            <a:off x="2300055" y="357238"/>
            <a:ext cx="8273602" cy="771525"/>
          </a:xfrm>
        </p:spPr>
        <p:txBody>
          <a:bodyPr>
            <a:normAutofit/>
          </a:bodyPr>
          <a:lstStyle/>
          <a:p>
            <a:pPr algn="ctr" eaLnBrk="1" hangingPunct="1"/>
            <a:r>
              <a:rPr lang="en-GB" altLang="en-US" sz="4200" dirty="0">
                <a:latin typeface="Amasis MT Pro Black" panose="02040A04050005020304" pitchFamily="18" charset="0"/>
              </a:rPr>
              <a:t>Make it formal!</a:t>
            </a:r>
            <a:endParaRPr lang="en-US" altLang="en-US" sz="4200" dirty="0">
              <a:latin typeface="Amasis MT Pro Black" panose="02040A04050005020304" pitchFamily="18" charset="0"/>
            </a:endParaRPr>
          </a:p>
        </p:txBody>
      </p:sp>
      <p:sp>
        <p:nvSpPr>
          <p:cNvPr id="43" name="Rectangle 3">
            <a:extLst>
              <a:ext uri="{FF2B5EF4-FFF2-40B4-BE49-F238E27FC236}">
                <a16:creationId xmlns:a16="http://schemas.microsoft.com/office/drawing/2014/main" id="{069A2237-9CDD-4794-BC73-86853DC8331E}"/>
              </a:ext>
            </a:extLst>
          </p:cNvPr>
          <p:cNvSpPr txBox="1">
            <a:spLocks noChangeArrowheads="1"/>
          </p:cNvSpPr>
          <p:nvPr/>
        </p:nvSpPr>
        <p:spPr>
          <a:xfrm>
            <a:off x="729812" y="1122923"/>
            <a:ext cx="10969888" cy="523446"/>
          </a:xfrm>
          <a:prstGeom prst="rect">
            <a:avLst/>
          </a:prstGeom>
          <a:solidFill>
            <a:srgbClr val="00FFCC"/>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3000" b="1" dirty="0"/>
              <a:t>Mr Patel scored a wicked goal against them losers down the road.</a:t>
            </a:r>
            <a:endParaRPr lang="en-US" altLang="en-US" sz="3000" b="1" dirty="0"/>
          </a:p>
        </p:txBody>
      </p:sp>
      <p:pic>
        <p:nvPicPr>
          <p:cNvPr id="12" name="Picture 11">
            <a:extLst>
              <a:ext uri="{FF2B5EF4-FFF2-40B4-BE49-F238E27FC236}">
                <a16:creationId xmlns:a16="http://schemas.microsoft.com/office/drawing/2014/main" id="{C087B4A7-9ADB-4371-94C3-DE0A3717053D}"/>
              </a:ext>
            </a:extLst>
          </p:cNvPr>
          <p:cNvPicPr>
            <a:picLocks noChangeAspect="1"/>
          </p:cNvPicPr>
          <p:nvPr/>
        </p:nvPicPr>
        <p:blipFill>
          <a:blip r:embed="rId4"/>
          <a:stretch>
            <a:fillRect/>
          </a:stretch>
        </p:blipFill>
        <p:spPr>
          <a:xfrm rot="5400000">
            <a:off x="3017690" y="-246949"/>
            <a:ext cx="4436221" cy="8416520"/>
          </a:xfrm>
          <a:prstGeom prst="rect">
            <a:avLst/>
          </a:prstGeom>
        </p:spPr>
      </p:pic>
      <p:sp>
        <p:nvSpPr>
          <p:cNvPr id="49" name="TextBox 48">
            <a:extLst>
              <a:ext uri="{FF2B5EF4-FFF2-40B4-BE49-F238E27FC236}">
                <a16:creationId xmlns:a16="http://schemas.microsoft.com/office/drawing/2014/main" id="{EAAEC5AA-87BB-4CDC-95DB-C7F083614448}"/>
              </a:ext>
            </a:extLst>
          </p:cNvPr>
          <p:cNvSpPr txBox="1"/>
          <p:nvPr/>
        </p:nvSpPr>
        <p:spPr>
          <a:xfrm>
            <a:off x="9444062" y="2840091"/>
            <a:ext cx="2649704" cy="2062103"/>
          </a:xfrm>
          <a:prstGeom prst="rect">
            <a:avLst/>
          </a:prstGeom>
          <a:noFill/>
        </p:spPr>
        <p:txBody>
          <a:bodyPr wrap="square">
            <a:spAutoFit/>
          </a:bodyPr>
          <a:lstStyle/>
          <a:p>
            <a:r>
              <a:rPr lang="en-GB" altLang="en-US" sz="3200" dirty="0">
                <a:latin typeface="Amasis MT Pro Black" panose="02040A04050005020304" pitchFamily="18" charset="0"/>
              </a:rPr>
              <a:t>Write it using standard English.</a:t>
            </a:r>
            <a:endParaRPr lang="en-US" altLang="en-US" sz="3200" dirty="0">
              <a:latin typeface="Amasis MT Pro Black" panose="02040A04050005020304" pitchFamily="18" charset="0"/>
            </a:endParaRPr>
          </a:p>
        </p:txBody>
      </p:sp>
    </p:spTree>
    <p:extLst>
      <p:ext uri="{BB962C8B-B14F-4D97-AF65-F5344CB8AC3E}">
        <p14:creationId xmlns:p14="http://schemas.microsoft.com/office/powerpoint/2010/main" val="30193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8EF909-97D8-4F8F-9F5B-8C7CD9827937}"/>
              </a:ext>
            </a:extLst>
          </p:cNvPr>
          <p:cNvSpPr>
            <a:spLocks noChangeArrowheads="1" noChangeShapeType="1"/>
          </p:cNvSpPr>
          <p:nvPr/>
        </p:nvSpPr>
        <p:spPr bwMode="auto">
          <a:xfrm>
            <a:off x="-1" y="1"/>
            <a:ext cx="2300056" cy="17755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pic>
        <p:nvPicPr>
          <p:cNvPr id="6" name="Picture 5">
            <a:extLst>
              <a:ext uri="{FF2B5EF4-FFF2-40B4-BE49-F238E27FC236}">
                <a16:creationId xmlns:a16="http://schemas.microsoft.com/office/drawing/2014/main" id="{800A4DA5-E941-4AF4-B6D7-651A3A8728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50650" y="-23661"/>
            <a:ext cx="641350" cy="575945"/>
          </a:xfrm>
          <a:prstGeom prst="rect">
            <a:avLst/>
          </a:prstGeom>
          <a:noFill/>
          <a:ln>
            <a:noFill/>
          </a:ln>
        </p:spPr>
      </p:pic>
      <p:sp>
        <p:nvSpPr>
          <p:cNvPr id="18" name="Rectangle 17">
            <a:extLst>
              <a:ext uri="{FF2B5EF4-FFF2-40B4-BE49-F238E27FC236}">
                <a16:creationId xmlns:a16="http://schemas.microsoft.com/office/drawing/2014/main" id="{D6B12779-F5E2-414F-A50B-C082975E7F06}"/>
              </a:ext>
            </a:extLst>
          </p:cNvPr>
          <p:cNvSpPr>
            <a:spLocks noChangeArrowheads="1" noChangeShapeType="1"/>
          </p:cNvSpPr>
          <p:nvPr/>
        </p:nvSpPr>
        <p:spPr bwMode="auto">
          <a:xfrm>
            <a:off x="2300055" y="0"/>
            <a:ext cx="2300055" cy="176534"/>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19" name="Rectangle 18">
            <a:extLst>
              <a:ext uri="{FF2B5EF4-FFF2-40B4-BE49-F238E27FC236}">
                <a16:creationId xmlns:a16="http://schemas.microsoft.com/office/drawing/2014/main" id="{F9C8C168-A3AB-4E41-A3FD-6E9C181AC85F}"/>
              </a:ext>
            </a:extLst>
          </p:cNvPr>
          <p:cNvSpPr>
            <a:spLocks noChangeArrowheads="1" noChangeShapeType="1"/>
          </p:cNvSpPr>
          <p:nvPr/>
        </p:nvSpPr>
        <p:spPr bwMode="auto">
          <a:xfrm>
            <a:off x="4600110" y="0"/>
            <a:ext cx="2300055" cy="176534"/>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0" name="Rectangle 19">
            <a:extLst>
              <a:ext uri="{FF2B5EF4-FFF2-40B4-BE49-F238E27FC236}">
                <a16:creationId xmlns:a16="http://schemas.microsoft.com/office/drawing/2014/main" id="{CCEBEA10-811C-4D1C-980A-E5B1D69CC847}"/>
              </a:ext>
            </a:extLst>
          </p:cNvPr>
          <p:cNvSpPr>
            <a:spLocks noChangeArrowheads="1" noChangeShapeType="1"/>
          </p:cNvSpPr>
          <p:nvPr/>
        </p:nvSpPr>
        <p:spPr bwMode="auto">
          <a:xfrm>
            <a:off x="6900165" y="0"/>
            <a:ext cx="2300055" cy="176534"/>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1" name="Rectangle 20">
            <a:extLst>
              <a:ext uri="{FF2B5EF4-FFF2-40B4-BE49-F238E27FC236}">
                <a16:creationId xmlns:a16="http://schemas.microsoft.com/office/drawing/2014/main" id="{ED10B968-AB4E-4F14-BC2D-128C7D78184F}"/>
              </a:ext>
            </a:extLst>
          </p:cNvPr>
          <p:cNvSpPr>
            <a:spLocks noChangeArrowheads="1" noChangeShapeType="1"/>
          </p:cNvSpPr>
          <p:nvPr/>
        </p:nvSpPr>
        <p:spPr bwMode="auto">
          <a:xfrm>
            <a:off x="9200220" y="-6840"/>
            <a:ext cx="2300055" cy="19021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2" name="Rectangle 21">
            <a:extLst>
              <a:ext uri="{FF2B5EF4-FFF2-40B4-BE49-F238E27FC236}">
                <a16:creationId xmlns:a16="http://schemas.microsoft.com/office/drawing/2014/main" id="{4549FF8D-CFA6-42B6-B97E-F622B5A8CAA4}"/>
              </a:ext>
            </a:extLst>
          </p:cNvPr>
          <p:cNvSpPr>
            <a:spLocks noChangeArrowheads="1" noChangeShapeType="1"/>
          </p:cNvSpPr>
          <p:nvPr/>
        </p:nvSpPr>
        <p:spPr bwMode="auto">
          <a:xfrm>
            <a:off x="-36" y="6693038"/>
            <a:ext cx="2465069" cy="200411"/>
          </a:xfrm>
          <a:prstGeom prst="rect">
            <a:avLst/>
          </a:prstGeom>
          <a:solidFill>
            <a:srgbClr val="FFFF00"/>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rot="0" vert="horz" wrap="square" lIns="36576" tIns="36576" rIns="36576" bIns="36576" anchor="t" anchorCtr="0" upright="1">
            <a:noAutofit/>
          </a:bodyPr>
          <a:lstStyle/>
          <a:p>
            <a:endParaRPr lang="en-GB" dirty="0"/>
          </a:p>
        </p:txBody>
      </p:sp>
      <p:sp>
        <p:nvSpPr>
          <p:cNvPr id="23" name="Rectangle 22">
            <a:extLst>
              <a:ext uri="{FF2B5EF4-FFF2-40B4-BE49-F238E27FC236}">
                <a16:creationId xmlns:a16="http://schemas.microsoft.com/office/drawing/2014/main" id="{0E49A657-2A7A-4E7E-8FFD-67E16D16030B}"/>
              </a:ext>
            </a:extLst>
          </p:cNvPr>
          <p:cNvSpPr>
            <a:spLocks noChangeArrowheads="1" noChangeShapeType="1"/>
          </p:cNvSpPr>
          <p:nvPr/>
        </p:nvSpPr>
        <p:spPr bwMode="auto">
          <a:xfrm>
            <a:off x="2450236" y="6693038"/>
            <a:ext cx="2450237" cy="18337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24" name="Rectangle 23">
            <a:extLst>
              <a:ext uri="{FF2B5EF4-FFF2-40B4-BE49-F238E27FC236}">
                <a16:creationId xmlns:a16="http://schemas.microsoft.com/office/drawing/2014/main" id="{C2581DB1-1A27-4AA2-BEBB-FC515A7BA612}"/>
              </a:ext>
            </a:extLst>
          </p:cNvPr>
          <p:cNvSpPr>
            <a:spLocks noChangeArrowheads="1" noChangeShapeType="1"/>
          </p:cNvSpPr>
          <p:nvPr/>
        </p:nvSpPr>
        <p:spPr bwMode="auto">
          <a:xfrm>
            <a:off x="4870881" y="6697766"/>
            <a:ext cx="2450237" cy="190213"/>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25" name="Rectangle 24">
            <a:extLst>
              <a:ext uri="{FF2B5EF4-FFF2-40B4-BE49-F238E27FC236}">
                <a16:creationId xmlns:a16="http://schemas.microsoft.com/office/drawing/2014/main" id="{6EAE695D-24D4-4CE5-8A23-9F5F8C7C5CD9}"/>
              </a:ext>
            </a:extLst>
          </p:cNvPr>
          <p:cNvSpPr>
            <a:spLocks noChangeArrowheads="1" noChangeShapeType="1"/>
          </p:cNvSpPr>
          <p:nvPr/>
        </p:nvSpPr>
        <p:spPr bwMode="auto">
          <a:xfrm>
            <a:off x="7321117" y="6693038"/>
            <a:ext cx="2450237" cy="177550"/>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26" name="Rectangle 25">
            <a:extLst>
              <a:ext uri="{FF2B5EF4-FFF2-40B4-BE49-F238E27FC236}">
                <a16:creationId xmlns:a16="http://schemas.microsoft.com/office/drawing/2014/main" id="{59A74B0B-2F48-4433-B144-72C538DCC78A}"/>
              </a:ext>
            </a:extLst>
          </p:cNvPr>
          <p:cNvSpPr>
            <a:spLocks noChangeArrowheads="1" noChangeShapeType="1"/>
          </p:cNvSpPr>
          <p:nvPr/>
        </p:nvSpPr>
        <p:spPr bwMode="auto">
          <a:xfrm>
            <a:off x="9741762" y="6693038"/>
            <a:ext cx="2450236" cy="164962"/>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27" name="Rectangle 26">
            <a:extLst>
              <a:ext uri="{FF2B5EF4-FFF2-40B4-BE49-F238E27FC236}">
                <a16:creationId xmlns:a16="http://schemas.microsoft.com/office/drawing/2014/main" id="{36B3E9DD-3E92-4D8B-AEC4-3671552FF9D4}"/>
              </a:ext>
            </a:extLst>
          </p:cNvPr>
          <p:cNvSpPr>
            <a:spLocks noChangeArrowheads="1" noChangeShapeType="1"/>
          </p:cNvSpPr>
          <p:nvPr/>
        </p:nvSpPr>
        <p:spPr bwMode="auto">
          <a:xfrm rot="5400000">
            <a:off x="-565329" y="748703"/>
            <a:ext cx="130207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44" name="Rectangle 43">
            <a:extLst>
              <a:ext uri="{FF2B5EF4-FFF2-40B4-BE49-F238E27FC236}">
                <a16:creationId xmlns:a16="http://schemas.microsoft.com/office/drawing/2014/main" id="{B8035E9A-E049-4BA0-BB38-CE768A43222C}"/>
              </a:ext>
            </a:extLst>
          </p:cNvPr>
          <p:cNvSpPr>
            <a:spLocks noChangeArrowheads="1" noChangeShapeType="1"/>
          </p:cNvSpPr>
          <p:nvPr/>
        </p:nvSpPr>
        <p:spPr bwMode="auto">
          <a:xfrm rot="5400000">
            <a:off x="-565329"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45" name="Rectangle 44">
            <a:extLst>
              <a:ext uri="{FF2B5EF4-FFF2-40B4-BE49-F238E27FC236}">
                <a16:creationId xmlns:a16="http://schemas.microsoft.com/office/drawing/2014/main" id="{EDE07044-5A40-4B1F-B7A5-0722946D9530}"/>
              </a:ext>
            </a:extLst>
          </p:cNvPr>
          <p:cNvSpPr>
            <a:spLocks noChangeArrowheads="1" noChangeShapeType="1"/>
          </p:cNvSpPr>
          <p:nvPr/>
        </p:nvSpPr>
        <p:spPr bwMode="auto">
          <a:xfrm rot="5400000">
            <a:off x="-565365"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46" name="Rectangle 45">
            <a:extLst>
              <a:ext uri="{FF2B5EF4-FFF2-40B4-BE49-F238E27FC236}">
                <a16:creationId xmlns:a16="http://schemas.microsoft.com/office/drawing/2014/main" id="{5914A30B-06B4-4F65-95FD-0D859C750159}"/>
              </a:ext>
            </a:extLst>
          </p:cNvPr>
          <p:cNvSpPr>
            <a:spLocks noChangeArrowheads="1" noChangeShapeType="1"/>
          </p:cNvSpPr>
          <p:nvPr/>
        </p:nvSpPr>
        <p:spPr bwMode="auto">
          <a:xfrm rot="5400000">
            <a:off x="-565401"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47" name="Rectangle 46">
            <a:extLst>
              <a:ext uri="{FF2B5EF4-FFF2-40B4-BE49-F238E27FC236}">
                <a16:creationId xmlns:a16="http://schemas.microsoft.com/office/drawing/2014/main" id="{05553A00-2A52-41C8-B9FB-BA6DD31A17C1}"/>
              </a:ext>
            </a:extLst>
          </p:cNvPr>
          <p:cNvSpPr>
            <a:spLocks noChangeArrowheads="1" noChangeShapeType="1"/>
          </p:cNvSpPr>
          <p:nvPr/>
        </p:nvSpPr>
        <p:spPr bwMode="auto">
          <a:xfrm rot="5400000">
            <a:off x="-578131" y="5943566"/>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
        <p:nvSpPr>
          <p:cNvPr id="50" name="Rectangle 49">
            <a:extLst>
              <a:ext uri="{FF2B5EF4-FFF2-40B4-BE49-F238E27FC236}">
                <a16:creationId xmlns:a16="http://schemas.microsoft.com/office/drawing/2014/main" id="{F2105FA6-B6FF-4A2E-A6C0-41000D5D3A3F}"/>
              </a:ext>
            </a:extLst>
          </p:cNvPr>
          <p:cNvSpPr>
            <a:spLocks noChangeArrowheads="1" noChangeShapeType="1"/>
          </p:cNvSpPr>
          <p:nvPr/>
        </p:nvSpPr>
        <p:spPr bwMode="auto">
          <a:xfrm rot="5400000">
            <a:off x="11455254" y="2044603"/>
            <a:ext cx="1302073" cy="171415"/>
          </a:xfrm>
          <a:prstGeom prst="rect">
            <a:avLst/>
          </a:prstGeom>
          <a:solidFill>
            <a:srgbClr val="FFC000"/>
          </a:solidFill>
          <a:ln>
            <a:noFill/>
          </a:ln>
          <a:effectLst/>
        </p:spPr>
        <p:txBody>
          <a:bodyPr rot="0" vert="horz" wrap="square" lIns="36576" tIns="36576" rIns="36576" bIns="36576" anchor="t" anchorCtr="0" upright="1">
            <a:noAutofit/>
          </a:bodyPr>
          <a:lstStyle/>
          <a:p>
            <a:endParaRPr lang="en-GB" dirty="0"/>
          </a:p>
        </p:txBody>
      </p:sp>
      <p:sp>
        <p:nvSpPr>
          <p:cNvPr id="51" name="Rectangle 50">
            <a:extLst>
              <a:ext uri="{FF2B5EF4-FFF2-40B4-BE49-F238E27FC236}">
                <a16:creationId xmlns:a16="http://schemas.microsoft.com/office/drawing/2014/main" id="{77488547-3907-48EB-8BC3-3CEA000E5397}"/>
              </a:ext>
            </a:extLst>
          </p:cNvPr>
          <p:cNvSpPr>
            <a:spLocks noChangeArrowheads="1" noChangeShapeType="1"/>
          </p:cNvSpPr>
          <p:nvPr/>
        </p:nvSpPr>
        <p:spPr bwMode="auto">
          <a:xfrm rot="5400000">
            <a:off x="11455218" y="3339910"/>
            <a:ext cx="1302073" cy="171415"/>
          </a:xfrm>
          <a:prstGeom prst="rect">
            <a:avLst/>
          </a:prstGeom>
          <a:solidFill>
            <a:srgbClr val="7030A0"/>
          </a:solidFill>
          <a:ln>
            <a:noFill/>
          </a:ln>
          <a:effectLst/>
        </p:spPr>
        <p:txBody>
          <a:bodyPr rot="0" vert="horz" wrap="square" lIns="36576" tIns="36576" rIns="36576" bIns="36576" anchor="t" anchorCtr="0" upright="1">
            <a:noAutofit/>
          </a:bodyPr>
          <a:lstStyle/>
          <a:p>
            <a:endParaRPr lang="en-GB" dirty="0"/>
          </a:p>
        </p:txBody>
      </p:sp>
      <p:sp>
        <p:nvSpPr>
          <p:cNvPr id="52" name="Rectangle 51">
            <a:extLst>
              <a:ext uri="{FF2B5EF4-FFF2-40B4-BE49-F238E27FC236}">
                <a16:creationId xmlns:a16="http://schemas.microsoft.com/office/drawing/2014/main" id="{49532A39-69AB-423F-AE5D-51C75D3DDB14}"/>
              </a:ext>
            </a:extLst>
          </p:cNvPr>
          <p:cNvSpPr>
            <a:spLocks noChangeArrowheads="1" noChangeShapeType="1"/>
          </p:cNvSpPr>
          <p:nvPr/>
        </p:nvSpPr>
        <p:spPr bwMode="auto">
          <a:xfrm rot="5400000">
            <a:off x="11455182" y="4629044"/>
            <a:ext cx="1302073" cy="171415"/>
          </a:xfrm>
          <a:prstGeom prst="rect">
            <a:avLst/>
          </a:prstGeom>
          <a:solidFill>
            <a:srgbClr val="00B0F0"/>
          </a:solidFill>
          <a:ln>
            <a:noFill/>
          </a:ln>
          <a:effectLst/>
        </p:spPr>
        <p:txBody>
          <a:bodyPr rot="0" vert="horz" wrap="square" lIns="36576" tIns="36576" rIns="36576" bIns="36576" anchor="t" anchorCtr="0" upright="1">
            <a:noAutofit/>
          </a:bodyPr>
          <a:lstStyle/>
          <a:p>
            <a:endParaRPr lang="en-GB" dirty="0"/>
          </a:p>
        </p:txBody>
      </p:sp>
      <p:sp>
        <p:nvSpPr>
          <p:cNvPr id="54" name="Rectangle 53">
            <a:extLst>
              <a:ext uri="{FF2B5EF4-FFF2-40B4-BE49-F238E27FC236}">
                <a16:creationId xmlns:a16="http://schemas.microsoft.com/office/drawing/2014/main" id="{DD47374C-1591-4EE8-A557-BF753E2C3B0F}"/>
              </a:ext>
            </a:extLst>
          </p:cNvPr>
          <p:cNvSpPr>
            <a:spLocks noChangeArrowheads="1" noChangeShapeType="1"/>
          </p:cNvSpPr>
          <p:nvPr/>
        </p:nvSpPr>
        <p:spPr bwMode="auto">
          <a:xfrm rot="5400000">
            <a:off x="11609156" y="930072"/>
            <a:ext cx="994123" cy="171415"/>
          </a:xfrm>
          <a:prstGeom prst="rect">
            <a:avLst/>
          </a:prstGeom>
          <a:solidFill>
            <a:srgbClr val="FFFF00"/>
          </a:solidFill>
          <a:ln>
            <a:noFill/>
          </a:ln>
          <a:effectLst/>
        </p:spPr>
        <p:txBody>
          <a:bodyPr rot="0" vert="horz" wrap="square" lIns="36576" tIns="36576" rIns="36576" bIns="36576" anchor="t" anchorCtr="0" upright="1">
            <a:noAutofit/>
          </a:bodyPr>
          <a:lstStyle/>
          <a:p>
            <a:endParaRPr lang="en-GB" dirty="0"/>
          </a:p>
        </p:txBody>
      </p:sp>
      <p:sp>
        <p:nvSpPr>
          <p:cNvPr id="29" name="Rectangle 28">
            <a:extLst>
              <a:ext uri="{FF2B5EF4-FFF2-40B4-BE49-F238E27FC236}">
                <a16:creationId xmlns:a16="http://schemas.microsoft.com/office/drawing/2014/main" id="{6629DB64-B956-402A-AB28-A946DCEE0028}"/>
              </a:ext>
            </a:extLst>
          </p:cNvPr>
          <p:cNvSpPr/>
          <p:nvPr/>
        </p:nvSpPr>
        <p:spPr>
          <a:xfrm>
            <a:off x="221790" y="437150"/>
            <a:ext cx="1184205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masis MT Pro Black" panose="02040A04050005020304" pitchFamily="18" charset="0"/>
              </a:rPr>
              <a:t>How inappropriate!</a:t>
            </a:r>
            <a:endPar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endParaRPr>
          </a:p>
        </p:txBody>
      </p:sp>
      <p:sp>
        <p:nvSpPr>
          <p:cNvPr id="30" name="TextBox 29">
            <a:extLst>
              <a:ext uri="{FF2B5EF4-FFF2-40B4-BE49-F238E27FC236}">
                <a16:creationId xmlns:a16="http://schemas.microsoft.com/office/drawing/2014/main" id="{D9900242-AAA6-4CD9-90B5-FFCDD1DF34D9}"/>
              </a:ext>
            </a:extLst>
          </p:cNvPr>
          <p:cNvSpPr txBox="1"/>
          <p:nvPr/>
        </p:nvSpPr>
        <p:spPr>
          <a:xfrm>
            <a:off x="1304479" y="2032928"/>
            <a:ext cx="9676678" cy="2785378"/>
          </a:xfrm>
          <a:prstGeom prst="rect">
            <a:avLst/>
          </a:prstGeom>
          <a:gradFill flip="none" rotWithShape="1">
            <a:gsLst>
              <a:gs pos="0">
                <a:srgbClr val="66FFCC">
                  <a:tint val="66000"/>
                  <a:satMod val="160000"/>
                </a:srgbClr>
              </a:gs>
              <a:gs pos="50000">
                <a:srgbClr val="66FFCC">
                  <a:tint val="44500"/>
                  <a:satMod val="160000"/>
                </a:srgbClr>
              </a:gs>
              <a:gs pos="100000">
                <a:srgbClr val="66FFCC">
                  <a:tint val="23500"/>
                  <a:satMod val="160000"/>
                </a:srgbClr>
              </a:gs>
            </a:gsLst>
            <a:lin ang="10800000" scaled="1"/>
            <a:tileRect/>
          </a:gradFill>
        </p:spPr>
        <p:txBody>
          <a:bodyPr wrap="square" rtlCol="0">
            <a:spAutoFit/>
          </a:bodyPr>
          <a:lstStyle/>
          <a:p>
            <a:pPr algn="ctr"/>
            <a:r>
              <a:rPr lang="en-GB" sz="3500" dirty="0"/>
              <a:t>Listen to the two audio clips on the next  two slides.</a:t>
            </a:r>
          </a:p>
          <a:p>
            <a:pPr algn="ctr"/>
            <a:endParaRPr lang="en-GB" sz="3500" dirty="0"/>
          </a:p>
          <a:p>
            <a:pPr algn="ctr"/>
            <a:r>
              <a:rPr lang="en-GB" sz="3500" dirty="0"/>
              <a:t>Identify which conversation is </a:t>
            </a:r>
            <a:r>
              <a:rPr lang="en-GB" sz="3500" u="sng" dirty="0"/>
              <a:t>inappropriate</a:t>
            </a:r>
            <a:r>
              <a:rPr lang="en-GB" sz="3500" dirty="0"/>
              <a:t> and </a:t>
            </a:r>
            <a:r>
              <a:rPr lang="en-GB" sz="3500" u="sng" dirty="0"/>
              <a:t>explain why</a:t>
            </a:r>
            <a:r>
              <a:rPr lang="en-GB" sz="3500" dirty="0"/>
              <a:t>?</a:t>
            </a:r>
          </a:p>
          <a:p>
            <a:pPr algn="ctr"/>
            <a:endParaRPr lang="en-GB" sz="3500" dirty="0"/>
          </a:p>
        </p:txBody>
      </p:sp>
      <p:sp>
        <p:nvSpPr>
          <p:cNvPr id="28" name="Rectangle 27">
            <a:extLst>
              <a:ext uri="{FF2B5EF4-FFF2-40B4-BE49-F238E27FC236}">
                <a16:creationId xmlns:a16="http://schemas.microsoft.com/office/drawing/2014/main" id="{E023AB33-FAD8-4311-99D0-304F52125B62}"/>
              </a:ext>
            </a:extLst>
          </p:cNvPr>
          <p:cNvSpPr>
            <a:spLocks noChangeArrowheads="1" noChangeShapeType="1"/>
          </p:cNvSpPr>
          <p:nvPr/>
        </p:nvSpPr>
        <p:spPr bwMode="auto">
          <a:xfrm rot="5400000">
            <a:off x="11442452" y="5943567"/>
            <a:ext cx="1327601" cy="171344"/>
          </a:xfrm>
          <a:prstGeom prst="rect">
            <a:avLst/>
          </a:prstGeom>
          <a:solidFill>
            <a:srgbClr val="002060"/>
          </a:solidFill>
          <a:ln>
            <a:noFill/>
          </a:ln>
          <a:effectLst/>
        </p:spPr>
        <p:txBody>
          <a:bodyPr rot="0" vert="horz" wrap="square" lIns="36576" tIns="36576" rIns="36576" bIns="36576" anchor="t" anchorCtr="0" upright="1">
            <a:noAutofit/>
          </a:bodyPr>
          <a:lstStyle/>
          <a:p>
            <a:endParaRPr lang="en-GB" dirty="0"/>
          </a:p>
        </p:txBody>
      </p:sp>
    </p:spTree>
    <p:extLst>
      <p:ext uri="{BB962C8B-B14F-4D97-AF65-F5344CB8AC3E}">
        <p14:creationId xmlns:p14="http://schemas.microsoft.com/office/powerpoint/2010/main" val="401355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F29DDF5B947844BA0D36B19131278B" ma:contentTypeVersion="17" ma:contentTypeDescription="Create a new document." ma:contentTypeScope="" ma:versionID="3d1fb8ceceae831b9bdbd4cf035d34d6">
  <xsd:schema xmlns:xsd="http://www.w3.org/2001/XMLSchema" xmlns:xs="http://www.w3.org/2001/XMLSchema" xmlns:p="http://schemas.microsoft.com/office/2006/metadata/properties" xmlns:ns2="9f6d7bd6-3339-43bd-ade5-f57f25b32ca4" xmlns:ns3="d961e358-6a50-4160-be74-3690f6e42696" targetNamespace="http://schemas.microsoft.com/office/2006/metadata/properties" ma:root="true" ma:fieldsID="a5a19ca18abd7416fc8f8449e76a9156" ns2:_="" ns3:_="">
    <xsd:import namespace="9f6d7bd6-3339-43bd-ade5-f57f25b32ca4"/>
    <xsd:import namespace="d961e358-6a50-4160-be74-3690f6e426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_Flow_SignoffStatu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d7bd6-3339-43bd-ade5-f57f25b32ca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2077c88-f787-4896-b447-7ea5e48d520b"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61e358-6a50-4160-be74-3690f6e426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ce644e-513c-4330-b548-694fad41b1fc}" ma:internalName="TaxCatchAll" ma:showField="CatchAllData" ma:web="d961e358-6a50-4160-be74-3690f6e426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FC8663-E47E-4703-9C7E-F9F7DBE8E2F0}"/>
</file>

<file path=customXml/itemProps2.xml><?xml version="1.0" encoding="utf-8"?>
<ds:datastoreItem xmlns:ds="http://schemas.openxmlformats.org/officeDocument/2006/customXml" ds:itemID="{4F9C677A-D01A-4EF1-BDA5-13934E1102D7}"/>
</file>

<file path=docProps/app.xml><?xml version="1.0" encoding="utf-8"?>
<Properties xmlns="http://schemas.openxmlformats.org/officeDocument/2006/extended-properties" xmlns:vt="http://schemas.openxmlformats.org/officeDocument/2006/docPropsVTypes">
  <TotalTime>5602</TotalTime>
  <Words>1846</Words>
  <Application>Microsoft Office PowerPoint</Application>
  <PresentationFormat>Widescreen</PresentationFormat>
  <Paragraphs>280</Paragraphs>
  <Slides>22</Slides>
  <Notes>22</Notes>
  <HiddenSlides>1</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Abadi Extra Light</vt:lpstr>
      <vt:lpstr>Amasis MT Pro Black</vt:lpstr>
      <vt:lpstr>Arial</vt:lpstr>
      <vt:lpstr>Bakso Sapi</vt:lpstr>
      <vt:lpstr>Berlin Sans FB</vt:lpstr>
      <vt:lpstr>Calibri</vt:lpstr>
      <vt:lpstr>Calibri Light</vt:lpstr>
      <vt:lpstr>inherit</vt:lpstr>
      <vt:lpstr>ReithSans</vt:lpstr>
      <vt:lpstr>Office Theme</vt:lpstr>
      <vt:lpstr>PowerPoint Presentation</vt:lpstr>
      <vt:lpstr>PowerPoint Presentation</vt:lpstr>
      <vt:lpstr>PowerPoint Presentation</vt:lpstr>
      <vt:lpstr>PowerPoint Presentation</vt:lpstr>
      <vt:lpstr>PowerPoint Presentation</vt:lpstr>
      <vt:lpstr>Academic register</vt:lpstr>
      <vt:lpstr>Here is an informal phrase:</vt:lpstr>
      <vt:lpstr>Make it formal!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Imagine you are studying English in a foreign country - which type of English would you be learning?</vt:lpstr>
      <vt:lpstr>Which of these people would you speak to in non-standard English?</vt:lpstr>
      <vt:lpstr>Which of the following are common features of standard English?</vt:lpstr>
      <vt:lpstr>How would you say this sentence in polite, standard English?</vt:lpstr>
      <vt:lpstr>True or false: When you speak English using slang, everyone will understand you, no matter where you are.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farhana patel</dc:creator>
  <cp:lastModifiedBy>farhana patel</cp:lastModifiedBy>
  <cp:revision>165</cp:revision>
  <dcterms:created xsi:type="dcterms:W3CDTF">2022-06-17T12:09:42Z</dcterms:created>
  <dcterms:modified xsi:type="dcterms:W3CDTF">2022-11-04T05:10:47Z</dcterms:modified>
</cp:coreProperties>
</file>