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3" r:id="rId2"/>
    <p:sldId id="2082" r:id="rId3"/>
    <p:sldId id="1999" r:id="rId4"/>
    <p:sldId id="2088" r:id="rId5"/>
    <p:sldId id="2090" r:id="rId6"/>
    <p:sldId id="2121" r:id="rId7"/>
    <p:sldId id="2125" r:id="rId8"/>
    <p:sldId id="2126" r:id="rId9"/>
    <p:sldId id="2096" r:id="rId10"/>
    <p:sldId id="2129" r:id="rId11"/>
    <p:sldId id="2099" r:id="rId12"/>
    <p:sldId id="2100" r:id="rId13"/>
    <p:sldId id="2106" r:id="rId14"/>
    <p:sldId id="2133" r:id="rId15"/>
    <p:sldId id="2130" r:id="rId16"/>
    <p:sldId id="2132" r:id="rId17"/>
    <p:sldId id="21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snapToGrid="0">
      <p:cViewPr varScale="1">
        <p:scale>
          <a:sx n="86" d="100"/>
          <a:sy n="86" d="100"/>
        </p:scale>
        <p:origin x="57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8B836-5195-43C4-AA47-5528A3AD00C0}" type="datetimeFigureOut">
              <a:rPr lang="en-GB" smtClean="0"/>
              <a:t>04/11/2022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FD4F03-D927-4373-BF3C-2CA3C9BD19CB}" type="slidenum">
              <a:rPr lang="en-GB" smtClean="0"/>
              <a:t>‹#›</a:t>
            </a:fld>
            <a:endParaRPr lang="en-GB"/>
          </a:p>
        </p:txBody>
      </p:sp>
    </p:spTree>
    <p:extLst>
      <p:ext uri="{BB962C8B-B14F-4D97-AF65-F5344CB8AC3E}">
        <p14:creationId xmlns:p14="http://schemas.microsoft.com/office/powerpoint/2010/main" val="3772002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30F9F7-A738-4F03-9B8A-E874EFDC6AA7}" type="slidenum">
              <a:rPr lang="en-GB" smtClean="0"/>
              <a:t>1</a:t>
            </a:fld>
            <a:endParaRPr lang="en-GB"/>
          </a:p>
        </p:txBody>
      </p:sp>
    </p:spTree>
    <p:extLst>
      <p:ext uri="{BB962C8B-B14F-4D97-AF65-F5344CB8AC3E}">
        <p14:creationId xmlns:p14="http://schemas.microsoft.com/office/powerpoint/2010/main" val="3909199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a:t>
            </a:r>
          </a:p>
          <a:p>
            <a:endParaRPr lang="en-GB" sz="1200" dirty="0"/>
          </a:p>
          <a:p>
            <a:r>
              <a:rPr lang="en-GB" sz="1200" dirty="0"/>
              <a:t>In the middle column there is a list of people and places that you could talk to or write to.  Ask the pupils to decide whether </a:t>
            </a:r>
            <a:r>
              <a:rPr lang="en-GB" sz="1200" u="sng" dirty="0"/>
              <a:t>it is a formal situation or an informal situation.   Ask them to show their response with a show of hands.   Go through each example and ask pupils to show their hands if they think it is formal/informal and then reveal the answer.</a:t>
            </a:r>
          </a:p>
          <a:p>
            <a:endParaRPr lang="en-GB" sz="1200" u="sng" dirty="0"/>
          </a:p>
          <a:p>
            <a:endParaRPr lang="en-GB" sz="1200" dirty="0"/>
          </a:p>
          <a:p>
            <a:endParaRPr lang="en-GB" dirty="0"/>
          </a:p>
          <a:p>
            <a:r>
              <a:rPr lang="en-GB" dirty="0"/>
              <a:t>Tell the pupils, when it’s a formal situation, they must use standard English.</a:t>
            </a:r>
          </a:p>
          <a:p>
            <a:endParaRPr lang="en-GB" dirty="0"/>
          </a:p>
        </p:txBody>
      </p:sp>
      <p:sp>
        <p:nvSpPr>
          <p:cNvPr id="4" name="Slide Number Placeholder 3"/>
          <p:cNvSpPr>
            <a:spLocks noGrp="1"/>
          </p:cNvSpPr>
          <p:nvPr>
            <p:ph type="sldNum" sz="quarter" idx="5"/>
          </p:nvPr>
        </p:nvSpPr>
        <p:spPr/>
        <p:txBody>
          <a:bodyPr/>
          <a:lstStyle/>
          <a:p>
            <a:fld id="{02CA580F-5E6C-4804-BBCD-7FA17BE8252D}" type="slidenum">
              <a:rPr lang="en-GB" smtClean="0"/>
              <a:t>11</a:t>
            </a:fld>
            <a:endParaRPr lang="en-GB"/>
          </a:p>
        </p:txBody>
      </p:sp>
    </p:spTree>
    <p:extLst>
      <p:ext uri="{BB962C8B-B14F-4D97-AF65-F5344CB8AC3E}">
        <p14:creationId xmlns:p14="http://schemas.microsoft.com/office/powerpoint/2010/main" val="293008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review their learning.  Ask pupils to read the slide.  Prince William is coming for dinner – how would they ask him what he wants to eat?</a:t>
            </a:r>
          </a:p>
          <a:p>
            <a:r>
              <a:rPr lang="en-GB" dirty="0"/>
              <a:t>Tell them to tell the person next to them. </a:t>
            </a:r>
          </a:p>
        </p:txBody>
      </p:sp>
      <p:sp>
        <p:nvSpPr>
          <p:cNvPr id="4" name="Slide Number Placeholder 3"/>
          <p:cNvSpPr>
            <a:spLocks noGrp="1"/>
          </p:cNvSpPr>
          <p:nvPr>
            <p:ph type="sldNum" sz="quarter" idx="5"/>
          </p:nvPr>
        </p:nvSpPr>
        <p:spPr/>
        <p:txBody>
          <a:bodyPr/>
          <a:lstStyle/>
          <a:p>
            <a:fld id="{99ADF095-BDCE-4F52-9797-D6CF5EFADF3C}" type="slidenum">
              <a:rPr lang="en-GB" smtClean="0"/>
              <a:t>12</a:t>
            </a:fld>
            <a:endParaRPr lang="en-GB"/>
          </a:p>
        </p:txBody>
      </p:sp>
    </p:spTree>
    <p:extLst>
      <p:ext uri="{BB962C8B-B14F-4D97-AF65-F5344CB8AC3E}">
        <p14:creationId xmlns:p14="http://schemas.microsoft.com/office/powerpoint/2010/main" val="2917016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Prince may be a familiar face, and we may be in our own home, however, most of us don’t know him personally so we should use formal language and standard English.</a:t>
            </a:r>
          </a:p>
          <a:p>
            <a:endParaRPr lang="en-GB" dirty="0"/>
          </a:p>
        </p:txBody>
      </p:sp>
      <p:sp>
        <p:nvSpPr>
          <p:cNvPr id="4" name="Slide Number Placeholder 3"/>
          <p:cNvSpPr>
            <a:spLocks noGrp="1"/>
          </p:cNvSpPr>
          <p:nvPr>
            <p:ph type="sldNum" sz="quarter" idx="5"/>
          </p:nvPr>
        </p:nvSpPr>
        <p:spPr/>
        <p:txBody>
          <a:bodyPr/>
          <a:lstStyle/>
          <a:p>
            <a:fld id="{99ADF095-BDCE-4F52-9797-D6CF5EFADF3C}" type="slidenum">
              <a:rPr lang="en-GB" smtClean="0"/>
              <a:t>13</a:t>
            </a:fld>
            <a:endParaRPr lang="en-GB"/>
          </a:p>
        </p:txBody>
      </p:sp>
    </p:spTree>
    <p:extLst>
      <p:ext uri="{BB962C8B-B14F-4D97-AF65-F5344CB8AC3E}">
        <p14:creationId xmlns:p14="http://schemas.microsoft.com/office/powerpoint/2010/main" val="284063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ask pupils to write everything they have learnt in the session that will help them with their talk in lessons.</a:t>
            </a:r>
          </a:p>
          <a:p>
            <a:endParaRPr lang="en-GB" dirty="0"/>
          </a:p>
          <a:p>
            <a:r>
              <a:rPr lang="en-GB" dirty="0"/>
              <a:t>Review learning to support them</a:t>
            </a:r>
          </a:p>
          <a:p>
            <a:endParaRPr lang="en-GB" dirty="0"/>
          </a:p>
          <a:p>
            <a:pPr marL="914400" indent="-914400">
              <a:buAutoNum type="arabicPeriod"/>
            </a:pPr>
            <a:r>
              <a:rPr lang="en-GB" sz="1200" dirty="0">
                <a:latin typeface="Abadi Extra Light" panose="020B0204020104020204" pitchFamily="34" charset="0"/>
              </a:rPr>
              <a:t>What is formality?</a:t>
            </a:r>
          </a:p>
          <a:p>
            <a:pPr marL="914400" indent="-914400">
              <a:buAutoNum type="arabicPeriod"/>
            </a:pPr>
            <a:r>
              <a:rPr lang="en-GB" sz="1200" dirty="0">
                <a:latin typeface="Abadi Extra Light" panose="020B0204020104020204" pitchFamily="34" charset="0"/>
              </a:rPr>
              <a:t>What is the difference between standard and non-standard English?</a:t>
            </a:r>
          </a:p>
          <a:p>
            <a:pPr marL="914400" indent="-914400">
              <a:buAutoNum type="arabicPeriod"/>
            </a:pPr>
            <a:r>
              <a:rPr lang="en-GB" sz="1200" dirty="0">
                <a:latin typeface="Abadi Extra Light" panose="020B0204020104020204" pitchFamily="34" charset="0"/>
              </a:rPr>
              <a:t>What is ‘academic register’?</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330F9F7-A738-4F03-9B8A-E874EFDC6AA7}" type="slidenum">
              <a:rPr lang="en-GB" smtClean="0"/>
              <a:t>14</a:t>
            </a:fld>
            <a:endParaRPr lang="en-GB"/>
          </a:p>
        </p:txBody>
      </p:sp>
    </p:spTree>
    <p:extLst>
      <p:ext uri="{BB962C8B-B14F-4D97-AF65-F5344CB8AC3E}">
        <p14:creationId xmlns:p14="http://schemas.microsoft.com/office/powerpoint/2010/main" val="3955412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30F9F7-A738-4F03-9B8A-E874EFDC6AA7}" type="slidenum">
              <a:rPr lang="en-GB" smtClean="0"/>
              <a:t>15</a:t>
            </a:fld>
            <a:endParaRPr lang="en-GB"/>
          </a:p>
        </p:txBody>
      </p:sp>
    </p:spTree>
    <p:extLst>
      <p:ext uri="{BB962C8B-B14F-4D97-AF65-F5344CB8AC3E}">
        <p14:creationId xmlns:p14="http://schemas.microsoft.com/office/powerpoint/2010/main" val="2529402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tell pupils that they will should be able to answer these questions at the end of the session.</a:t>
            </a:r>
          </a:p>
        </p:txBody>
      </p:sp>
      <p:sp>
        <p:nvSpPr>
          <p:cNvPr id="4" name="Slide Number Placeholder 3"/>
          <p:cNvSpPr>
            <a:spLocks noGrp="1"/>
          </p:cNvSpPr>
          <p:nvPr>
            <p:ph type="sldNum" sz="quarter" idx="5"/>
          </p:nvPr>
        </p:nvSpPr>
        <p:spPr/>
        <p:txBody>
          <a:bodyPr/>
          <a:lstStyle/>
          <a:p>
            <a:fld id="{3330F9F7-A738-4F03-9B8A-E874EFDC6AA7}" type="slidenum">
              <a:rPr lang="en-GB" smtClean="0"/>
              <a:t>16</a:t>
            </a:fld>
            <a:endParaRPr lang="en-GB"/>
          </a:p>
        </p:txBody>
      </p:sp>
    </p:spTree>
    <p:extLst>
      <p:ext uri="{BB962C8B-B14F-4D97-AF65-F5344CB8AC3E}">
        <p14:creationId xmlns:p14="http://schemas.microsoft.com/office/powerpoint/2010/main" val="937600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tell the pupils that they will be focussing on step 2 today.  Ask the pupils to place a tick in their booklet when completed at the end of the lesson.</a:t>
            </a:r>
          </a:p>
        </p:txBody>
      </p:sp>
      <p:sp>
        <p:nvSpPr>
          <p:cNvPr id="4" name="Slide Number Placeholder 3"/>
          <p:cNvSpPr>
            <a:spLocks noGrp="1"/>
          </p:cNvSpPr>
          <p:nvPr>
            <p:ph type="sldNum" sz="quarter" idx="5"/>
          </p:nvPr>
        </p:nvSpPr>
        <p:spPr/>
        <p:txBody>
          <a:bodyPr/>
          <a:lstStyle/>
          <a:p>
            <a:fld id="{3330F9F7-A738-4F03-9B8A-E874EFDC6AA7}" type="slidenum">
              <a:rPr lang="en-GB" smtClean="0"/>
              <a:t>17</a:t>
            </a:fld>
            <a:endParaRPr lang="en-GB"/>
          </a:p>
        </p:txBody>
      </p:sp>
    </p:spTree>
    <p:extLst>
      <p:ext uri="{BB962C8B-B14F-4D97-AF65-F5344CB8AC3E}">
        <p14:creationId xmlns:p14="http://schemas.microsoft.com/office/powerpoint/2010/main" val="2722990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tell the pupils that they will be focussing on step 2 today.  Ask the pupils to place a tick in their booklet when completed at the end of the lesson.</a:t>
            </a:r>
          </a:p>
        </p:txBody>
      </p:sp>
      <p:sp>
        <p:nvSpPr>
          <p:cNvPr id="4" name="Slide Number Placeholder 3"/>
          <p:cNvSpPr>
            <a:spLocks noGrp="1"/>
          </p:cNvSpPr>
          <p:nvPr>
            <p:ph type="sldNum" sz="quarter" idx="5"/>
          </p:nvPr>
        </p:nvSpPr>
        <p:spPr/>
        <p:txBody>
          <a:bodyPr/>
          <a:lstStyle/>
          <a:p>
            <a:fld id="{3330F9F7-A738-4F03-9B8A-E874EFDC6AA7}" type="slidenum">
              <a:rPr lang="en-GB" smtClean="0"/>
              <a:t>3</a:t>
            </a:fld>
            <a:endParaRPr lang="en-GB"/>
          </a:p>
        </p:txBody>
      </p:sp>
    </p:spTree>
    <p:extLst>
      <p:ext uri="{BB962C8B-B14F-4D97-AF65-F5344CB8AC3E}">
        <p14:creationId xmlns:p14="http://schemas.microsoft.com/office/powerpoint/2010/main" val="1197438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tell pupils that they will should be able to answer these questions at the end of the session.</a:t>
            </a:r>
          </a:p>
        </p:txBody>
      </p:sp>
      <p:sp>
        <p:nvSpPr>
          <p:cNvPr id="4" name="Slide Number Placeholder 3"/>
          <p:cNvSpPr>
            <a:spLocks noGrp="1"/>
          </p:cNvSpPr>
          <p:nvPr>
            <p:ph type="sldNum" sz="quarter" idx="5"/>
          </p:nvPr>
        </p:nvSpPr>
        <p:spPr/>
        <p:txBody>
          <a:bodyPr/>
          <a:lstStyle/>
          <a:p>
            <a:fld id="{3330F9F7-A738-4F03-9B8A-E874EFDC6AA7}" type="slidenum">
              <a:rPr lang="en-GB" smtClean="0"/>
              <a:t>4</a:t>
            </a:fld>
            <a:endParaRPr lang="en-GB"/>
          </a:p>
        </p:txBody>
      </p:sp>
    </p:spTree>
    <p:extLst>
      <p:ext uri="{BB962C8B-B14F-4D97-AF65-F5344CB8AC3E}">
        <p14:creationId xmlns:p14="http://schemas.microsoft.com/office/powerpoint/2010/main" val="391176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30F9F7-A738-4F03-9B8A-E874EFDC6AA7}" type="slidenum">
              <a:rPr lang="en-GB" smtClean="0"/>
              <a:t>5</a:t>
            </a:fld>
            <a:endParaRPr lang="en-GB"/>
          </a:p>
        </p:txBody>
      </p:sp>
    </p:spTree>
    <p:extLst>
      <p:ext uri="{BB962C8B-B14F-4D97-AF65-F5344CB8AC3E}">
        <p14:creationId xmlns:p14="http://schemas.microsoft.com/office/powerpoint/2010/main" val="131950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t>Teacher notes: you may wish to provide the pupils with paper/post-it notes to jot down their ideas.</a:t>
            </a:r>
          </a:p>
        </p:txBody>
      </p:sp>
      <p:sp>
        <p:nvSpPr>
          <p:cNvPr id="4" name="Slide Number Placeholder 3"/>
          <p:cNvSpPr>
            <a:spLocks noGrp="1"/>
          </p:cNvSpPr>
          <p:nvPr>
            <p:ph type="sldNum" sz="quarter" idx="5"/>
          </p:nvPr>
        </p:nvSpPr>
        <p:spPr/>
        <p:txBody>
          <a:bodyPr/>
          <a:lstStyle/>
          <a:p>
            <a:fld id="{3330F9F7-A738-4F03-9B8A-E874EFDC6AA7}" type="slidenum">
              <a:rPr lang="en-GB" smtClean="0"/>
              <a:t>6</a:t>
            </a:fld>
            <a:endParaRPr lang="en-GB"/>
          </a:p>
        </p:txBody>
      </p:sp>
    </p:spTree>
    <p:extLst>
      <p:ext uri="{BB962C8B-B14F-4D97-AF65-F5344CB8AC3E}">
        <p14:creationId xmlns:p14="http://schemas.microsoft.com/office/powerpoint/2010/main" val="639628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r>
              <a:rPr lang="en-GB" dirty="0"/>
              <a:t>Inform the pupils that standard English is not the only or ‘correct’ form of English. There are regional dialect words and generational differences.  Standard English is the norm and the most valued form version in education.  </a:t>
            </a:r>
          </a:p>
        </p:txBody>
      </p:sp>
      <p:sp>
        <p:nvSpPr>
          <p:cNvPr id="4" name="Slide Number Placeholder 3"/>
          <p:cNvSpPr>
            <a:spLocks noGrp="1"/>
          </p:cNvSpPr>
          <p:nvPr>
            <p:ph type="sldNum" sz="quarter" idx="5"/>
          </p:nvPr>
        </p:nvSpPr>
        <p:spPr/>
        <p:txBody>
          <a:bodyPr/>
          <a:lstStyle/>
          <a:p>
            <a:fld id="{99ADF095-BDCE-4F52-9797-D6CF5EFADF3C}" type="slidenum">
              <a:rPr lang="en-GB" smtClean="0"/>
              <a:t>7</a:t>
            </a:fld>
            <a:endParaRPr lang="en-GB"/>
          </a:p>
        </p:txBody>
      </p:sp>
    </p:spTree>
    <p:extLst>
      <p:ext uri="{BB962C8B-B14F-4D97-AF65-F5344CB8AC3E}">
        <p14:creationId xmlns:p14="http://schemas.microsoft.com/office/powerpoint/2010/main" val="950358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r>
              <a:rPr lang="en-GB" dirty="0"/>
              <a:t>Inform the pupils that standard English is not the only or ‘correct’ form of English. There are regional dialect words and generational differences.  Standard English is the norm</a:t>
            </a:r>
          </a:p>
        </p:txBody>
      </p:sp>
      <p:sp>
        <p:nvSpPr>
          <p:cNvPr id="4" name="Slide Number Placeholder 3"/>
          <p:cNvSpPr>
            <a:spLocks noGrp="1"/>
          </p:cNvSpPr>
          <p:nvPr>
            <p:ph type="sldNum" sz="quarter" idx="5"/>
          </p:nvPr>
        </p:nvSpPr>
        <p:spPr/>
        <p:txBody>
          <a:bodyPr/>
          <a:lstStyle/>
          <a:p>
            <a:fld id="{99ADF095-BDCE-4F52-9797-D6CF5EFADF3C}" type="slidenum">
              <a:rPr lang="en-GB" smtClean="0"/>
              <a:t>8</a:t>
            </a:fld>
            <a:endParaRPr lang="en-GB"/>
          </a:p>
        </p:txBody>
      </p:sp>
    </p:spTree>
    <p:extLst>
      <p:ext uri="{BB962C8B-B14F-4D97-AF65-F5344CB8AC3E}">
        <p14:creationId xmlns:p14="http://schemas.microsoft.com/office/powerpoint/2010/main" val="1645268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endParaRPr lang="en-GB" dirty="0"/>
          </a:p>
          <a:p>
            <a:r>
              <a:rPr lang="en-GB" dirty="0"/>
              <a:t>Inform pupils that their language is a part of their identity and they should value their version of language that they use.  However, they must learn to switch to standard English when the situation requires it.</a:t>
            </a:r>
          </a:p>
        </p:txBody>
      </p:sp>
      <p:sp>
        <p:nvSpPr>
          <p:cNvPr id="4" name="Slide Number Placeholder 3"/>
          <p:cNvSpPr>
            <a:spLocks noGrp="1"/>
          </p:cNvSpPr>
          <p:nvPr>
            <p:ph type="sldNum" sz="quarter" idx="5"/>
          </p:nvPr>
        </p:nvSpPr>
        <p:spPr/>
        <p:txBody>
          <a:bodyPr/>
          <a:lstStyle/>
          <a:p>
            <a:fld id="{99ADF095-BDCE-4F52-9797-D6CF5EFADF3C}" type="slidenum">
              <a:rPr lang="en-GB" smtClean="0"/>
              <a:t>9</a:t>
            </a:fld>
            <a:endParaRPr lang="en-GB"/>
          </a:p>
        </p:txBody>
      </p:sp>
    </p:spTree>
    <p:extLst>
      <p:ext uri="{BB962C8B-B14F-4D97-AF65-F5344CB8AC3E}">
        <p14:creationId xmlns:p14="http://schemas.microsoft.com/office/powerpoint/2010/main" val="2799707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as pupils to raise their hands identifying formal or informal situations.</a:t>
            </a:r>
          </a:p>
        </p:txBody>
      </p:sp>
      <p:sp>
        <p:nvSpPr>
          <p:cNvPr id="4" name="Slide Number Placeholder 3"/>
          <p:cNvSpPr>
            <a:spLocks noGrp="1"/>
          </p:cNvSpPr>
          <p:nvPr>
            <p:ph type="sldNum" sz="quarter" idx="5"/>
          </p:nvPr>
        </p:nvSpPr>
        <p:spPr/>
        <p:txBody>
          <a:bodyPr/>
          <a:lstStyle/>
          <a:p>
            <a:fld id="{99ADF095-BDCE-4F52-9797-D6CF5EFADF3C}" type="slidenum">
              <a:rPr lang="en-GB" smtClean="0"/>
              <a:t>10</a:t>
            </a:fld>
            <a:endParaRPr lang="en-GB"/>
          </a:p>
        </p:txBody>
      </p:sp>
    </p:spTree>
    <p:extLst>
      <p:ext uri="{BB962C8B-B14F-4D97-AF65-F5344CB8AC3E}">
        <p14:creationId xmlns:p14="http://schemas.microsoft.com/office/powerpoint/2010/main" val="2711318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AF9BD-CCB2-C598-A4BD-AACC29EC38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DFF276-7AA9-2429-9603-916651713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6FD421-F1A5-8EA3-6E7E-AF9323653577}"/>
              </a:ext>
            </a:extLst>
          </p:cNvPr>
          <p:cNvSpPr>
            <a:spLocks noGrp="1"/>
          </p:cNvSpPr>
          <p:nvPr>
            <p:ph type="dt" sz="half" idx="10"/>
          </p:nvPr>
        </p:nvSpPr>
        <p:spPr/>
        <p:txBody>
          <a:bodyPr/>
          <a:lstStyle/>
          <a:p>
            <a:fld id="{4288C1CF-A526-4568-A763-389BCDF88CD1}" type="datetimeFigureOut">
              <a:rPr lang="en-GB" smtClean="0"/>
              <a:t>04/11/2022</a:t>
            </a:fld>
            <a:endParaRPr lang="en-GB"/>
          </a:p>
        </p:txBody>
      </p:sp>
      <p:sp>
        <p:nvSpPr>
          <p:cNvPr id="5" name="Footer Placeholder 4">
            <a:extLst>
              <a:ext uri="{FF2B5EF4-FFF2-40B4-BE49-F238E27FC236}">
                <a16:creationId xmlns:a16="http://schemas.microsoft.com/office/drawing/2014/main" id="{11F0ADEE-489A-D50E-C188-063322C01D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24A334-9BF7-74B6-69A6-555F234F138A}"/>
              </a:ext>
            </a:extLst>
          </p:cNvPr>
          <p:cNvSpPr>
            <a:spLocks noGrp="1"/>
          </p:cNvSpPr>
          <p:nvPr>
            <p:ph type="sldNum" sz="quarter" idx="12"/>
          </p:nvPr>
        </p:nvSpPr>
        <p:spPr/>
        <p:txBody>
          <a:bodyPr/>
          <a:lstStyle/>
          <a:p>
            <a:fld id="{C839FFA7-DE97-4450-AE80-B2FEB601998E}" type="slidenum">
              <a:rPr lang="en-GB" smtClean="0"/>
              <a:t>‹#›</a:t>
            </a:fld>
            <a:endParaRPr lang="en-GB"/>
          </a:p>
        </p:txBody>
      </p:sp>
    </p:spTree>
    <p:extLst>
      <p:ext uri="{BB962C8B-B14F-4D97-AF65-F5344CB8AC3E}">
        <p14:creationId xmlns:p14="http://schemas.microsoft.com/office/powerpoint/2010/main" val="1140595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3D923-4979-FE9A-212F-CEBAFD43F69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EA623C-7296-85A5-3632-93D08BE981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D41C86-8EDF-DB43-6FA9-806CE79306DC}"/>
              </a:ext>
            </a:extLst>
          </p:cNvPr>
          <p:cNvSpPr>
            <a:spLocks noGrp="1"/>
          </p:cNvSpPr>
          <p:nvPr>
            <p:ph type="dt" sz="half" idx="10"/>
          </p:nvPr>
        </p:nvSpPr>
        <p:spPr/>
        <p:txBody>
          <a:bodyPr/>
          <a:lstStyle/>
          <a:p>
            <a:fld id="{4288C1CF-A526-4568-A763-389BCDF88CD1}" type="datetimeFigureOut">
              <a:rPr lang="en-GB" smtClean="0"/>
              <a:t>04/11/2022</a:t>
            </a:fld>
            <a:endParaRPr lang="en-GB"/>
          </a:p>
        </p:txBody>
      </p:sp>
      <p:sp>
        <p:nvSpPr>
          <p:cNvPr id="5" name="Footer Placeholder 4">
            <a:extLst>
              <a:ext uri="{FF2B5EF4-FFF2-40B4-BE49-F238E27FC236}">
                <a16:creationId xmlns:a16="http://schemas.microsoft.com/office/drawing/2014/main" id="{BD0FF886-D23C-C455-AA00-CCF9DB2EC0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8CBC6E-5346-541E-644B-EA0EF7B2DBF4}"/>
              </a:ext>
            </a:extLst>
          </p:cNvPr>
          <p:cNvSpPr>
            <a:spLocks noGrp="1"/>
          </p:cNvSpPr>
          <p:nvPr>
            <p:ph type="sldNum" sz="quarter" idx="12"/>
          </p:nvPr>
        </p:nvSpPr>
        <p:spPr/>
        <p:txBody>
          <a:bodyPr/>
          <a:lstStyle/>
          <a:p>
            <a:fld id="{C839FFA7-DE97-4450-AE80-B2FEB601998E}" type="slidenum">
              <a:rPr lang="en-GB" smtClean="0"/>
              <a:t>‹#›</a:t>
            </a:fld>
            <a:endParaRPr lang="en-GB"/>
          </a:p>
        </p:txBody>
      </p:sp>
    </p:spTree>
    <p:extLst>
      <p:ext uri="{BB962C8B-B14F-4D97-AF65-F5344CB8AC3E}">
        <p14:creationId xmlns:p14="http://schemas.microsoft.com/office/powerpoint/2010/main" val="570381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80F74-4D64-A3E8-9C6A-5A31FB9586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2B06D7-12A6-F159-8711-389719C523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9A3629-8FEE-FE95-DBB4-699E60354C4C}"/>
              </a:ext>
            </a:extLst>
          </p:cNvPr>
          <p:cNvSpPr>
            <a:spLocks noGrp="1"/>
          </p:cNvSpPr>
          <p:nvPr>
            <p:ph type="dt" sz="half" idx="10"/>
          </p:nvPr>
        </p:nvSpPr>
        <p:spPr/>
        <p:txBody>
          <a:bodyPr/>
          <a:lstStyle/>
          <a:p>
            <a:fld id="{4288C1CF-A526-4568-A763-389BCDF88CD1}" type="datetimeFigureOut">
              <a:rPr lang="en-GB" smtClean="0"/>
              <a:t>04/11/2022</a:t>
            </a:fld>
            <a:endParaRPr lang="en-GB"/>
          </a:p>
        </p:txBody>
      </p:sp>
      <p:sp>
        <p:nvSpPr>
          <p:cNvPr id="5" name="Footer Placeholder 4">
            <a:extLst>
              <a:ext uri="{FF2B5EF4-FFF2-40B4-BE49-F238E27FC236}">
                <a16:creationId xmlns:a16="http://schemas.microsoft.com/office/drawing/2014/main" id="{0104A781-DFC9-A2D0-3910-6214F04B82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BB1822-32C1-66C2-B133-1A4AED941CC6}"/>
              </a:ext>
            </a:extLst>
          </p:cNvPr>
          <p:cNvSpPr>
            <a:spLocks noGrp="1"/>
          </p:cNvSpPr>
          <p:nvPr>
            <p:ph type="sldNum" sz="quarter" idx="12"/>
          </p:nvPr>
        </p:nvSpPr>
        <p:spPr/>
        <p:txBody>
          <a:bodyPr/>
          <a:lstStyle/>
          <a:p>
            <a:fld id="{C839FFA7-DE97-4450-AE80-B2FEB601998E}" type="slidenum">
              <a:rPr lang="en-GB" smtClean="0"/>
              <a:t>‹#›</a:t>
            </a:fld>
            <a:endParaRPr lang="en-GB"/>
          </a:p>
        </p:txBody>
      </p:sp>
    </p:spTree>
    <p:extLst>
      <p:ext uri="{BB962C8B-B14F-4D97-AF65-F5344CB8AC3E}">
        <p14:creationId xmlns:p14="http://schemas.microsoft.com/office/powerpoint/2010/main" val="2257990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4C28-944F-8651-B3F7-9F1E2F3831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25BB62-24AC-300A-0024-85B778C416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F959E1-B9EB-3D20-154B-EEE1ECEEDA6D}"/>
              </a:ext>
            </a:extLst>
          </p:cNvPr>
          <p:cNvSpPr>
            <a:spLocks noGrp="1"/>
          </p:cNvSpPr>
          <p:nvPr>
            <p:ph type="dt" sz="half" idx="10"/>
          </p:nvPr>
        </p:nvSpPr>
        <p:spPr/>
        <p:txBody>
          <a:bodyPr/>
          <a:lstStyle/>
          <a:p>
            <a:fld id="{4288C1CF-A526-4568-A763-389BCDF88CD1}" type="datetimeFigureOut">
              <a:rPr lang="en-GB" smtClean="0"/>
              <a:t>04/11/2022</a:t>
            </a:fld>
            <a:endParaRPr lang="en-GB"/>
          </a:p>
        </p:txBody>
      </p:sp>
      <p:sp>
        <p:nvSpPr>
          <p:cNvPr id="5" name="Footer Placeholder 4">
            <a:extLst>
              <a:ext uri="{FF2B5EF4-FFF2-40B4-BE49-F238E27FC236}">
                <a16:creationId xmlns:a16="http://schemas.microsoft.com/office/drawing/2014/main" id="{1D613F0E-06F7-40AE-2168-7BAE197376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550A7A-11C7-40D7-D13F-F4F0EE7F1475}"/>
              </a:ext>
            </a:extLst>
          </p:cNvPr>
          <p:cNvSpPr>
            <a:spLocks noGrp="1"/>
          </p:cNvSpPr>
          <p:nvPr>
            <p:ph type="sldNum" sz="quarter" idx="12"/>
          </p:nvPr>
        </p:nvSpPr>
        <p:spPr/>
        <p:txBody>
          <a:bodyPr/>
          <a:lstStyle/>
          <a:p>
            <a:fld id="{C839FFA7-DE97-4450-AE80-B2FEB601998E}" type="slidenum">
              <a:rPr lang="en-GB" smtClean="0"/>
              <a:t>‹#›</a:t>
            </a:fld>
            <a:endParaRPr lang="en-GB"/>
          </a:p>
        </p:txBody>
      </p:sp>
    </p:spTree>
    <p:extLst>
      <p:ext uri="{BB962C8B-B14F-4D97-AF65-F5344CB8AC3E}">
        <p14:creationId xmlns:p14="http://schemas.microsoft.com/office/powerpoint/2010/main" val="2946405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054C5-4531-881E-38E6-A3E65967E4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7E5A7C-8786-1309-957E-0B27C9505F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804291-4DD2-B1D6-9DBE-CA7CD0A746E2}"/>
              </a:ext>
            </a:extLst>
          </p:cNvPr>
          <p:cNvSpPr>
            <a:spLocks noGrp="1"/>
          </p:cNvSpPr>
          <p:nvPr>
            <p:ph type="dt" sz="half" idx="10"/>
          </p:nvPr>
        </p:nvSpPr>
        <p:spPr/>
        <p:txBody>
          <a:bodyPr/>
          <a:lstStyle/>
          <a:p>
            <a:fld id="{4288C1CF-A526-4568-A763-389BCDF88CD1}" type="datetimeFigureOut">
              <a:rPr lang="en-GB" smtClean="0"/>
              <a:t>04/11/2022</a:t>
            </a:fld>
            <a:endParaRPr lang="en-GB"/>
          </a:p>
        </p:txBody>
      </p:sp>
      <p:sp>
        <p:nvSpPr>
          <p:cNvPr id="5" name="Footer Placeholder 4">
            <a:extLst>
              <a:ext uri="{FF2B5EF4-FFF2-40B4-BE49-F238E27FC236}">
                <a16:creationId xmlns:a16="http://schemas.microsoft.com/office/drawing/2014/main" id="{51ADADDC-7176-8B94-4432-9FC16417A2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C94FE1-48A8-B831-1D87-4C345093AF53}"/>
              </a:ext>
            </a:extLst>
          </p:cNvPr>
          <p:cNvSpPr>
            <a:spLocks noGrp="1"/>
          </p:cNvSpPr>
          <p:nvPr>
            <p:ph type="sldNum" sz="quarter" idx="12"/>
          </p:nvPr>
        </p:nvSpPr>
        <p:spPr/>
        <p:txBody>
          <a:bodyPr/>
          <a:lstStyle/>
          <a:p>
            <a:fld id="{C839FFA7-DE97-4450-AE80-B2FEB601998E}" type="slidenum">
              <a:rPr lang="en-GB" smtClean="0"/>
              <a:t>‹#›</a:t>
            </a:fld>
            <a:endParaRPr lang="en-GB"/>
          </a:p>
        </p:txBody>
      </p:sp>
    </p:spTree>
    <p:extLst>
      <p:ext uri="{BB962C8B-B14F-4D97-AF65-F5344CB8AC3E}">
        <p14:creationId xmlns:p14="http://schemas.microsoft.com/office/powerpoint/2010/main" val="1724744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CA7D-9E4F-51C4-6CDA-D8ACD37653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0109A6-1FB1-4B0D-8497-D7946D9686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816795-C8A3-7946-D9EE-6C2611659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CF5F89-7170-776E-100E-E1BA8379E87A}"/>
              </a:ext>
            </a:extLst>
          </p:cNvPr>
          <p:cNvSpPr>
            <a:spLocks noGrp="1"/>
          </p:cNvSpPr>
          <p:nvPr>
            <p:ph type="dt" sz="half" idx="10"/>
          </p:nvPr>
        </p:nvSpPr>
        <p:spPr/>
        <p:txBody>
          <a:bodyPr/>
          <a:lstStyle/>
          <a:p>
            <a:fld id="{4288C1CF-A526-4568-A763-389BCDF88CD1}" type="datetimeFigureOut">
              <a:rPr lang="en-GB" smtClean="0"/>
              <a:t>04/11/2022</a:t>
            </a:fld>
            <a:endParaRPr lang="en-GB"/>
          </a:p>
        </p:txBody>
      </p:sp>
      <p:sp>
        <p:nvSpPr>
          <p:cNvPr id="6" name="Footer Placeholder 5">
            <a:extLst>
              <a:ext uri="{FF2B5EF4-FFF2-40B4-BE49-F238E27FC236}">
                <a16:creationId xmlns:a16="http://schemas.microsoft.com/office/drawing/2014/main" id="{2657EBAB-3FFC-F1D1-5B84-9212B5E621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F51B72-F85C-B176-5078-4139A54952E2}"/>
              </a:ext>
            </a:extLst>
          </p:cNvPr>
          <p:cNvSpPr>
            <a:spLocks noGrp="1"/>
          </p:cNvSpPr>
          <p:nvPr>
            <p:ph type="sldNum" sz="quarter" idx="12"/>
          </p:nvPr>
        </p:nvSpPr>
        <p:spPr/>
        <p:txBody>
          <a:bodyPr/>
          <a:lstStyle/>
          <a:p>
            <a:fld id="{C839FFA7-DE97-4450-AE80-B2FEB601998E}" type="slidenum">
              <a:rPr lang="en-GB" smtClean="0"/>
              <a:t>‹#›</a:t>
            </a:fld>
            <a:endParaRPr lang="en-GB"/>
          </a:p>
        </p:txBody>
      </p:sp>
    </p:spTree>
    <p:extLst>
      <p:ext uri="{BB962C8B-B14F-4D97-AF65-F5344CB8AC3E}">
        <p14:creationId xmlns:p14="http://schemas.microsoft.com/office/powerpoint/2010/main" val="215831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D176-FBDD-BA8D-0761-C91F20623EC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340DB9-ECB1-1928-D6DB-52790037A0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D8C80F-EB37-552F-A997-5627E8F3B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D74EEF0-EE30-3F2E-AD42-1FAB5277C6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FF3052-7A88-AB55-3B82-155BA21F11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F8791E-B5E3-B0DF-6185-E459145A1078}"/>
              </a:ext>
            </a:extLst>
          </p:cNvPr>
          <p:cNvSpPr>
            <a:spLocks noGrp="1"/>
          </p:cNvSpPr>
          <p:nvPr>
            <p:ph type="dt" sz="half" idx="10"/>
          </p:nvPr>
        </p:nvSpPr>
        <p:spPr/>
        <p:txBody>
          <a:bodyPr/>
          <a:lstStyle/>
          <a:p>
            <a:fld id="{4288C1CF-A526-4568-A763-389BCDF88CD1}" type="datetimeFigureOut">
              <a:rPr lang="en-GB" smtClean="0"/>
              <a:t>04/11/2022</a:t>
            </a:fld>
            <a:endParaRPr lang="en-GB"/>
          </a:p>
        </p:txBody>
      </p:sp>
      <p:sp>
        <p:nvSpPr>
          <p:cNvPr id="8" name="Footer Placeholder 7">
            <a:extLst>
              <a:ext uri="{FF2B5EF4-FFF2-40B4-BE49-F238E27FC236}">
                <a16:creationId xmlns:a16="http://schemas.microsoft.com/office/drawing/2014/main" id="{6BBB2825-3DDB-467A-9A8D-46158CC6C7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88E04B-4F21-5512-0BC3-E6038D7ACB28}"/>
              </a:ext>
            </a:extLst>
          </p:cNvPr>
          <p:cNvSpPr>
            <a:spLocks noGrp="1"/>
          </p:cNvSpPr>
          <p:nvPr>
            <p:ph type="sldNum" sz="quarter" idx="12"/>
          </p:nvPr>
        </p:nvSpPr>
        <p:spPr/>
        <p:txBody>
          <a:bodyPr/>
          <a:lstStyle/>
          <a:p>
            <a:fld id="{C839FFA7-DE97-4450-AE80-B2FEB601998E}" type="slidenum">
              <a:rPr lang="en-GB" smtClean="0"/>
              <a:t>‹#›</a:t>
            </a:fld>
            <a:endParaRPr lang="en-GB"/>
          </a:p>
        </p:txBody>
      </p:sp>
    </p:spTree>
    <p:extLst>
      <p:ext uri="{BB962C8B-B14F-4D97-AF65-F5344CB8AC3E}">
        <p14:creationId xmlns:p14="http://schemas.microsoft.com/office/powerpoint/2010/main" val="32275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BD9EC-DD9D-0867-7527-E386D6CE18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E4C037F-6C46-DB2A-6640-42F45FD36A5A}"/>
              </a:ext>
            </a:extLst>
          </p:cNvPr>
          <p:cNvSpPr>
            <a:spLocks noGrp="1"/>
          </p:cNvSpPr>
          <p:nvPr>
            <p:ph type="dt" sz="half" idx="10"/>
          </p:nvPr>
        </p:nvSpPr>
        <p:spPr/>
        <p:txBody>
          <a:bodyPr/>
          <a:lstStyle/>
          <a:p>
            <a:fld id="{4288C1CF-A526-4568-A763-389BCDF88CD1}" type="datetimeFigureOut">
              <a:rPr lang="en-GB" smtClean="0"/>
              <a:t>04/11/2022</a:t>
            </a:fld>
            <a:endParaRPr lang="en-GB"/>
          </a:p>
        </p:txBody>
      </p:sp>
      <p:sp>
        <p:nvSpPr>
          <p:cNvPr id="4" name="Footer Placeholder 3">
            <a:extLst>
              <a:ext uri="{FF2B5EF4-FFF2-40B4-BE49-F238E27FC236}">
                <a16:creationId xmlns:a16="http://schemas.microsoft.com/office/drawing/2014/main" id="{41066DF7-6757-AD70-6D05-2AB861F41EA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081C573-7838-1CCF-E761-39F48B20A2DA}"/>
              </a:ext>
            </a:extLst>
          </p:cNvPr>
          <p:cNvSpPr>
            <a:spLocks noGrp="1"/>
          </p:cNvSpPr>
          <p:nvPr>
            <p:ph type="sldNum" sz="quarter" idx="12"/>
          </p:nvPr>
        </p:nvSpPr>
        <p:spPr/>
        <p:txBody>
          <a:bodyPr/>
          <a:lstStyle/>
          <a:p>
            <a:fld id="{C839FFA7-DE97-4450-AE80-B2FEB601998E}" type="slidenum">
              <a:rPr lang="en-GB" smtClean="0"/>
              <a:t>‹#›</a:t>
            </a:fld>
            <a:endParaRPr lang="en-GB"/>
          </a:p>
        </p:txBody>
      </p:sp>
    </p:spTree>
    <p:extLst>
      <p:ext uri="{BB962C8B-B14F-4D97-AF65-F5344CB8AC3E}">
        <p14:creationId xmlns:p14="http://schemas.microsoft.com/office/powerpoint/2010/main" val="3505425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FA4937-B87F-8BDE-CF81-C197AADF717B}"/>
              </a:ext>
            </a:extLst>
          </p:cNvPr>
          <p:cNvSpPr>
            <a:spLocks noGrp="1"/>
          </p:cNvSpPr>
          <p:nvPr>
            <p:ph type="dt" sz="half" idx="10"/>
          </p:nvPr>
        </p:nvSpPr>
        <p:spPr/>
        <p:txBody>
          <a:bodyPr/>
          <a:lstStyle/>
          <a:p>
            <a:fld id="{4288C1CF-A526-4568-A763-389BCDF88CD1}" type="datetimeFigureOut">
              <a:rPr lang="en-GB" smtClean="0"/>
              <a:t>04/11/2022</a:t>
            </a:fld>
            <a:endParaRPr lang="en-GB"/>
          </a:p>
        </p:txBody>
      </p:sp>
      <p:sp>
        <p:nvSpPr>
          <p:cNvPr id="3" name="Footer Placeholder 2">
            <a:extLst>
              <a:ext uri="{FF2B5EF4-FFF2-40B4-BE49-F238E27FC236}">
                <a16:creationId xmlns:a16="http://schemas.microsoft.com/office/drawing/2014/main" id="{5EEB1162-E004-DD0E-CA71-1DEDFDAD27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E6B6EC-2F8C-4CB9-43CB-3CC36DAE72A8}"/>
              </a:ext>
            </a:extLst>
          </p:cNvPr>
          <p:cNvSpPr>
            <a:spLocks noGrp="1"/>
          </p:cNvSpPr>
          <p:nvPr>
            <p:ph type="sldNum" sz="quarter" idx="12"/>
          </p:nvPr>
        </p:nvSpPr>
        <p:spPr/>
        <p:txBody>
          <a:bodyPr/>
          <a:lstStyle/>
          <a:p>
            <a:fld id="{C839FFA7-DE97-4450-AE80-B2FEB601998E}" type="slidenum">
              <a:rPr lang="en-GB" smtClean="0"/>
              <a:t>‹#›</a:t>
            </a:fld>
            <a:endParaRPr lang="en-GB"/>
          </a:p>
        </p:txBody>
      </p:sp>
    </p:spTree>
    <p:extLst>
      <p:ext uri="{BB962C8B-B14F-4D97-AF65-F5344CB8AC3E}">
        <p14:creationId xmlns:p14="http://schemas.microsoft.com/office/powerpoint/2010/main" val="667450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38F2-67F5-D06D-A7EA-9ECFB4475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11D94C6-1E79-75C8-A86D-F01B37B8E6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940576-1847-0449-928F-E14850E26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6017A2-0539-564A-25C4-3498AA7CFA4D}"/>
              </a:ext>
            </a:extLst>
          </p:cNvPr>
          <p:cNvSpPr>
            <a:spLocks noGrp="1"/>
          </p:cNvSpPr>
          <p:nvPr>
            <p:ph type="dt" sz="half" idx="10"/>
          </p:nvPr>
        </p:nvSpPr>
        <p:spPr/>
        <p:txBody>
          <a:bodyPr/>
          <a:lstStyle/>
          <a:p>
            <a:fld id="{4288C1CF-A526-4568-A763-389BCDF88CD1}" type="datetimeFigureOut">
              <a:rPr lang="en-GB" smtClean="0"/>
              <a:t>04/11/2022</a:t>
            </a:fld>
            <a:endParaRPr lang="en-GB"/>
          </a:p>
        </p:txBody>
      </p:sp>
      <p:sp>
        <p:nvSpPr>
          <p:cNvPr id="6" name="Footer Placeholder 5">
            <a:extLst>
              <a:ext uri="{FF2B5EF4-FFF2-40B4-BE49-F238E27FC236}">
                <a16:creationId xmlns:a16="http://schemas.microsoft.com/office/drawing/2014/main" id="{76039F7D-D804-6782-C365-E5D5056FB9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9EB238-C138-7FF0-676B-FE6A338DD6A0}"/>
              </a:ext>
            </a:extLst>
          </p:cNvPr>
          <p:cNvSpPr>
            <a:spLocks noGrp="1"/>
          </p:cNvSpPr>
          <p:nvPr>
            <p:ph type="sldNum" sz="quarter" idx="12"/>
          </p:nvPr>
        </p:nvSpPr>
        <p:spPr/>
        <p:txBody>
          <a:bodyPr/>
          <a:lstStyle/>
          <a:p>
            <a:fld id="{C839FFA7-DE97-4450-AE80-B2FEB601998E}" type="slidenum">
              <a:rPr lang="en-GB" smtClean="0"/>
              <a:t>‹#›</a:t>
            </a:fld>
            <a:endParaRPr lang="en-GB"/>
          </a:p>
        </p:txBody>
      </p:sp>
    </p:spTree>
    <p:extLst>
      <p:ext uri="{BB962C8B-B14F-4D97-AF65-F5344CB8AC3E}">
        <p14:creationId xmlns:p14="http://schemas.microsoft.com/office/powerpoint/2010/main" val="1079463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EC2BD-0F1A-2F05-ADB7-566CD39B8D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FD0F95-EFA0-F273-8646-C0BC59CA33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46363E-98D3-33B1-E9FA-4BF944354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60FF3D-C91E-707D-F9E5-F5C4D0896150}"/>
              </a:ext>
            </a:extLst>
          </p:cNvPr>
          <p:cNvSpPr>
            <a:spLocks noGrp="1"/>
          </p:cNvSpPr>
          <p:nvPr>
            <p:ph type="dt" sz="half" idx="10"/>
          </p:nvPr>
        </p:nvSpPr>
        <p:spPr/>
        <p:txBody>
          <a:bodyPr/>
          <a:lstStyle/>
          <a:p>
            <a:fld id="{4288C1CF-A526-4568-A763-389BCDF88CD1}" type="datetimeFigureOut">
              <a:rPr lang="en-GB" smtClean="0"/>
              <a:t>04/11/2022</a:t>
            </a:fld>
            <a:endParaRPr lang="en-GB"/>
          </a:p>
        </p:txBody>
      </p:sp>
      <p:sp>
        <p:nvSpPr>
          <p:cNvPr id="6" name="Footer Placeholder 5">
            <a:extLst>
              <a:ext uri="{FF2B5EF4-FFF2-40B4-BE49-F238E27FC236}">
                <a16:creationId xmlns:a16="http://schemas.microsoft.com/office/drawing/2014/main" id="{B1268773-DAD3-0189-6812-DB5122EBE1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2CB3EC-4B5B-F55D-36E4-C6AA1DC30C2D}"/>
              </a:ext>
            </a:extLst>
          </p:cNvPr>
          <p:cNvSpPr>
            <a:spLocks noGrp="1"/>
          </p:cNvSpPr>
          <p:nvPr>
            <p:ph type="sldNum" sz="quarter" idx="12"/>
          </p:nvPr>
        </p:nvSpPr>
        <p:spPr/>
        <p:txBody>
          <a:bodyPr/>
          <a:lstStyle/>
          <a:p>
            <a:fld id="{C839FFA7-DE97-4450-AE80-B2FEB601998E}" type="slidenum">
              <a:rPr lang="en-GB" smtClean="0"/>
              <a:t>‹#›</a:t>
            </a:fld>
            <a:endParaRPr lang="en-GB"/>
          </a:p>
        </p:txBody>
      </p:sp>
    </p:spTree>
    <p:extLst>
      <p:ext uri="{BB962C8B-B14F-4D97-AF65-F5344CB8AC3E}">
        <p14:creationId xmlns:p14="http://schemas.microsoft.com/office/powerpoint/2010/main" val="1545704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910621-8CB3-0752-B995-3015AE18B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343E2C-4884-BE7F-ACB8-9F20839BB4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A402EB-513A-FAAF-C0AB-CDC63642FD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8C1CF-A526-4568-A763-389BCDF88CD1}" type="datetimeFigureOut">
              <a:rPr lang="en-GB" smtClean="0"/>
              <a:t>04/11/2022</a:t>
            </a:fld>
            <a:endParaRPr lang="en-GB"/>
          </a:p>
        </p:txBody>
      </p:sp>
      <p:sp>
        <p:nvSpPr>
          <p:cNvPr id="5" name="Footer Placeholder 4">
            <a:extLst>
              <a:ext uri="{FF2B5EF4-FFF2-40B4-BE49-F238E27FC236}">
                <a16:creationId xmlns:a16="http://schemas.microsoft.com/office/drawing/2014/main" id="{E96EF35B-9DB0-B3D9-3D42-529446F802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01A1637-1CAE-0D5C-7C7F-D0AEF1E890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9FFA7-DE97-4450-AE80-B2FEB601998E}" type="slidenum">
              <a:rPr lang="en-GB" smtClean="0"/>
              <a:t>‹#›</a:t>
            </a:fld>
            <a:endParaRPr lang="en-GB"/>
          </a:p>
        </p:txBody>
      </p:sp>
    </p:spTree>
    <p:extLst>
      <p:ext uri="{BB962C8B-B14F-4D97-AF65-F5344CB8AC3E}">
        <p14:creationId xmlns:p14="http://schemas.microsoft.com/office/powerpoint/2010/main" val="4150444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93038"/>
            <a:ext cx="2450236" cy="164962"/>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55" name="Title 1">
            <a:extLst>
              <a:ext uri="{FF2B5EF4-FFF2-40B4-BE49-F238E27FC236}">
                <a16:creationId xmlns:a16="http://schemas.microsoft.com/office/drawing/2014/main" id="{ED7A719B-241F-42F5-B6F7-2996828B7756}"/>
              </a:ext>
            </a:extLst>
          </p:cNvPr>
          <p:cNvSpPr txBox="1">
            <a:spLocks/>
          </p:cNvSpPr>
          <p:nvPr/>
        </p:nvSpPr>
        <p:spPr>
          <a:xfrm>
            <a:off x="1838251" y="408394"/>
            <a:ext cx="8229600" cy="994122"/>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6000" b="1" dirty="0">
                <a:solidFill>
                  <a:schemeClr val="tx1"/>
                </a:solidFill>
                <a:effectLst>
                  <a:outerShdw blurRad="38100" dist="38100" dir="2700000" algn="tl">
                    <a:srgbClr val="000000">
                      <a:alpha val="43137"/>
                    </a:srgbClr>
                  </a:outerShdw>
                </a:effectLst>
                <a:latin typeface="Amasis MT Pro Black" panose="02040A04050005020304" pitchFamily="18" charset="0"/>
              </a:rPr>
              <a:t>Session 2, part 1:</a:t>
            </a:r>
            <a:endParaRPr lang="en-GB" sz="6000" dirty="0">
              <a:solidFill>
                <a:schemeClr val="tx1"/>
              </a:solidFill>
              <a:effectLst>
                <a:outerShdw blurRad="38100" dist="38100" dir="2700000" algn="tl">
                  <a:srgbClr val="000000">
                    <a:alpha val="43137"/>
                  </a:srgbClr>
                </a:outerShdw>
              </a:effectLst>
              <a:latin typeface="Amasis MT Pro Black" panose="02040A04050005020304" pitchFamily="18" charset="0"/>
            </a:endParaRPr>
          </a:p>
        </p:txBody>
      </p:sp>
      <p:sp>
        <p:nvSpPr>
          <p:cNvPr id="59" name="TextBox 58">
            <a:extLst>
              <a:ext uri="{FF2B5EF4-FFF2-40B4-BE49-F238E27FC236}">
                <a16:creationId xmlns:a16="http://schemas.microsoft.com/office/drawing/2014/main" id="{4307488A-57AA-4EB8-9BD4-1D9C21ACC020}"/>
              </a:ext>
            </a:extLst>
          </p:cNvPr>
          <p:cNvSpPr txBox="1"/>
          <p:nvPr/>
        </p:nvSpPr>
        <p:spPr>
          <a:xfrm>
            <a:off x="919089" y="2291117"/>
            <a:ext cx="10353675" cy="707886"/>
          </a:xfrm>
          <a:prstGeom prst="rect">
            <a:avLst/>
          </a:prstGeom>
          <a:solidFill>
            <a:srgbClr val="00CC00">
              <a:alpha val="34000"/>
            </a:srgbClr>
          </a:solidFill>
        </p:spPr>
        <p:txBody>
          <a:bodyPr wrap="square" rtlCol="0">
            <a:spAutoFit/>
          </a:bodyPr>
          <a:lstStyle/>
          <a:p>
            <a:r>
              <a:rPr lang="en-GB" sz="4000" dirty="0">
                <a:latin typeface="Abadi Extra Light" panose="020B0204020104020204" pitchFamily="34" charset="0"/>
              </a:rPr>
              <a:t>Date:  Wednesday, 29</a:t>
            </a:r>
            <a:r>
              <a:rPr lang="en-GB" sz="4000" baseline="30000" dirty="0">
                <a:latin typeface="Abadi Extra Light" panose="020B0204020104020204" pitchFamily="34" charset="0"/>
              </a:rPr>
              <a:t>th</a:t>
            </a:r>
            <a:r>
              <a:rPr lang="en-GB" sz="4000" dirty="0">
                <a:latin typeface="Abadi Extra Light" panose="020B0204020104020204" pitchFamily="34" charset="0"/>
              </a:rPr>
              <a:t>  June </a:t>
            </a:r>
          </a:p>
        </p:txBody>
      </p:sp>
      <p:sp>
        <p:nvSpPr>
          <p:cNvPr id="60" name="TextBox 59">
            <a:extLst>
              <a:ext uri="{FF2B5EF4-FFF2-40B4-BE49-F238E27FC236}">
                <a16:creationId xmlns:a16="http://schemas.microsoft.com/office/drawing/2014/main" id="{954685A1-04AE-4C86-A8DE-83FCE75A9A52}"/>
              </a:ext>
            </a:extLst>
          </p:cNvPr>
          <p:cNvSpPr txBox="1"/>
          <p:nvPr/>
        </p:nvSpPr>
        <p:spPr>
          <a:xfrm>
            <a:off x="919071" y="4049521"/>
            <a:ext cx="10353675" cy="707886"/>
          </a:xfrm>
          <a:prstGeom prst="rect">
            <a:avLst/>
          </a:prstGeom>
          <a:solidFill>
            <a:srgbClr val="FFCCFF">
              <a:alpha val="33725"/>
            </a:srgbClr>
          </a:solidFill>
        </p:spPr>
        <p:txBody>
          <a:bodyPr wrap="square" rtlCol="0">
            <a:spAutoFit/>
          </a:bodyPr>
          <a:lstStyle/>
          <a:p>
            <a:r>
              <a:rPr lang="en-GB" sz="4000" dirty="0">
                <a:latin typeface="Abadi Extra Light" panose="020B0204020104020204" pitchFamily="34" charset="0"/>
              </a:rPr>
              <a:t>FOCUS: FORMALITY </a:t>
            </a:r>
            <a:endParaRPr lang="en-GB" sz="4000" b="1" dirty="0">
              <a:solidFill>
                <a:srgbClr val="0070C0"/>
              </a:solidFill>
              <a:latin typeface="Abadi Extra Light" panose="020B0204020104020204" pitchFamily="34" charset="0"/>
            </a:endParaRPr>
          </a:p>
        </p:txBody>
      </p:sp>
    </p:spTree>
    <p:extLst>
      <p:ext uri="{BB962C8B-B14F-4D97-AF65-F5344CB8AC3E}">
        <p14:creationId xmlns:p14="http://schemas.microsoft.com/office/powerpoint/2010/main" val="3160142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8853"/>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80450"/>
            <a:ext cx="2450236" cy="177550"/>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10" name="Rectangle 9">
            <a:extLst>
              <a:ext uri="{FF2B5EF4-FFF2-40B4-BE49-F238E27FC236}">
                <a16:creationId xmlns:a16="http://schemas.microsoft.com/office/drawing/2014/main" id="{32FA5086-20EC-4C13-945E-D882D712C6ED}"/>
              </a:ext>
            </a:extLst>
          </p:cNvPr>
          <p:cNvSpPr/>
          <p:nvPr/>
        </p:nvSpPr>
        <p:spPr>
          <a:xfrm>
            <a:off x="221790" y="437150"/>
            <a:ext cx="11842056"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masis MT Pro Black" panose="02040A04050005020304" pitchFamily="18" charset="0"/>
              </a:rPr>
              <a:t>TASK INSTRUCTIONS</a:t>
            </a:r>
            <a:endParaRPr lang="en-US" sz="5400" b="0" cap="none" spc="0" dirty="0">
              <a:ln w="0"/>
              <a:solidFill>
                <a:schemeClr val="tx1"/>
              </a:solidFill>
              <a:effectLst>
                <a:outerShdw blurRad="38100" dist="19050" dir="2700000" algn="tl" rotWithShape="0">
                  <a:schemeClr val="dk1">
                    <a:alpha val="40000"/>
                  </a:schemeClr>
                </a:outerShdw>
              </a:effectLst>
              <a:latin typeface="Amasis MT Pro Black" panose="02040A04050005020304" pitchFamily="18" charset="0"/>
            </a:endParaRPr>
          </a:p>
        </p:txBody>
      </p:sp>
      <p:sp>
        <p:nvSpPr>
          <p:cNvPr id="28" name="Rectangle 27">
            <a:extLst>
              <a:ext uri="{FF2B5EF4-FFF2-40B4-BE49-F238E27FC236}">
                <a16:creationId xmlns:a16="http://schemas.microsoft.com/office/drawing/2014/main" id="{B8675862-1C1F-4D24-8F89-262BA16E8A64}"/>
              </a:ext>
            </a:extLst>
          </p:cNvPr>
          <p:cNvSpPr/>
          <p:nvPr/>
        </p:nvSpPr>
        <p:spPr>
          <a:xfrm>
            <a:off x="221717" y="1311075"/>
            <a:ext cx="11636834" cy="4401205"/>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0" scaled="1"/>
            <a:tileRect/>
          </a:gradFill>
        </p:spPr>
        <p:txBody>
          <a:bodyPr wrap="square" lIns="91440" tIns="45720" rIns="91440" bIns="45720">
            <a:spAutoFit/>
          </a:bodyPr>
          <a:lstStyle/>
          <a:p>
            <a:pPr algn="ctr"/>
            <a:r>
              <a:rPr lang="en-GB" sz="4000" dirty="0">
                <a:ln w="0"/>
                <a:effectLst>
                  <a:outerShdw blurRad="38100" dist="19050" dir="2700000" algn="tl" rotWithShape="0">
                    <a:schemeClr val="dk1">
                      <a:alpha val="40000"/>
                    </a:schemeClr>
                  </a:outerShdw>
                </a:effectLst>
                <a:latin typeface="Abadi Extra Light" panose="020B0204020104020204" pitchFamily="34" charset="0"/>
              </a:rPr>
              <a:t>On the next slide, there is a table.  In the middle column there is a list of people that you could talk to/write to. </a:t>
            </a:r>
          </a:p>
          <a:p>
            <a:pPr algn="ctr"/>
            <a:r>
              <a:rPr lang="en-GB" sz="4000" dirty="0">
                <a:ln w="0"/>
                <a:effectLst>
                  <a:outerShdw blurRad="38100" dist="19050" dir="2700000" algn="tl" rotWithShape="0">
                    <a:schemeClr val="dk1">
                      <a:alpha val="40000"/>
                    </a:schemeClr>
                  </a:outerShdw>
                </a:effectLst>
                <a:latin typeface="Abadi Extra Light" panose="020B0204020104020204" pitchFamily="34" charset="0"/>
              </a:rPr>
              <a:t>Decide whether each example is a formal situation or an informal situation. </a:t>
            </a:r>
          </a:p>
          <a:p>
            <a:pPr algn="ctr"/>
            <a:endParaRPr lang="en-GB" sz="4000" b="0" cap="none" spc="0" dirty="0">
              <a:ln w="0"/>
              <a:solidFill>
                <a:srgbClr val="FF0000"/>
              </a:solidFill>
              <a:effectLst>
                <a:outerShdw blurRad="38100" dist="19050" dir="2700000" algn="tl" rotWithShape="0">
                  <a:schemeClr val="dk1">
                    <a:alpha val="40000"/>
                  </a:schemeClr>
                </a:outerShdw>
              </a:effectLst>
              <a:latin typeface="Abadi Extra Light" panose="020B0204020104020204" pitchFamily="34" charset="0"/>
            </a:endParaRPr>
          </a:p>
          <a:p>
            <a:pPr algn="ctr"/>
            <a:r>
              <a:rPr lang="en-GB" sz="4000" dirty="0">
                <a:ln w="0"/>
                <a:solidFill>
                  <a:srgbClr val="FF0000"/>
                </a:solidFill>
                <a:effectLst>
                  <a:outerShdw blurRad="38100" dist="19050" dir="2700000" algn="tl" rotWithShape="0">
                    <a:schemeClr val="dk1">
                      <a:alpha val="40000"/>
                    </a:schemeClr>
                  </a:outerShdw>
                </a:effectLst>
                <a:latin typeface="Abadi Extra Light" panose="020B0204020104020204" pitchFamily="34" charset="0"/>
              </a:rPr>
              <a:t>Show your response by raising your hand for your chosen option.</a:t>
            </a:r>
            <a:endParaRPr lang="en-US" sz="3200" b="0" cap="none" spc="0" dirty="0">
              <a:ln w="0"/>
              <a:solidFill>
                <a:srgbClr val="FF0000"/>
              </a:solidFill>
              <a:effectLst>
                <a:outerShdw blurRad="38100" dist="19050" dir="2700000" algn="tl" rotWithShape="0">
                  <a:schemeClr val="dk1">
                    <a:alpha val="40000"/>
                  </a:schemeClr>
                </a:outerShdw>
              </a:effectLst>
              <a:latin typeface="Abadi Extra Light" panose="020B0204020104020204" pitchFamily="34" charset="0"/>
            </a:endParaRPr>
          </a:p>
        </p:txBody>
      </p:sp>
    </p:spTree>
    <p:extLst>
      <p:ext uri="{BB962C8B-B14F-4D97-AF65-F5344CB8AC3E}">
        <p14:creationId xmlns:p14="http://schemas.microsoft.com/office/powerpoint/2010/main" val="2450592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80450"/>
            <a:ext cx="2450236" cy="177550"/>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34" name="TextBox 33">
            <a:extLst>
              <a:ext uri="{FF2B5EF4-FFF2-40B4-BE49-F238E27FC236}">
                <a16:creationId xmlns:a16="http://schemas.microsoft.com/office/drawing/2014/main" id="{6F11BB68-A0D4-4740-ABB4-3BAE8587C925}"/>
              </a:ext>
            </a:extLst>
          </p:cNvPr>
          <p:cNvSpPr txBox="1"/>
          <p:nvPr/>
        </p:nvSpPr>
        <p:spPr>
          <a:xfrm>
            <a:off x="-599192" y="-222555"/>
            <a:ext cx="5969910" cy="1015663"/>
          </a:xfrm>
          <a:prstGeom prst="rect">
            <a:avLst/>
          </a:prstGeom>
          <a:noFill/>
        </p:spPr>
        <p:txBody>
          <a:bodyPr wrap="square">
            <a:spAutoFit/>
          </a:bodyPr>
          <a:lstStyle/>
          <a:p>
            <a:pPr algn="ctr"/>
            <a:endParaRPr lang="en-US" sz="2000" dirty="0">
              <a:ln w="0"/>
              <a:effectLst>
                <a:outerShdw blurRad="38100" dist="19050" dir="2700000" algn="tl" rotWithShape="0">
                  <a:schemeClr val="dk1">
                    <a:alpha val="40000"/>
                  </a:schemeClr>
                </a:outerShdw>
              </a:effectLst>
              <a:latin typeface="Amasis MT Pro Black" panose="02040A04050005020304" pitchFamily="18" charset="0"/>
            </a:endParaRPr>
          </a:p>
          <a:p>
            <a:pPr algn="ctr"/>
            <a:r>
              <a:rPr lang="en-US" sz="4000" dirty="0">
                <a:ln w="0"/>
                <a:effectLst>
                  <a:outerShdw blurRad="38100" dist="19050" dir="2700000" algn="tl" rotWithShape="0">
                    <a:schemeClr val="dk1">
                      <a:alpha val="40000"/>
                    </a:schemeClr>
                  </a:outerShdw>
                </a:effectLst>
                <a:latin typeface="Amasis MT Pro Black" panose="02040A04050005020304" pitchFamily="18" charset="0"/>
              </a:rPr>
              <a:t>Let’s try this…</a:t>
            </a:r>
            <a:endParaRPr lang="en-US" sz="4000" b="0" cap="none" spc="0" dirty="0">
              <a:ln w="0"/>
              <a:solidFill>
                <a:schemeClr val="tx1"/>
              </a:solidFill>
              <a:effectLst>
                <a:outerShdw blurRad="38100" dist="19050" dir="2700000" algn="tl" rotWithShape="0">
                  <a:schemeClr val="dk1">
                    <a:alpha val="40000"/>
                  </a:schemeClr>
                </a:outerShdw>
              </a:effectLst>
              <a:latin typeface="Amasis MT Pro Black" panose="02040A04050005020304" pitchFamily="18" charset="0"/>
            </a:endParaRPr>
          </a:p>
        </p:txBody>
      </p:sp>
      <p:graphicFrame>
        <p:nvGraphicFramePr>
          <p:cNvPr id="4" name="Table 6">
            <a:extLst>
              <a:ext uri="{FF2B5EF4-FFF2-40B4-BE49-F238E27FC236}">
                <a16:creationId xmlns:a16="http://schemas.microsoft.com/office/drawing/2014/main" id="{2E422497-D21A-44C7-A257-8E173B006246}"/>
              </a:ext>
            </a:extLst>
          </p:cNvPr>
          <p:cNvGraphicFramePr>
            <a:graphicFrameLocks noGrp="1"/>
          </p:cNvGraphicFramePr>
          <p:nvPr/>
        </p:nvGraphicFramePr>
        <p:xfrm>
          <a:off x="751838" y="732816"/>
          <a:ext cx="8704132" cy="5882640"/>
        </p:xfrm>
        <a:graphic>
          <a:graphicData uri="http://schemas.openxmlformats.org/drawingml/2006/table">
            <a:tbl>
              <a:tblPr firstRow="1" bandRow="1">
                <a:tableStyleId>{5940675A-B579-460E-94D1-54222C63F5DA}</a:tableStyleId>
              </a:tblPr>
              <a:tblGrid>
                <a:gridCol w="2901377">
                  <a:extLst>
                    <a:ext uri="{9D8B030D-6E8A-4147-A177-3AD203B41FA5}">
                      <a16:colId xmlns:a16="http://schemas.microsoft.com/office/drawing/2014/main" val="897684031"/>
                    </a:ext>
                  </a:extLst>
                </a:gridCol>
                <a:gridCol w="1450689">
                  <a:extLst>
                    <a:ext uri="{9D8B030D-6E8A-4147-A177-3AD203B41FA5}">
                      <a16:colId xmlns:a16="http://schemas.microsoft.com/office/drawing/2014/main" val="1550340431"/>
                    </a:ext>
                  </a:extLst>
                </a:gridCol>
                <a:gridCol w="1450689">
                  <a:extLst>
                    <a:ext uri="{9D8B030D-6E8A-4147-A177-3AD203B41FA5}">
                      <a16:colId xmlns:a16="http://schemas.microsoft.com/office/drawing/2014/main" val="555050852"/>
                    </a:ext>
                  </a:extLst>
                </a:gridCol>
                <a:gridCol w="2901377">
                  <a:extLst>
                    <a:ext uri="{9D8B030D-6E8A-4147-A177-3AD203B41FA5}">
                      <a16:colId xmlns:a16="http://schemas.microsoft.com/office/drawing/2014/main" val="3050603121"/>
                    </a:ext>
                  </a:extLst>
                </a:gridCol>
              </a:tblGrid>
              <a:tr h="664093">
                <a:tc gridSpan="2">
                  <a:txBody>
                    <a:bodyPr/>
                    <a:lstStyle/>
                    <a:p>
                      <a:pPr algn="ctr"/>
                      <a:r>
                        <a:rPr lang="en-GB" sz="2800" b="1" dirty="0"/>
                        <a:t>Formal </a:t>
                      </a:r>
                    </a:p>
                  </a:txBody>
                  <a:tcPr>
                    <a:solidFill>
                      <a:srgbClr val="66FFFF"/>
                    </a:solidFill>
                  </a:tcPr>
                </a:tc>
                <a:tc hMerge="1">
                  <a:txBody>
                    <a:bodyPr/>
                    <a:lstStyle/>
                    <a:p>
                      <a:endParaRPr lang="en-GB" dirty="0"/>
                    </a:p>
                  </a:txBody>
                  <a:tcPr/>
                </a:tc>
                <a:tc gridSpan="2">
                  <a:txBody>
                    <a:bodyPr/>
                    <a:lstStyle/>
                    <a:p>
                      <a:pPr algn="ctr"/>
                      <a:r>
                        <a:rPr lang="en-GB" sz="2800" b="1" dirty="0"/>
                        <a:t>Informal </a:t>
                      </a:r>
                    </a:p>
                    <a:p>
                      <a:pPr algn="ctr"/>
                      <a:endParaRPr lang="en-GB" sz="2800" b="1" dirty="0"/>
                    </a:p>
                  </a:txBody>
                  <a:tcPr>
                    <a:solidFill>
                      <a:srgbClr val="66FFFF"/>
                    </a:solidFill>
                  </a:tcPr>
                </a:tc>
                <a:tc hMerge="1">
                  <a:txBody>
                    <a:bodyPr/>
                    <a:lstStyle/>
                    <a:p>
                      <a:r>
                        <a:rPr lang="en-GB" dirty="0"/>
                        <a:t>Informal </a:t>
                      </a:r>
                    </a:p>
                  </a:txBody>
                  <a:tcPr/>
                </a:tc>
                <a:extLst>
                  <a:ext uri="{0D108BD9-81ED-4DB2-BD59-A6C34878D82A}">
                    <a16:rowId xmlns:a16="http://schemas.microsoft.com/office/drawing/2014/main" val="814681898"/>
                  </a:ext>
                </a:extLst>
              </a:tr>
              <a:tr h="859088">
                <a:tc>
                  <a:txBody>
                    <a:bodyPr/>
                    <a:lstStyle/>
                    <a:p>
                      <a:endParaRPr lang="en-GB" dirty="0"/>
                    </a:p>
                  </a:txBody>
                  <a:tcPr/>
                </a:tc>
                <a:tc gridSpan="2">
                  <a:txBody>
                    <a:bodyPr/>
                    <a:lstStyle/>
                    <a:p>
                      <a:pPr algn="ctr"/>
                      <a:endParaRPr lang="en-GB" sz="2000" dirty="0"/>
                    </a:p>
                    <a:p>
                      <a:pPr algn="ctr"/>
                      <a:r>
                        <a:rPr lang="en-GB" sz="2000" dirty="0"/>
                        <a:t>Chatting with friends about a film</a:t>
                      </a:r>
                    </a:p>
                    <a:p>
                      <a:pPr algn="ctr"/>
                      <a:endParaRPr lang="en-GB" sz="2000" dirty="0"/>
                    </a:p>
                  </a:txBody>
                  <a:tcPr/>
                </a:tc>
                <a:tc hMerge="1">
                  <a:txBody>
                    <a:bodyPr/>
                    <a:lstStyle/>
                    <a:p>
                      <a:endParaRPr lang="en-GB"/>
                    </a:p>
                  </a:txBody>
                  <a:tcPr/>
                </a:tc>
                <a:tc>
                  <a:txBody>
                    <a:bodyPr/>
                    <a:lstStyle/>
                    <a:p>
                      <a:endParaRPr lang="en-GB" dirty="0"/>
                    </a:p>
                  </a:txBody>
                  <a:tcPr/>
                </a:tc>
                <a:extLst>
                  <a:ext uri="{0D108BD9-81ED-4DB2-BD59-A6C34878D82A}">
                    <a16:rowId xmlns:a16="http://schemas.microsoft.com/office/drawing/2014/main" val="1853659561"/>
                  </a:ext>
                </a:extLst>
              </a:tr>
              <a:tr h="852144">
                <a:tc>
                  <a:txBody>
                    <a:bodyPr/>
                    <a:lstStyle/>
                    <a:p>
                      <a:endParaRPr lang="en-GB"/>
                    </a:p>
                  </a:txBody>
                  <a:tcPr/>
                </a:tc>
                <a:tc gridSpan="2">
                  <a:txBody>
                    <a:bodyPr/>
                    <a:lstStyle/>
                    <a:p>
                      <a:pPr algn="ctr"/>
                      <a:r>
                        <a:rPr lang="en-GB" sz="2000" dirty="0"/>
                        <a:t>Asking your teacher a question</a:t>
                      </a:r>
                    </a:p>
                    <a:p>
                      <a:pPr algn="ctr"/>
                      <a:endParaRPr lang="en-GB" sz="2000" dirty="0"/>
                    </a:p>
                  </a:txBody>
                  <a:tcPr/>
                </a:tc>
                <a:tc hMerge="1">
                  <a:txBody>
                    <a:bodyPr/>
                    <a:lstStyle/>
                    <a:p>
                      <a:endParaRPr lang="en-GB"/>
                    </a:p>
                  </a:txBody>
                  <a:tcPr/>
                </a:tc>
                <a:tc>
                  <a:txBody>
                    <a:bodyPr/>
                    <a:lstStyle/>
                    <a:p>
                      <a:endParaRPr lang="en-GB" dirty="0"/>
                    </a:p>
                  </a:txBody>
                  <a:tcPr/>
                </a:tc>
                <a:extLst>
                  <a:ext uri="{0D108BD9-81ED-4DB2-BD59-A6C34878D82A}">
                    <a16:rowId xmlns:a16="http://schemas.microsoft.com/office/drawing/2014/main" val="1120674726"/>
                  </a:ext>
                </a:extLst>
              </a:tr>
              <a:tr h="1517927">
                <a:tc>
                  <a:txBody>
                    <a:bodyPr/>
                    <a:lstStyle/>
                    <a:p>
                      <a:endParaRPr lang="en-GB"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Writing to your local member of parliament (MP)</a:t>
                      </a:r>
                    </a:p>
                    <a:p>
                      <a:pPr algn="ctr"/>
                      <a:endParaRPr lang="en-GB" sz="2000" dirty="0"/>
                    </a:p>
                  </a:txBody>
                  <a:tcPr/>
                </a:tc>
                <a:tc hMerge="1">
                  <a:txBody>
                    <a:bodyPr/>
                    <a:lstStyle/>
                    <a:p>
                      <a:endParaRPr lang="en-GB"/>
                    </a:p>
                  </a:txBody>
                  <a:tcPr/>
                </a:tc>
                <a:tc>
                  <a:txBody>
                    <a:bodyPr/>
                    <a:lstStyle/>
                    <a:p>
                      <a:endParaRPr lang="en-GB" dirty="0"/>
                    </a:p>
                  </a:txBody>
                  <a:tcPr/>
                </a:tc>
                <a:extLst>
                  <a:ext uri="{0D108BD9-81ED-4DB2-BD59-A6C34878D82A}">
                    <a16:rowId xmlns:a16="http://schemas.microsoft.com/office/drawing/2014/main" val="3136063587"/>
                  </a:ext>
                </a:extLst>
              </a:tr>
              <a:tr h="9487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Greeting the queen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h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4073515319"/>
                  </a:ext>
                </a:extLst>
              </a:tr>
            </a:tbl>
          </a:graphicData>
        </a:graphic>
      </p:graphicFrame>
      <p:pic>
        <p:nvPicPr>
          <p:cNvPr id="8" name="Picture 7">
            <a:extLst>
              <a:ext uri="{FF2B5EF4-FFF2-40B4-BE49-F238E27FC236}">
                <a16:creationId xmlns:a16="http://schemas.microsoft.com/office/drawing/2014/main" id="{B283E44C-C7AB-4720-8D8D-D99FBC72EC79}"/>
              </a:ext>
            </a:extLst>
          </p:cNvPr>
          <p:cNvPicPr>
            <a:picLocks noChangeAspect="1"/>
          </p:cNvPicPr>
          <p:nvPr/>
        </p:nvPicPr>
        <p:blipFill>
          <a:blip r:embed="rId4"/>
          <a:stretch>
            <a:fillRect/>
          </a:stretch>
        </p:blipFill>
        <p:spPr>
          <a:xfrm>
            <a:off x="4584650" y="208985"/>
            <a:ext cx="1116981" cy="1568834"/>
          </a:xfrm>
          <a:prstGeom prst="rect">
            <a:avLst/>
          </a:prstGeom>
        </p:spPr>
      </p:pic>
      <p:sp>
        <p:nvSpPr>
          <p:cNvPr id="9" name="Arrow: Left 8">
            <a:extLst>
              <a:ext uri="{FF2B5EF4-FFF2-40B4-BE49-F238E27FC236}">
                <a16:creationId xmlns:a16="http://schemas.microsoft.com/office/drawing/2014/main" id="{F2B07534-D8FA-4A42-AB80-BFF70D296F61}"/>
              </a:ext>
            </a:extLst>
          </p:cNvPr>
          <p:cNvSpPr/>
          <p:nvPr/>
        </p:nvSpPr>
        <p:spPr>
          <a:xfrm rot="1295350">
            <a:off x="3660941" y="986242"/>
            <a:ext cx="806148" cy="44100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31" name="Arrow: Left 30">
            <a:extLst>
              <a:ext uri="{FF2B5EF4-FFF2-40B4-BE49-F238E27FC236}">
                <a16:creationId xmlns:a16="http://schemas.microsoft.com/office/drawing/2014/main" id="{0DCEF4A2-6AFC-4939-A3B9-76036D675339}"/>
              </a:ext>
            </a:extLst>
          </p:cNvPr>
          <p:cNvSpPr/>
          <p:nvPr/>
        </p:nvSpPr>
        <p:spPr>
          <a:xfrm rot="19386959" flipH="1">
            <a:off x="5765913" y="1021840"/>
            <a:ext cx="783625" cy="44100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10" name="TextBox 9">
            <a:extLst>
              <a:ext uri="{FF2B5EF4-FFF2-40B4-BE49-F238E27FC236}">
                <a16:creationId xmlns:a16="http://schemas.microsoft.com/office/drawing/2014/main" id="{C587C45B-CA32-453C-B7DC-83B56749E6FF}"/>
              </a:ext>
            </a:extLst>
          </p:cNvPr>
          <p:cNvSpPr txBox="1"/>
          <p:nvPr/>
        </p:nvSpPr>
        <p:spPr>
          <a:xfrm>
            <a:off x="6603464" y="1605357"/>
            <a:ext cx="2852506" cy="1338828"/>
          </a:xfrm>
          <a:prstGeom prst="rect">
            <a:avLst/>
          </a:prstGeom>
          <a:noFill/>
        </p:spPr>
        <p:txBody>
          <a:bodyPr wrap="square" rtlCol="0">
            <a:spAutoFit/>
          </a:bodyPr>
          <a:lstStyle/>
          <a:p>
            <a:r>
              <a:rPr lang="en-GB" sz="2700" dirty="0">
                <a:solidFill>
                  <a:srgbClr val="FF0000"/>
                </a:solidFill>
              </a:rPr>
              <a:t>Chatting with friends about a film</a:t>
            </a:r>
          </a:p>
        </p:txBody>
      </p:sp>
      <p:sp>
        <p:nvSpPr>
          <p:cNvPr id="33" name="TextBox 32">
            <a:extLst>
              <a:ext uri="{FF2B5EF4-FFF2-40B4-BE49-F238E27FC236}">
                <a16:creationId xmlns:a16="http://schemas.microsoft.com/office/drawing/2014/main" id="{31CB1E21-9F08-44B0-978D-D811C0FD7E48}"/>
              </a:ext>
            </a:extLst>
          </p:cNvPr>
          <p:cNvSpPr txBox="1"/>
          <p:nvPr/>
        </p:nvSpPr>
        <p:spPr>
          <a:xfrm>
            <a:off x="751802" y="2917785"/>
            <a:ext cx="3246377" cy="892552"/>
          </a:xfrm>
          <a:prstGeom prst="rect">
            <a:avLst/>
          </a:prstGeom>
          <a:noFill/>
        </p:spPr>
        <p:txBody>
          <a:bodyPr wrap="square" rtlCol="0">
            <a:spAutoFit/>
          </a:bodyPr>
          <a:lstStyle/>
          <a:p>
            <a:r>
              <a:rPr lang="en-GB" sz="2600" dirty="0">
                <a:solidFill>
                  <a:srgbClr val="FF0000"/>
                </a:solidFill>
              </a:rPr>
              <a:t>Asking your teacher     a question</a:t>
            </a:r>
          </a:p>
        </p:txBody>
      </p:sp>
      <p:sp>
        <p:nvSpPr>
          <p:cNvPr id="35" name="TextBox 34">
            <a:extLst>
              <a:ext uri="{FF2B5EF4-FFF2-40B4-BE49-F238E27FC236}">
                <a16:creationId xmlns:a16="http://schemas.microsoft.com/office/drawing/2014/main" id="{FE17354D-19E7-4940-ADB9-C556D092989A}"/>
              </a:ext>
            </a:extLst>
          </p:cNvPr>
          <p:cNvSpPr txBox="1"/>
          <p:nvPr/>
        </p:nvSpPr>
        <p:spPr>
          <a:xfrm>
            <a:off x="761983" y="4118272"/>
            <a:ext cx="3246377" cy="1292662"/>
          </a:xfrm>
          <a:prstGeom prst="rect">
            <a:avLst/>
          </a:prstGeom>
          <a:noFill/>
        </p:spPr>
        <p:txBody>
          <a:bodyPr wrap="square" rtlCol="0">
            <a:spAutoFit/>
          </a:bodyPr>
          <a:lstStyle/>
          <a:p>
            <a:r>
              <a:rPr lang="en-GB" sz="2500" dirty="0">
                <a:solidFill>
                  <a:srgbClr val="FF0000"/>
                </a:solidFill>
              </a:rPr>
              <a:t>Writing to your local member of    parliament (MP)</a:t>
            </a:r>
          </a:p>
        </p:txBody>
      </p:sp>
      <p:sp>
        <p:nvSpPr>
          <p:cNvPr id="36" name="TextBox 35">
            <a:extLst>
              <a:ext uri="{FF2B5EF4-FFF2-40B4-BE49-F238E27FC236}">
                <a16:creationId xmlns:a16="http://schemas.microsoft.com/office/drawing/2014/main" id="{ECEFB0EC-13DA-46C2-A7BA-D6AB0704E88C}"/>
              </a:ext>
            </a:extLst>
          </p:cNvPr>
          <p:cNvSpPr txBox="1"/>
          <p:nvPr/>
        </p:nvSpPr>
        <p:spPr>
          <a:xfrm>
            <a:off x="817638" y="5583688"/>
            <a:ext cx="3246377" cy="861774"/>
          </a:xfrm>
          <a:prstGeom prst="rect">
            <a:avLst/>
          </a:prstGeom>
          <a:noFill/>
        </p:spPr>
        <p:txBody>
          <a:bodyPr wrap="square" rtlCol="0">
            <a:spAutoFit/>
          </a:bodyPr>
          <a:lstStyle/>
          <a:p>
            <a:endParaRPr lang="en-GB" sz="2500" dirty="0">
              <a:solidFill>
                <a:srgbClr val="FF0000"/>
              </a:solidFill>
            </a:endParaRPr>
          </a:p>
          <a:p>
            <a:r>
              <a:rPr lang="en-GB" sz="2500" dirty="0">
                <a:solidFill>
                  <a:srgbClr val="FF0000"/>
                </a:solidFill>
              </a:rPr>
              <a:t>Greeting the queen</a:t>
            </a:r>
          </a:p>
        </p:txBody>
      </p:sp>
      <p:sp>
        <p:nvSpPr>
          <p:cNvPr id="37" name="Speech Bubble: Oval 36">
            <a:extLst>
              <a:ext uri="{FF2B5EF4-FFF2-40B4-BE49-F238E27FC236}">
                <a16:creationId xmlns:a16="http://schemas.microsoft.com/office/drawing/2014/main" id="{B74707A5-5858-46B3-ADA6-63265FA2998D}"/>
              </a:ext>
            </a:extLst>
          </p:cNvPr>
          <p:cNvSpPr/>
          <p:nvPr/>
        </p:nvSpPr>
        <p:spPr>
          <a:xfrm>
            <a:off x="9364138" y="575342"/>
            <a:ext cx="2457398" cy="2206005"/>
          </a:xfrm>
          <a:prstGeom prst="wedgeEllipseCallout">
            <a:avLst>
              <a:gd name="adj1" fmla="val 58238"/>
              <a:gd name="adj2" fmla="val 485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Ask yourself: do you know the person, or are they in a position of authority?</a:t>
            </a:r>
          </a:p>
        </p:txBody>
      </p:sp>
      <p:sp>
        <p:nvSpPr>
          <p:cNvPr id="38" name="Speech Bubble: Oval 37">
            <a:extLst>
              <a:ext uri="{FF2B5EF4-FFF2-40B4-BE49-F238E27FC236}">
                <a16:creationId xmlns:a16="http://schemas.microsoft.com/office/drawing/2014/main" id="{8EA4128C-796A-4CEE-A76C-BDC22D310624}"/>
              </a:ext>
            </a:extLst>
          </p:cNvPr>
          <p:cNvSpPr/>
          <p:nvPr/>
        </p:nvSpPr>
        <p:spPr>
          <a:xfrm>
            <a:off x="9314380" y="2954795"/>
            <a:ext cx="2706095" cy="2206005"/>
          </a:xfrm>
          <a:prstGeom prst="wedgeEllipseCallout">
            <a:avLst>
              <a:gd name="adj1" fmla="val 36485"/>
              <a:gd name="adj2" fmla="val 83675"/>
            </a:avLst>
          </a:prstGeom>
          <a:solidFill>
            <a:srgbClr val="33CCFF">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Read the situation, and decide whether it is formal or informal.</a:t>
            </a:r>
          </a:p>
        </p:txBody>
      </p:sp>
      <p:sp>
        <p:nvSpPr>
          <p:cNvPr id="11" name="Callout: Left Arrow 10">
            <a:extLst>
              <a:ext uri="{FF2B5EF4-FFF2-40B4-BE49-F238E27FC236}">
                <a16:creationId xmlns:a16="http://schemas.microsoft.com/office/drawing/2014/main" id="{544B2C92-5E35-431C-A3A4-1E512699B20C}"/>
              </a:ext>
            </a:extLst>
          </p:cNvPr>
          <p:cNvSpPr/>
          <p:nvPr/>
        </p:nvSpPr>
        <p:spPr>
          <a:xfrm>
            <a:off x="4129815" y="1751872"/>
            <a:ext cx="5667213" cy="4402524"/>
          </a:xfrm>
          <a:prstGeom prst="leftArrowCallout">
            <a:avLst/>
          </a:prstGeom>
          <a:gradFill flip="none" rotWithShape="1">
            <a:gsLst>
              <a:gs pos="50000">
                <a:schemeClr val="bg1">
                  <a:lumMod val="95000"/>
                </a:schemeClr>
              </a:gs>
              <a:gs pos="100000">
                <a:srgbClr val="00B0F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latin typeface="Amasis MT Pro Black" panose="02040A04050005020304" pitchFamily="18" charset="0"/>
              </a:rPr>
              <a:t>These are all formal situations, therefore require you to use </a:t>
            </a:r>
            <a:r>
              <a:rPr lang="en-GB" sz="3600" dirty="0">
                <a:solidFill>
                  <a:srgbClr val="FF0000"/>
                </a:solidFill>
                <a:latin typeface="Amasis MT Pro Black" panose="02040A04050005020304" pitchFamily="18" charset="0"/>
              </a:rPr>
              <a:t>standard English</a:t>
            </a:r>
            <a:r>
              <a:rPr lang="en-GB" sz="3600" dirty="0">
                <a:solidFill>
                  <a:schemeClr val="tx1"/>
                </a:solidFill>
                <a:latin typeface="Amasis MT Pro Black" panose="02040A04050005020304" pitchFamily="18" charset="0"/>
              </a:rPr>
              <a:t>.</a:t>
            </a:r>
          </a:p>
        </p:txBody>
      </p:sp>
    </p:spTree>
    <p:extLst>
      <p:ext uri="{BB962C8B-B14F-4D97-AF65-F5344CB8AC3E}">
        <p14:creationId xmlns:p14="http://schemas.microsoft.com/office/powerpoint/2010/main" val="80888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p:bldP spid="35" grpId="0"/>
      <p:bldP spid="36"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8853"/>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80450"/>
            <a:ext cx="2450236" cy="177550"/>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10" name="Rectangle 9">
            <a:extLst>
              <a:ext uri="{FF2B5EF4-FFF2-40B4-BE49-F238E27FC236}">
                <a16:creationId xmlns:a16="http://schemas.microsoft.com/office/drawing/2014/main" id="{32FA5086-20EC-4C13-945E-D882D712C6ED}"/>
              </a:ext>
            </a:extLst>
          </p:cNvPr>
          <p:cNvSpPr/>
          <p:nvPr/>
        </p:nvSpPr>
        <p:spPr>
          <a:xfrm>
            <a:off x="-22571" y="222297"/>
            <a:ext cx="12245489" cy="861774"/>
          </a:xfrm>
          <a:prstGeom prst="rect">
            <a:avLst/>
          </a:prstGeom>
          <a:noFill/>
        </p:spPr>
        <p:txBody>
          <a:bodyPr wrap="square" lIns="91440" tIns="45720" rIns="91440" bIns="45720">
            <a:spAutoFit/>
          </a:bodyPr>
          <a:lstStyle/>
          <a:p>
            <a:pPr algn="ctr"/>
            <a:r>
              <a:rPr lang="en-US" sz="5000" dirty="0">
                <a:ln w="0"/>
                <a:effectLst>
                  <a:outerShdw blurRad="38100" dist="19050" dir="2700000" algn="tl" rotWithShape="0">
                    <a:schemeClr val="dk1">
                      <a:alpha val="40000"/>
                    </a:schemeClr>
                  </a:outerShdw>
                </a:effectLst>
                <a:latin typeface="Amasis MT Pro Black" panose="02040A04050005020304" pitchFamily="18" charset="0"/>
              </a:rPr>
              <a:t>Prince William is coming to dinner…</a:t>
            </a:r>
            <a:endParaRPr lang="en-US" sz="5000" b="0" cap="none" spc="0" dirty="0">
              <a:ln w="0"/>
              <a:solidFill>
                <a:schemeClr val="tx1"/>
              </a:solidFill>
              <a:effectLst>
                <a:outerShdw blurRad="38100" dist="19050" dir="2700000" algn="tl" rotWithShape="0">
                  <a:schemeClr val="dk1">
                    <a:alpha val="40000"/>
                  </a:schemeClr>
                </a:outerShdw>
              </a:effectLst>
              <a:latin typeface="Amasis MT Pro Black" panose="02040A04050005020304" pitchFamily="18" charset="0"/>
            </a:endParaRPr>
          </a:p>
        </p:txBody>
      </p:sp>
      <p:sp>
        <p:nvSpPr>
          <p:cNvPr id="30" name="Rectangle 29">
            <a:extLst>
              <a:ext uri="{FF2B5EF4-FFF2-40B4-BE49-F238E27FC236}">
                <a16:creationId xmlns:a16="http://schemas.microsoft.com/office/drawing/2014/main" id="{94613C9C-4529-4DB1-B1FA-FFDDBE67C29C}"/>
              </a:ext>
            </a:extLst>
          </p:cNvPr>
          <p:cNvSpPr/>
          <p:nvPr/>
        </p:nvSpPr>
        <p:spPr>
          <a:xfrm>
            <a:off x="252755" y="1215309"/>
            <a:ext cx="8947465" cy="553998"/>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0" scaled="1"/>
            <a:tileRect/>
          </a:gradFill>
        </p:spPr>
        <p:txBody>
          <a:bodyPr wrap="square" lIns="91440" tIns="45720" rIns="91440" bIns="45720">
            <a:spAutoFit/>
          </a:bodyPr>
          <a:lstStyle/>
          <a:p>
            <a:pPr algn="ctr"/>
            <a:r>
              <a:rPr lang="en-US" sz="3000" dirty="0">
                <a:ln w="0"/>
                <a:solidFill>
                  <a:srgbClr val="FF0000"/>
                </a:solidFill>
                <a:effectLst>
                  <a:outerShdw blurRad="38100" dist="19050" dir="2700000" algn="tl" rotWithShape="0">
                    <a:schemeClr val="dk1">
                      <a:alpha val="40000"/>
                    </a:schemeClr>
                  </a:outerShdw>
                </a:effectLst>
                <a:latin typeface="Abadi Extra Light" panose="020B0204020104020204" pitchFamily="34" charset="0"/>
              </a:rPr>
              <a:t>The question is whether he would like…</a:t>
            </a:r>
          </a:p>
        </p:txBody>
      </p:sp>
      <p:pic>
        <p:nvPicPr>
          <p:cNvPr id="8" name="Picture 7">
            <a:extLst>
              <a:ext uri="{FF2B5EF4-FFF2-40B4-BE49-F238E27FC236}">
                <a16:creationId xmlns:a16="http://schemas.microsoft.com/office/drawing/2014/main" id="{254EBDC8-4D52-431C-8241-0068482255F2}"/>
              </a:ext>
            </a:extLst>
          </p:cNvPr>
          <p:cNvPicPr>
            <a:picLocks noChangeAspect="1"/>
          </p:cNvPicPr>
          <p:nvPr/>
        </p:nvPicPr>
        <p:blipFill>
          <a:blip r:embed="rId4"/>
          <a:stretch>
            <a:fillRect/>
          </a:stretch>
        </p:blipFill>
        <p:spPr>
          <a:xfrm>
            <a:off x="397967" y="2050965"/>
            <a:ext cx="2745031" cy="2211545"/>
          </a:xfrm>
          <a:prstGeom prst="rect">
            <a:avLst/>
          </a:prstGeom>
        </p:spPr>
      </p:pic>
      <p:pic>
        <p:nvPicPr>
          <p:cNvPr id="32" name="Picture 31">
            <a:extLst>
              <a:ext uri="{FF2B5EF4-FFF2-40B4-BE49-F238E27FC236}">
                <a16:creationId xmlns:a16="http://schemas.microsoft.com/office/drawing/2014/main" id="{9A394341-9ADE-47D4-B363-E0B33C28417E}"/>
              </a:ext>
            </a:extLst>
          </p:cNvPr>
          <p:cNvPicPr>
            <a:picLocks noChangeAspect="1"/>
          </p:cNvPicPr>
          <p:nvPr/>
        </p:nvPicPr>
        <p:blipFill>
          <a:blip r:embed="rId5"/>
          <a:stretch>
            <a:fillRect/>
          </a:stretch>
        </p:blipFill>
        <p:spPr>
          <a:xfrm>
            <a:off x="3567098" y="2649152"/>
            <a:ext cx="1752608" cy="1526970"/>
          </a:xfrm>
          <a:prstGeom prst="rect">
            <a:avLst/>
          </a:prstGeom>
        </p:spPr>
      </p:pic>
      <p:pic>
        <p:nvPicPr>
          <p:cNvPr id="13" name="Picture 12">
            <a:extLst>
              <a:ext uri="{FF2B5EF4-FFF2-40B4-BE49-F238E27FC236}">
                <a16:creationId xmlns:a16="http://schemas.microsoft.com/office/drawing/2014/main" id="{9725A77D-93AF-4C81-B6C6-3741A030BDD4}"/>
              </a:ext>
            </a:extLst>
          </p:cNvPr>
          <p:cNvPicPr>
            <a:picLocks noChangeAspect="1"/>
          </p:cNvPicPr>
          <p:nvPr/>
        </p:nvPicPr>
        <p:blipFill>
          <a:blip r:embed="rId6"/>
          <a:stretch>
            <a:fillRect/>
          </a:stretch>
        </p:blipFill>
        <p:spPr>
          <a:xfrm>
            <a:off x="6792250" y="2561696"/>
            <a:ext cx="1752608" cy="1637853"/>
          </a:xfrm>
          <a:prstGeom prst="rect">
            <a:avLst/>
          </a:prstGeom>
        </p:spPr>
      </p:pic>
      <p:pic>
        <p:nvPicPr>
          <p:cNvPr id="15" name="Picture 14">
            <a:extLst>
              <a:ext uri="{FF2B5EF4-FFF2-40B4-BE49-F238E27FC236}">
                <a16:creationId xmlns:a16="http://schemas.microsoft.com/office/drawing/2014/main" id="{774BFB36-3554-4399-8E4D-AD0CD7C3926C}"/>
              </a:ext>
            </a:extLst>
          </p:cNvPr>
          <p:cNvPicPr>
            <a:picLocks noChangeAspect="1"/>
          </p:cNvPicPr>
          <p:nvPr/>
        </p:nvPicPr>
        <p:blipFill>
          <a:blip r:embed="rId7"/>
          <a:stretch>
            <a:fillRect/>
          </a:stretch>
        </p:blipFill>
        <p:spPr>
          <a:xfrm>
            <a:off x="8983393" y="2853412"/>
            <a:ext cx="2343929" cy="1385049"/>
          </a:xfrm>
          <a:prstGeom prst="rect">
            <a:avLst/>
          </a:prstGeom>
        </p:spPr>
      </p:pic>
      <p:sp>
        <p:nvSpPr>
          <p:cNvPr id="16" name="TextBox 15">
            <a:extLst>
              <a:ext uri="{FF2B5EF4-FFF2-40B4-BE49-F238E27FC236}">
                <a16:creationId xmlns:a16="http://schemas.microsoft.com/office/drawing/2014/main" id="{7DD0DDBD-2C68-4D17-BE6F-B13410C2D85B}"/>
              </a:ext>
            </a:extLst>
          </p:cNvPr>
          <p:cNvSpPr txBox="1"/>
          <p:nvPr/>
        </p:nvSpPr>
        <p:spPr>
          <a:xfrm rot="21149371">
            <a:off x="5631522" y="2614820"/>
            <a:ext cx="998155" cy="830997"/>
          </a:xfrm>
          <a:prstGeom prst="rect">
            <a:avLst/>
          </a:prstGeom>
          <a:noFill/>
        </p:spPr>
        <p:txBody>
          <a:bodyPr wrap="square" rtlCol="0">
            <a:spAutoFit/>
          </a:bodyPr>
          <a:lstStyle/>
          <a:p>
            <a:r>
              <a:rPr lang="en-GB" sz="4800" b="1" dirty="0">
                <a:solidFill>
                  <a:srgbClr val="FF0000"/>
                </a:solidFill>
              </a:rPr>
              <a:t>or</a:t>
            </a:r>
          </a:p>
        </p:txBody>
      </p:sp>
      <p:sp>
        <p:nvSpPr>
          <p:cNvPr id="39" name="Rectangle 38">
            <a:extLst>
              <a:ext uri="{FF2B5EF4-FFF2-40B4-BE49-F238E27FC236}">
                <a16:creationId xmlns:a16="http://schemas.microsoft.com/office/drawing/2014/main" id="{896110E6-A690-4F78-8EB3-F5F09BA8B368}"/>
              </a:ext>
            </a:extLst>
          </p:cNvPr>
          <p:cNvSpPr/>
          <p:nvPr/>
        </p:nvSpPr>
        <p:spPr>
          <a:xfrm>
            <a:off x="6787331" y="1945849"/>
            <a:ext cx="1752608" cy="553998"/>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0" scaled="1"/>
            <a:tileRect/>
          </a:gradFill>
        </p:spPr>
        <p:txBody>
          <a:bodyPr wrap="square" lIns="91440" tIns="45720" rIns="91440" bIns="45720">
            <a:spAutoFit/>
          </a:bodyPr>
          <a:lstStyle/>
          <a:p>
            <a:pPr algn="ctr"/>
            <a:r>
              <a:rPr lang="en-US" sz="3000" dirty="0">
                <a:ln w="0"/>
                <a:effectLst>
                  <a:outerShdw blurRad="38100" dist="19050" dir="2700000" algn="tl" rotWithShape="0">
                    <a:schemeClr val="dk1">
                      <a:alpha val="40000"/>
                    </a:schemeClr>
                  </a:outerShdw>
                </a:effectLst>
                <a:latin typeface="American Signs" panose="02000500000000000000" pitchFamily="2" charset="0"/>
              </a:rPr>
              <a:t>naan</a:t>
            </a:r>
          </a:p>
        </p:txBody>
      </p:sp>
      <p:sp>
        <p:nvSpPr>
          <p:cNvPr id="40" name="Rectangle 39">
            <a:extLst>
              <a:ext uri="{FF2B5EF4-FFF2-40B4-BE49-F238E27FC236}">
                <a16:creationId xmlns:a16="http://schemas.microsoft.com/office/drawing/2014/main" id="{70E77CDC-BFFC-4451-BC92-0AA1219B25DD}"/>
              </a:ext>
            </a:extLst>
          </p:cNvPr>
          <p:cNvSpPr/>
          <p:nvPr/>
        </p:nvSpPr>
        <p:spPr>
          <a:xfrm>
            <a:off x="3822422" y="1967327"/>
            <a:ext cx="1241960" cy="553998"/>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0" scaled="1"/>
            <a:tileRect/>
          </a:gradFill>
        </p:spPr>
        <p:txBody>
          <a:bodyPr wrap="square" lIns="91440" tIns="45720" rIns="91440" bIns="45720">
            <a:spAutoFit/>
          </a:bodyPr>
          <a:lstStyle/>
          <a:p>
            <a:pPr algn="ctr"/>
            <a:r>
              <a:rPr lang="en-US" sz="3000" dirty="0">
                <a:ln w="0"/>
                <a:effectLst>
                  <a:outerShdw blurRad="38100" dist="19050" dir="2700000" algn="tl" rotWithShape="0">
                    <a:schemeClr val="dk1">
                      <a:alpha val="40000"/>
                    </a:schemeClr>
                  </a:outerShdw>
                </a:effectLst>
                <a:latin typeface="American Signs" panose="02000500000000000000" pitchFamily="2" charset="0"/>
              </a:rPr>
              <a:t>rice</a:t>
            </a:r>
          </a:p>
        </p:txBody>
      </p:sp>
      <p:sp>
        <p:nvSpPr>
          <p:cNvPr id="41" name="Rectangle 40">
            <a:extLst>
              <a:ext uri="{FF2B5EF4-FFF2-40B4-BE49-F238E27FC236}">
                <a16:creationId xmlns:a16="http://schemas.microsoft.com/office/drawing/2014/main" id="{3CF7448D-2F30-473E-A6EA-895AFAC7655D}"/>
              </a:ext>
            </a:extLst>
          </p:cNvPr>
          <p:cNvSpPr/>
          <p:nvPr/>
        </p:nvSpPr>
        <p:spPr>
          <a:xfrm>
            <a:off x="8972713" y="1590919"/>
            <a:ext cx="2387589" cy="1015663"/>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0" scaled="1"/>
            <a:tileRect/>
          </a:gradFill>
        </p:spPr>
        <p:txBody>
          <a:bodyPr wrap="square" lIns="91440" tIns="45720" rIns="91440" bIns="45720">
            <a:spAutoFit/>
          </a:bodyPr>
          <a:lstStyle/>
          <a:p>
            <a:pPr algn="ctr"/>
            <a:r>
              <a:rPr lang="en-US" sz="3000" dirty="0">
                <a:ln w="0"/>
                <a:solidFill>
                  <a:srgbClr val="FF0000"/>
                </a:solidFill>
                <a:effectLst>
                  <a:outerShdw blurRad="38100" dist="19050" dir="2700000" algn="tl" rotWithShape="0">
                    <a:schemeClr val="dk1">
                      <a:alpha val="40000"/>
                    </a:schemeClr>
                  </a:outerShdw>
                </a:effectLst>
                <a:latin typeface="Abadi Extra Light" panose="020B0204020104020204" pitchFamily="34" charset="0"/>
              </a:rPr>
              <a:t>….with his chicken curry.</a:t>
            </a:r>
          </a:p>
        </p:txBody>
      </p:sp>
      <p:sp>
        <p:nvSpPr>
          <p:cNvPr id="2" name="TextBox 1">
            <a:extLst>
              <a:ext uri="{FF2B5EF4-FFF2-40B4-BE49-F238E27FC236}">
                <a16:creationId xmlns:a16="http://schemas.microsoft.com/office/drawing/2014/main" id="{9D5B328F-A9DE-4BFE-9FF3-E64C0C494FFD}"/>
              </a:ext>
            </a:extLst>
          </p:cNvPr>
          <p:cNvSpPr txBox="1"/>
          <p:nvPr/>
        </p:nvSpPr>
        <p:spPr>
          <a:xfrm>
            <a:off x="271629" y="4297414"/>
            <a:ext cx="11402287" cy="2246769"/>
          </a:xfrm>
          <a:prstGeom prst="rect">
            <a:avLst/>
          </a:prstGeom>
          <a:solidFill>
            <a:srgbClr val="00FFCC"/>
          </a:solidFill>
        </p:spPr>
        <p:txBody>
          <a:bodyPr wrap="square" rtlCol="0">
            <a:spAutoFit/>
          </a:bodyPr>
          <a:lstStyle/>
          <a:p>
            <a:pPr algn="ctr"/>
            <a:r>
              <a:rPr lang="en-GB" sz="3500" b="1" dirty="0">
                <a:latin typeface="Abadi Extra Light" panose="020B0204020104020204" pitchFamily="34" charset="0"/>
              </a:rPr>
              <a:t>Ask your partner: how would you ask Prince William what he wants to eat?</a:t>
            </a:r>
          </a:p>
          <a:p>
            <a:pPr algn="ctr"/>
            <a:endParaRPr lang="en-GB" sz="3500" b="1" dirty="0">
              <a:latin typeface="Abadi Extra Light" panose="020B0204020104020204" pitchFamily="34" charset="0"/>
            </a:endParaRPr>
          </a:p>
          <a:p>
            <a:pPr algn="ctr"/>
            <a:r>
              <a:rPr lang="en-GB" sz="3500" b="1" dirty="0">
                <a:solidFill>
                  <a:srgbClr val="FF0000"/>
                </a:solidFill>
                <a:latin typeface="Abadi Extra Light" panose="020B0204020104020204" pitchFamily="34" charset="0"/>
              </a:rPr>
              <a:t>Share your response.</a:t>
            </a:r>
          </a:p>
        </p:txBody>
      </p:sp>
    </p:spTree>
    <p:extLst>
      <p:ext uri="{BB962C8B-B14F-4D97-AF65-F5344CB8AC3E}">
        <p14:creationId xmlns:p14="http://schemas.microsoft.com/office/powerpoint/2010/main" val="1996883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8853"/>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80450"/>
            <a:ext cx="2450236" cy="177550"/>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10" name="Rectangle 9">
            <a:extLst>
              <a:ext uri="{FF2B5EF4-FFF2-40B4-BE49-F238E27FC236}">
                <a16:creationId xmlns:a16="http://schemas.microsoft.com/office/drawing/2014/main" id="{32FA5086-20EC-4C13-945E-D882D712C6ED}"/>
              </a:ext>
            </a:extLst>
          </p:cNvPr>
          <p:cNvSpPr/>
          <p:nvPr/>
        </p:nvSpPr>
        <p:spPr>
          <a:xfrm>
            <a:off x="432433" y="308953"/>
            <a:ext cx="11067842" cy="1754326"/>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masis MT Pro Black" panose="02040A04050005020304" pitchFamily="18" charset="0"/>
              </a:rPr>
              <a:t>Did you ask the question using standard English?</a:t>
            </a:r>
            <a:endParaRPr lang="en-US" sz="5400" b="0" cap="none" spc="0" dirty="0">
              <a:ln w="0"/>
              <a:solidFill>
                <a:schemeClr val="tx1"/>
              </a:solidFill>
              <a:effectLst>
                <a:outerShdw blurRad="38100" dist="19050" dir="2700000" algn="tl" rotWithShape="0">
                  <a:schemeClr val="dk1">
                    <a:alpha val="40000"/>
                  </a:schemeClr>
                </a:outerShdw>
              </a:effectLst>
              <a:latin typeface="Amasis MT Pro Black" panose="02040A04050005020304" pitchFamily="18" charset="0"/>
            </a:endParaRPr>
          </a:p>
        </p:txBody>
      </p:sp>
      <p:sp>
        <p:nvSpPr>
          <p:cNvPr id="7" name="TextBox 6">
            <a:extLst>
              <a:ext uri="{FF2B5EF4-FFF2-40B4-BE49-F238E27FC236}">
                <a16:creationId xmlns:a16="http://schemas.microsoft.com/office/drawing/2014/main" id="{EBD0E9B8-AE49-46AB-B6D1-C4A751A099A7}"/>
              </a:ext>
            </a:extLst>
          </p:cNvPr>
          <p:cNvSpPr txBox="1"/>
          <p:nvPr/>
        </p:nvSpPr>
        <p:spPr>
          <a:xfrm>
            <a:off x="832936" y="1959368"/>
            <a:ext cx="2462450" cy="2862322"/>
          </a:xfrm>
          <a:prstGeom prst="rect">
            <a:avLst/>
          </a:prstGeom>
          <a:solidFill>
            <a:srgbClr val="66FFFF"/>
          </a:solidFill>
        </p:spPr>
        <p:txBody>
          <a:bodyPr wrap="square" rtlCol="0">
            <a:spAutoFit/>
          </a:bodyPr>
          <a:lstStyle/>
          <a:p>
            <a:r>
              <a:rPr lang="en-GB" sz="3000" dirty="0"/>
              <a:t>Prince William, would you prefer rice or naan with your meal? </a:t>
            </a:r>
          </a:p>
        </p:txBody>
      </p:sp>
      <p:sp>
        <p:nvSpPr>
          <p:cNvPr id="32" name="Rectangle 31">
            <a:extLst>
              <a:ext uri="{FF2B5EF4-FFF2-40B4-BE49-F238E27FC236}">
                <a16:creationId xmlns:a16="http://schemas.microsoft.com/office/drawing/2014/main" id="{DCE11F1F-7E6C-4644-9C98-3EA9464BFA7E}"/>
              </a:ext>
            </a:extLst>
          </p:cNvPr>
          <p:cNvSpPr/>
          <p:nvPr/>
        </p:nvSpPr>
        <p:spPr>
          <a:xfrm>
            <a:off x="1178573" y="5133277"/>
            <a:ext cx="1752608" cy="1015663"/>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0" scaled="1"/>
            <a:tileRect/>
          </a:gradFill>
        </p:spPr>
        <p:txBody>
          <a:bodyPr wrap="square" lIns="91440" tIns="45720" rIns="91440" bIns="45720">
            <a:spAutoFit/>
          </a:bodyPr>
          <a:lstStyle/>
          <a:p>
            <a:pPr algn="ctr"/>
            <a:r>
              <a:rPr lang="en-US" sz="3000" dirty="0">
                <a:ln w="0"/>
                <a:effectLst>
                  <a:outerShdw blurRad="38100" dist="19050" dir="2700000" algn="tl" rotWithShape="0">
                    <a:schemeClr val="dk1">
                      <a:alpha val="40000"/>
                    </a:schemeClr>
                  </a:outerShdw>
                </a:effectLst>
              </a:rPr>
              <a:t>Standard English</a:t>
            </a:r>
          </a:p>
        </p:txBody>
      </p:sp>
      <p:sp>
        <p:nvSpPr>
          <p:cNvPr id="30" name="Rectangle 29">
            <a:extLst>
              <a:ext uri="{FF2B5EF4-FFF2-40B4-BE49-F238E27FC236}">
                <a16:creationId xmlns:a16="http://schemas.microsoft.com/office/drawing/2014/main" id="{C2749659-CB16-4656-941F-6188EA6FD740}"/>
              </a:ext>
            </a:extLst>
          </p:cNvPr>
          <p:cNvSpPr/>
          <p:nvPr/>
        </p:nvSpPr>
        <p:spPr>
          <a:xfrm>
            <a:off x="4124669" y="2213534"/>
            <a:ext cx="7169761" cy="3785652"/>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0" scaled="1"/>
            <a:tileRect/>
          </a:grad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t>The Prince may be a familiar face, and we may be in our own home, however, most of us don’t know him personally so we should use formal language and standard English.</a:t>
            </a:r>
          </a:p>
        </p:txBody>
      </p:sp>
    </p:spTree>
    <p:extLst>
      <p:ext uri="{BB962C8B-B14F-4D97-AF65-F5344CB8AC3E}">
        <p14:creationId xmlns:p14="http://schemas.microsoft.com/office/powerpoint/2010/main" val="4158674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93038"/>
            <a:ext cx="2450236" cy="164962"/>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58" name="TextBox 57">
            <a:extLst>
              <a:ext uri="{FF2B5EF4-FFF2-40B4-BE49-F238E27FC236}">
                <a16:creationId xmlns:a16="http://schemas.microsoft.com/office/drawing/2014/main" id="{0D82E49E-CB03-47DA-AF68-1D67932A690D}"/>
              </a:ext>
            </a:extLst>
          </p:cNvPr>
          <p:cNvSpPr txBox="1"/>
          <p:nvPr/>
        </p:nvSpPr>
        <p:spPr>
          <a:xfrm>
            <a:off x="641203" y="758208"/>
            <a:ext cx="5315713" cy="5478423"/>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10800000" scaled="1"/>
            <a:tileRect/>
          </a:gradFill>
        </p:spPr>
        <p:txBody>
          <a:bodyPr wrap="square" rtlCol="0">
            <a:spAutoFit/>
          </a:bodyPr>
          <a:lstStyle/>
          <a:p>
            <a:pPr algn="ctr"/>
            <a:r>
              <a:rPr lang="en-GB" sz="3500" b="1" u="sng" dirty="0"/>
              <a:t>TASK:</a:t>
            </a:r>
          </a:p>
          <a:p>
            <a:pPr algn="ctr"/>
            <a:r>
              <a:rPr lang="en-GB" sz="3500" dirty="0"/>
              <a:t>Turn to page 6 of your ‘Pupil Oracy Record’ booklet.  </a:t>
            </a:r>
          </a:p>
          <a:p>
            <a:pPr algn="ctr"/>
            <a:endParaRPr lang="en-GB" sz="3500" dirty="0"/>
          </a:p>
          <a:p>
            <a:pPr algn="ctr"/>
            <a:endParaRPr lang="en-GB" sz="3500" dirty="0"/>
          </a:p>
          <a:p>
            <a:pPr algn="ctr"/>
            <a:r>
              <a:rPr lang="en-GB" sz="3500" dirty="0"/>
              <a:t>Complete the section for session 2.</a:t>
            </a:r>
          </a:p>
          <a:p>
            <a:pPr algn="ctr"/>
            <a:endParaRPr lang="en-GB" sz="3500" dirty="0"/>
          </a:p>
          <a:p>
            <a:pPr algn="ctr"/>
            <a:r>
              <a:rPr lang="en-GB" sz="3500" dirty="0"/>
              <a:t>What did you learn about formality?</a:t>
            </a:r>
          </a:p>
        </p:txBody>
      </p:sp>
      <p:pic>
        <p:nvPicPr>
          <p:cNvPr id="3" name="Picture 2">
            <a:extLst>
              <a:ext uri="{FF2B5EF4-FFF2-40B4-BE49-F238E27FC236}">
                <a16:creationId xmlns:a16="http://schemas.microsoft.com/office/drawing/2014/main" id="{F7B28F23-4C79-4C0A-9F61-A1CC106A9D0B}"/>
              </a:ext>
            </a:extLst>
          </p:cNvPr>
          <p:cNvPicPr>
            <a:picLocks noChangeAspect="1"/>
          </p:cNvPicPr>
          <p:nvPr/>
        </p:nvPicPr>
        <p:blipFill>
          <a:blip r:embed="rId4"/>
          <a:stretch>
            <a:fillRect/>
          </a:stretch>
        </p:blipFill>
        <p:spPr>
          <a:xfrm>
            <a:off x="7291449" y="758208"/>
            <a:ext cx="3960156" cy="5656172"/>
          </a:xfrm>
          <a:prstGeom prst="rect">
            <a:avLst/>
          </a:prstGeom>
        </p:spPr>
      </p:pic>
      <p:cxnSp>
        <p:nvCxnSpPr>
          <p:cNvPr id="29" name="Straight Arrow Connector 28">
            <a:extLst>
              <a:ext uri="{FF2B5EF4-FFF2-40B4-BE49-F238E27FC236}">
                <a16:creationId xmlns:a16="http://schemas.microsoft.com/office/drawing/2014/main" id="{A47947F8-D2D7-417F-8DEC-E6574578C188}"/>
              </a:ext>
            </a:extLst>
          </p:cNvPr>
          <p:cNvCxnSpPr>
            <a:cxnSpLocks/>
          </p:cNvCxnSpPr>
          <p:nvPr/>
        </p:nvCxnSpPr>
        <p:spPr>
          <a:xfrm>
            <a:off x="5626697" y="3503446"/>
            <a:ext cx="2172597" cy="885814"/>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254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93038"/>
            <a:ext cx="2450236" cy="164962"/>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55" name="Title 1">
            <a:extLst>
              <a:ext uri="{FF2B5EF4-FFF2-40B4-BE49-F238E27FC236}">
                <a16:creationId xmlns:a16="http://schemas.microsoft.com/office/drawing/2014/main" id="{ED7A719B-241F-42F5-B6F7-2996828B7756}"/>
              </a:ext>
            </a:extLst>
          </p:cNvPr>
          <p:cNvSpPr txBox="1">
            <a:spLocks/>
          </p:cNvSpPr>
          <p:nvPr/>
        </p:nvSpPr>
        <p:spPr>
          <a:xfrm>
            <a:off x="1838251" y="408394"/>
            <a:ext cx="8229600" cy="994122"/>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6000" b="1" dirty="0">
                <a:solidFill>
                  <a:schemeClr val="tx1"/>
                </a:solidFill>
                <a:effectLst>
                  <a:outerShdw blurRad="38100" dist="38100" dir="2700000" algn="tl">
                    <a:srgbClr val="000000">
                      <a:alpha val="43137"/>
                    </a:srgbClr>
                  </a:outerShdw>
                </a:effectLst>
                <a:latin typeface="Amasis MT Pro Black" panose="02040A04050005020304" pitchFamily="18" charset="0"/>
              </a:rPr>
              <a:t>Session 2, part 2:</a:t>
            </a:r>
            <a:endParaRPr lang="en-GB" sz="6000" dirty="0">
              <a:solidFill>
                <a:schemeClr val="tx1"/>
              </a:solidFill>
              <a:effectLst>
                <a:outerShdw blurRad="38100" dist="38100" dir="2700000" algn="tl">
                  <a:srgbClr val="000000">
                    <a:alpha val="43137"/>
                  </a:srgbClr>
                </a:outerShdw>
              </a:effectLst>
              <a:latin typeface="Amasis MT Pro Black" panose="02040A04050005020304" pitchFamily="18" charset="0"/>
            </a:endParaRPr>
          </a:p>
        </p:txBody>
      </p:sp>
      <p:sp>
        <p:nvSpPr>
          <p:cNvPr id="59" name="TextBox 58">
            <a:extLst>
              <a:ext uri="{FF2B5EF4-FFF2-40B4-BE49-F238E27FC236}">
                <a16:creationId xmlns:a16="http://schemas.microsoft.com/office/drawing/2014/main" id="{4307488A-57AA-4EB8-9BD4-1D9C21ACC020}"/>
              </a:ext>
            </a:extLst>
          </p:cNvPr>
          <p:cNvSpPr txBox="1"/>
          <p:nvPr/>
        </p:nvSpPr>
        <p:spPr>
          <a:xfrm>
            <a:off x="919089" y="2291117"/>
            <a:ext cx="10353675" cy="707886"/>
          </a:xfrm>
          <a:prstGeom prst="rect">
            <a:avLst/>
          </a:prstGeom>
          <a:solidFill>
            <a:srgbClr val="00CC00">
              <a:alpha val="34000"/>
            </a:srgbClr>
          </a:solidFill>
        </p:spPr>
        <p:txBody>
          <a:bodyPr wrap="square" rtlCol="0">
            <a:spAutoFit/>
          </a:bodyPr>
          <a:lstStyle/>
          <a:p>
            <a:r>
              <a:rPr lang="en-GB" sz="4000" dirty="0">
                <a:latin typeface="Abadi Extra Light" panose="020B0204020104020204" pitchFamily="34" charset="0"/>
              </a:rPr>
              <a:t>Date:  Wednesday, 6 July </a:t>
            </a:r>
          </a:p>
        </p:txBody>
      </p:sp>
      <p:sp>
        <p:nvSpPr>
          <p:cNvPr id="60" name="TextBox 59">
            <a:extLst>
              <a:ext uri="{FF2B5EF4-FFF2-40B4-BE49-F238E27FC236}">
                <a16:creationId xmlns:a16="http://schemas.microsoft.com/office/drawing/2014/main" id="{954685A1-04AE-4C86-A8DE-83FCE75A9A52}"/>
              </a:ext>
            </a:extLst>
          </p:cNvPr>
          <p:cNvSpPr txBox="1"/>
          <p:nvPr/>
        </p:nvSpPr>
        <p:spPr>
          <a:xfrm>
            <a:off x="919071" y="4049521"/>
            <a:ext cx="10353675" cy="707886"/>
          </a:xfrm>
          <a:prstGeom prst="rect">
            <a:avLst/>
          </a:prstGeom>
          <a:solidFill>
            <a:srgbClr val="FFCCFF">
              <a:alpha val="33725"/>
            </a:srgbClr>
          </a:solidFill>
        </p:spPr>
        <p:txBody>
          <a:bodyPr wrap="square" rtlCol="0">
            <a:spAutoFit/>
          </a:bodyPr>
          <a:lstStyle/>
          <a:p>
            <a:r>
              <a:rPr lang="en-GB" sz="4000" dirty="0">
                <a:latin typeface="Abadi Extra Light" panose="020B0204020104020204" pitchFamily="34" charset="0"/>
              </a:rPr>
              <a:t>FOCUS: ACADEMIC EXPRESSION</a:t>
            </a:r>
            <a:endParaRPr lang="en-GB" sz="4000" b="1" dirty="0">
              <a:solidFill>
                <a:srgbClr val="0070C0"/>
              </a:solidFill>
              <a:latin typeface="Abadi Extra Light" panose="020B0204020104020204" pitchFamily="34" charset="0"/>
            </a:endParaRPr>
          </a:p>
        </p:txBody>
      </p:sp>
    </p:spTree>
    <p:extLst>
      <p:ext uri="{BB962C8B-B14F-4D97-AF65-F5344CB8AC3E}">
        <p14:creationId xmlns:p14="http://schemas.microsoft.com/office/powerpoint/2010/main" val="3594147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93038"/>
            <a:ext cx="2450236" cy="164962"/>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55" name="Title 1">
            <a:extLst>
              <a:ext uri="{FF2B5EF4-FFF2-40B4-BE49-F238E27FC236}">
                <a16:creationId xmlns:a16="http://schemas.microsoft.com/office/drawing/2014/main" id="{ED7A719B-241F-42F5-B6F7-2996828B7756}"/>
              </a:ext>
            </a:extLst>
          </p:cNvPr>
          <p:cNvSpPr txBox="1">
            <a:spLocks/>
          </p:cNvSpPr>
          <p:nvPr/>
        </p:nvSpPr>
        <p:spPr>
          <a:xfrm>
            <a:off x="1994795" y="183374"/>
            <a:ext cx="8229600" cy="994122"/>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6000" b="1" dirty="0">
                <a:solidFill>
                  <a:schemeClr val="tx1"/>
                </a:solidFill>
                <a:effectLst>
                  <a:outerShdw blurRad="38100" dist="38100" dir="2700000" algn="tl">
                    <a:srgbClr val="000000">
                      <a:alpha val="43137"/>
                    </a:srgbClr>
                  </a:outerShdw>
                </a:effectLst>
                <a:latin typeface="Amasis MT Pro Black" panose="02040A04050005020304" pitchFamily="18" charset="0"/>
              </a:rPr>
              <a:t>What is today’s session about?</a:t>
            </a:r>
            <a:endParaRPr lang="en-GB" sz="6000" dirty="0">
              <a:solidFill>
                <a:schemeClr val="tx1"/>
              </a:solidFill>
              <a:effectLst>
                <a:outerShdw blurRad="38100" dist="38100" dir="2700000" algn="tl">
                  <a:srgbClr val="000000">
                    <a:alpha val="43137"/>
                  </a:srgbClr>
                </a:outerShdw>
              </a:effectLst>
              <a:latin typeface="Amasis MT Pro Black" panose="02040A04050005020304" pitchFamily="18" charset="0"/>
            </a:endParaRPr>
          </a:p>
        </p:txBody>
      </p:sp>
      <p:sp>
        <p:nvSpPr>
          <p:cNvPr id="58" name="TextBox 57">
            <a:extLst>
              <a:ext uri="{FF2B5EF4-FFF2-40B4-BE49-F238E27FC236}">
                <a16:creationId xmlns:a16="http://schemas.microsoft.com/office/drawing/2014/main" id="{0D82E49E-CB03-47DA-AF68-1D67932A690D}"/>
              </a:ext>
            </a:extLst>
          </p:cNvPr>
          <p:cNvSpPr txBox="1"/>
          <p:nvPr/>
        </p:nvSpPr>
        <p:spPr>
          <a:xfrm>
            <a:off x="1232498" y="1729835"/>
            <a:ext cx="10130590" cy="3785652"/>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10800000" scaled="1"/>
            <a:tileRect/>
          </a:gradFill>
        </p:spPr>
        <p:txBody>
          <a:bodyPr wrap="square" rtlCol="0">
            <a:spAutoFit/>
          </a:bodyPr>
          <a:lstStyle/>
          <a:p>
            <a:pPr marL="914400" indent="-914400">
              <a:buAutoNum type="arabicPeriod"/>
            </a:pPr>
            <a:r>
              <a:rPr lang="en-GB" sz="4800" dirty="0">
                <a:latin typeface="Abadi Extra Light" panose="020B0204020104020204" pitchFamily="34" charset="0"/>
              </a:rPr>
              <a:t>What is ‘academic register’?</a:t>
            </a:r>
          </a:p>
          <a:p>
            <a:pPr marL="914400" indent="-914400">
              <a:buAutoNum type="arabicPeriod"/>
            </a:pPr>
            <a:r>
              <a:rPr lang="en-GB" sz="4800" dirty="0">
                <a:latin typeface="Abadi Extra Light" panose="020B0204020104020204" pitchFamily="34" charset="0"/>
              </a:rPr>
              <a:t>Why do we need to learn to use standard English?</a:t>
            </a:r>
          </a:p>
          <a:p>
            <a:endParaRPr lang="en-GB" sz="4800" dirty="0">
              <a:latin typeface="Abadi Extra Light" panose="020B0204020104020204" pitchFamily="34" charset="0"/>
            </a:endParaRPr>
          </a:p>
          <a:p>
            <a:endParaRPr lang="en-GB" sz="4800" dirty="0"/>
          </a:p>
        </p:txBody>
      </p:sp>
    </p:spTree>
    <p:extLst>
      <p:ext uri="{BB962C8B-B14F-4D97-AF65-F5344CB8AC3E}">
        <p14:creationId xmlns:p14="http://schemas.microsoft.com/office/powerpoint/2010/main" val="435078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Turn Arrow 9"/>
          <p:cNvSpPr/>
          <p:nvPr/>
        </p:nvSpPr>
        <p:spPr>
          <a:xfrm rot="5400000">
            <a:off x="6219908" y="-2553427"/>
            <a:ext cx="1743461" cy="8947632"/>
          </a:xfrm>
          <a:prstGeom prst="uturnArrow">
            <a:avLst>
              <a:gd name="adj1" fmla="val 20058"/>
              <a:gd name="adj2" fmla="val 10029"/>
              <a:gd name="adj3" fmla="val 18220"/>
              <a:gd name="adj4" fmla="val 49965"/>
              <a:gd name="adj5" fmla="val 97100"/>
            </a:avLst>
          </a:prstGeom>
          <a:solidFill>
            <a:srgbClr val="66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prstTxWarp prst="textNoShape">
              <a:avLst/>
            </a:prstTxWarp>
            <a:noAutofit/>
          </a:bodyPr>
          <a:lstStyle/>
          <a:p>
            <a:endParaRPr lang="en-GB" sz="1801" dirty="0"/>
          </a:p>
        </p:txBody>
      </p:sp>
      <p:sp>
        <p:nvSpPr>
          <p:cNvPr id="11" name="U-Turn Arrow 10"/>
          <p:cNvSpPr/>
          <p:nvPr/>
        </p:nvSpPr>
        <p:spPr>
          <a:xfrm rot="16200000">
            <a:off x="5207407" y="-1082402"/>
            <a:ext cx="1919729" cy="8947635"/>
          </a:xfrm>
          <a:prstGeom prst="uturnArrow">
            <a:avLst>
              <a:gd name="adj1" fmla="val 19494"/>
              <a:gd name="adj2" fmla="val 9747"/>
              <a:gd name="adj3" fmla="val 141"/>
              <a:gd name="adj4" fmla="val 47654"/>
              <a:gd name="adj5" fmla="val 16614"/>
            </a:avLst>
          </a:prstGeom>
          <a:solidFill>
            <a:srgbClr val="66FFCC"/>
          </a:solidFill>
          <a:ln w="19050" cap="flat" cmpd="sng" algn="ctr">
            <a:solidFill>
              <a:schemeClr val="tx1"/>
            </a:solidFill>
            <a:prstDash val="solid"/>
            <a:miter lim="800000"/>
          </a:ln>
          <a:effectLst/>
        </p:spPr>
        <p:txBody>
          <a:bodyPr rot="0" spcFirstLastPara="0" vert="horz" wrap="square" lIns="91441" tIns="45720" rIns="91441" bIns="45720" numCol="1" spcCol="0" rtlCol="0" fromWordArt="0" anchor="ctr" anchorCtr="0" forceAA="0" compatLnSpc="1">
            <a:prstTxWarp prst="textNoShape">
              <a:avLst/>
            </a:prstTxWarp>
            <a:noAutofit/>
          </a:bodyPr>
          <a:lstStyle/>
          <a:p>
            <a:endParaRPr lang="en-GB" sz="1801" dirty="0"/>
          </a:p>
        </p:txBody>
      </p:sp>
      <p:sp>
        <p:nvSpPr>
          <p:cNvPr id="12" name="U-Turn Arrow 11"/>
          <p:cNvSpPr/>
          <p:nvPr/>
        </p:nvSpPr>
        <p:spPr>
          <a:xfrm rot="5400000">
            <a:off x="6403583" y="577655"/>
            <a:ext cx="1843829" cy="8662670"/>
          </a:xfrm>
          <a:prstGeom prst="uturnArrow">
            <a:avLst>
              <a:gd name="adj1" fmla="val 20058"/>
              <a:gd name="adj2" fmla="val 10029"/>
              <a:gd name="adj3" fmla="val 18220"/>
              <a:gd name="adj4" fmla="val 48151"/>
              <a:gd name="adj5" fmla="val 97100"/>
            </a:avLst>
          </a:prstGeom>
          <a:solidFill>
            <a:srgbClr val="66FFCC"/>
          </a:solidFill>
          <a:ln w="19050" cap="flat" cmpd="sng" algn="ctr">
            <a:solidFill>
              <a:schemeClr val="tx1"/>
            </a:solidFill>
            <a:prstDash val="solid"/>
            <a:miter lim="800000"/>
          </a:ln>
          <a:effectLst/>
        </p:spPr>
        <p:txBody>
          <a:bodyPr rot="0" spcFirstLastPara="0" vert="horz" wrap="square" lIns="91441" tIns="45720" rIns="91441" bIns="45720" numCol="1" spcCol="0" rtlCol="0" fromWordArt="0" anchor="ctr" anchorCtr="0" forceAA="0" compatLnSpc="1">
            <a:prstTxWarp prst="textNoShape">
              <a:avLst/>
            </a:prstTxWarp>
            <a:noAutofit/>
          </a:bodyPr>
          <a:lstStyle/>
          <a:p>
            <a:endParaRPr lang="en-GB" sz="1801" dirty="0"/>
          </a:p>
        </p:txBody>
      </p:sp>
      <p:cxnSp>
        <p:nvCxnSpPr>
          <p:cNvPr id="13" name="Straight Connector 12"/>
          <p:cNvCxnSpPr>
            <a:cxnSpLocks/>
          </p:cNvCxnSpPr>
          <p:nvPr/>
        </p:nvCxnSpPr>
        <p:spPr>
          <a:xfrm flipV="1">
            <a:off x="6739387" y="1040132"/>
            <a:ext cx="0" cy="34471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a:cxnSpLocks/>
          </p:cNvCxnSpPr>
          <p:nvPr/>
        </p:nvCxnSpPr>
        <p:spPr>
          <a:xfrm flipV="1">
            <a:off x="10526100" y="2447752"/>
            <a:ext cx="0" cy="335845"/>
          </a:xfrm>
          <a:prstGeom prst="line">
            <a:avLst/>
          </a:prstGeom>
          <a:noFill/>
          <a:ln w="28575" cap="flat" cmpd="sng" algn="ctr">
            <a:solidFill>
              <a:sysClr val="windowText" lastClr="000000"/>
            </a:solidFill>
            <a:prstDash val="solid"/>
            <a:miter lim="800000"/>
          </a:ln>
          <a:effectLst/>
        </p:spPr>
      </p:cxnSp>
      <p:sp>
        <p:nvSpPr>
          <p:cNvPr id="20" name="Text Box 3078"/>
          <p:cNvSpPr txBox="1">
            <a:spLocks noChangeArrowheads="1"/>
          </p:cNvSpPr>
          <p:nvPr/>
        </p:nvSpPr>
        <p:spPr bwMode="auto">
          <a:xfrm>
            <a:off x="3149953" y="2379749"/>
            <a:ext cx="3941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spAutoFit/>
          </a:bodyPr>
          <a:lstStyle/>
          <a:p>
            <a:pPr algn="ctr" defTabSz="914471" eaLnBrk="0" fontAlgn="base" hangingPunct="0">
              <a:spcBef>
                <a:spcPct val="0"/>
              </a:spcBef>
              <a:spcAft>
                <a:spcPct val="0"/>
              </a:spcAft>
            </a:pPr>
            <a:r>
              <a:rPr lang="en-US" altLang="en-US" sz="2000" dirty="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Preparing for</a:t>
            </a:r>
            <a:endParaRPr lang="en-US" altLang="en-US" sz="1801" dirty="0">
              <a:latin typeface="Arial" panose="020B0604020202020204" pitchFamily="34" charset="0"/>
            </a:endParaRPr>
          </a:p>
        </p:txBody>
      </p:sp>
      <p:sp>
        <p:nvSpPr>
          <p:cNvPr id="2048" name="Rectangle 36"/>
          <p:cNvSpPr>
            <a:spLocks noChangeArrowheads="1"/>
          </p:cNvSpPr>
          <p:nvPr/>
        </p:nvSpPr>
        <p:spPr bwMode="auto">
          <a:xfrm>
            <a:off x="1008532" y="-194253"/>
            <a:ext cx="184733" cy="36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1" tIns="45720" rIns="91441" bIns="45720" numCol="1" anchor="ctr" anchorCtr="0" compatLnSpc="1">
            <a:prstTxWarp prst="textNoShape">
              <a:avLst/>
            </a:prstTxWarp>
            <a:spAutoFit/>
          </a:bodyPr>
          <a:lstStyle/>
          <a:p>
            <a:endParaRPr lang="en-GB" sz="1801"/>
          </a:p>
        </p:txBody>
      </p:sp>
      <p:sp>
        <p:nvSpPr>
          <p:cNvPr id="2" name="Rectangle 1">
            <a:extLst>
              <a:ext uri="{FF2B5EF4-FFF2-40B4-BE49-F238E27FC236}">
                <a16:creationId xmlns:a16="http://schemas.microsoft.com/office/drawing/2014/main" id="{AFCC5827-F3EE-42E1-9644-3E55FF356FDB}"/>
              </a:ext>
            </a:extLst>
          </p:cNvPr>
          <p:cNvSpPr/>
          <p:nvPr/>
        </p:nvSpPr>
        <p:spPr>
          <a:xfrm rot="16200000">
            <a:off x="-2918332" y="3099027"/>
            <a:ext cx="6782539" cy="584775"/>
          </a:xfrm>
          <a:prstGeom prst="rect">
            <a:avLst/>
          </a:prstGeom>
          <a:noFill/>
        </p:spPr>
        <p:txBody>
          <a:bodyPr wrap="square" lIns="91441" tIns="45720" rIns="91441" bIns="45720">
            <a:spAutoFit/>
          </a:bodyPr>
          <a:lstStyle/>
          <a:p>
            <a:pPr algn="ctr"/>
            <a:r>
              <a:rPr lang="en-US" sz="3200" dirty="0">
                <a:ln w="0"/>
                <a:effectLst>
                  <a:outerShdw blurRad="38100" dist="19050" dir="2700000" algn="tl" rotWithShape="0">
                    <a:schemeClr val="dk1">
                      <a:alpha val="40000"/>
                    </a:schemeClr>
                  </a:outerShdw>
                </a:effectLst>
                <a:latin typeface="Amasis MT Pro Black" panose="02040A04050005020304" pitchFamily="18" charset="0"/>
              </a:rPr>
              <a:t>‘</a:t>
            </a:r>
            <a:r>
              <a:rPr lang="en-US" sz="3200" dirty="0">
                <a:ln w="0"/>
                <a:solidFill>
                  <a:srgbClr val="0070C0"/>
                </a:solidFill>
                <a:effectLst>
                  <a:outerShdw blurRad="38100" dist="19050" dir="2700000" algn="tl" rotWithShape="0">
                    <a:schemeClr val="dk1">
                      <a:alpha val="40000"/>
                    </a:schemeClr>
                  </a:outerShdw>
                </a:effectLst>
                <a:latin typeface="Amasis MT Pro Black" panose="02040A04050005020304" pitchFamily="18" charset="0"/>
              </a:rPr>
              <a:t>Time to Talk</a:t>
            </a:r>
            <a:r>
              <a:rPr lang="en-US" sz="3200" dirty="0">
                <a:ln w="0"/>
                <a:effectLst>
                  <a:outerShdw blurRad="38100" dist="19050" dir="2700000" algn="tl" rotWithShape="0">
                    <a:schemeClr val="dk1">
                      <a:alpha val="40000"/>
                    </a:schemeClr>
                  </a:outerShdw>
                </a:effectLst>
                <a:latin typeface="Amasis MT Pro Black" panose="02040A04050005020304" pitchFamily="18" charset="0"/>
              </a:rPr>
              <a:t>’ Steps to Success</a:t>
            </a:r>
          </a:p>
        </p:txBody>
      </p:sp>
      <p:cxnSp>
        <p:nvCxnSpPr>
          <p:cNvPr id="74" name="Straight Connector 73">
            <a:extLst>
              <a:ext uri="{FF2B5EF4-FFF2-40B4-BE49-F238E27FC236}">
                <a16:creationId xmlns:a16="http://schemas.microsoft.com/office/drawing/2014/main" id="{38919A97-DC14-47C2-AE67-36B21D2AB01E}"/>
              </a:ext>
            </a:extLst>
          </p:cNvPr>
          <p:cNvCxnSpPr>
            <a:cxnSpLocks/>
          </p:cNvCxnSpPr>
          <p:nvPr/>
        </p:nvCxnSpPr>
        <p:spPr>
          <a:xfrm flipV="1">
            <a:off x="6267963" y="3987073"/>
            <a:ext cx="0" cy="335845"/>
          </a:xfrm>
          <a:prstGeom prst="line">
            <a:avLst/>
          </a:prstGeom>
          <a:noFill/>
          <a:ln w="28575" cap="flat" cmpd="sng" algn="ctr">
            <a:solidFill>
              <a:sysClr val="windowText" lastClr="000000"/>
            </a:solidFill>
            <a:prstDash val="solid"/>
            <a:miter lim="800000"/>
          </a:ln>
          <a:effectLst/>
        </p:spPr>
      </p:cxnSp>
      <p:cxnSp>
        <p:nvCxnSpPr>
          <p:cNvPr id="75" name="Straight Connector 74">
            <a:extLst>
              <a:ext uri="{FF2B5EF4-FFF2-40B4-BE49-F238E27FC236}">
                <a16:creationId xmlns:a16="http://schemas.microsoft.com/office/drawing/2014/main" id="{12148BB0-7D22-4366-9D0D-4E1E6399C73D}"/>
              </a:ext>
            </a:extLst>
          </p:cNvPr>
          <p:cNvCxnSpPr>
            <a:cxnSpLocks/>
          </p:cNvCxnSpPr>
          <p:nvPr/>
        </p:nvCxnSpPr>
        <p:spPr>
          <a:xfrm flipV="1">
            <a:off x="9744660" y="3987073"/>
            <a:ext cx="0" cy="335845"/>
          </a:xfrm>
          <a:prstGeom prst="line">
            <a:avLst/>
          </a:prstGeom>
          <a:noFill/>
          <a:ln w="28575" cap="flat" cmpd="sng" algn="ctr">
            <a:solidFill>
              <a:sysClr val="windowText" lastClr="000000"/>
            </a:solidFill>
            <a:prstDash val="solid"/>
            <a:miter lim="800000"/>
          </a:ln>
          <a:effectLst/>
        </p:spPr>
      </p:cxnSp>
      <p:pic>
        <p:nvPicPr>
          <p:cNvPr id="2063" name="Picture 2062">
            <a:extLst>
              <a:ext uri="{FF2B5EF4-FFF2-40B4-BE49-F238E27FC236}">
                <a16:creationId xmlns:a16="http://schemas.microsoft.com/office/drawing/2014/main" id="{4DE3D65F-B04A-43F9-8011-DB6292C2B727}"/>
              </a:ext>
            </a:extLst>
          </p:cNvPr>
          <p:cNvPicPr>
            <a:picLocks noChangeAspect="1"/>
          </p:cNvPicPr>
          <p:nvPr/>
        </p:nvPicPr>
        <p:blipFill>
          <a:blip r:embed="rId3"/>
          <a:stretch>
            <a:fillRect/>
          </a:stretch>
        </p:blipFill>
        <p:spPr>
          <a:xfrm>
            <a:off x="8347507" y="36507"/>
            <a:ext cx="1889395" cy="1785189"/>
          </a:xfrm>
          <a:prstGeom prst="rect">
            <a:avLst/>
          </a:prstGeom>
        </p:spPr>
      </p:pic>
      <p:pic>
        <p:nvPicPr>
          <p:cNvPr id="85" name="Picture 84">
            <a:extLst>
              <a:ext uri="{FF2B5EF4-FFF2-40B4-BE49-F238E27FC236}">
                <a16:creationId xmlns:a16="http://schemas.microsoft.com/office/drawing/2014/main" id="{039D3D77-A913-4A45-B239-B279FE8F1312}"/>
              </a:ext>
            </a:extLst>
          </p:cNvPr>
          <p:cNvPicPr>
            <a:picLocks noChangeAspect="1"/>
          </p:cNvPicPr>
          <p:nvPr/>
        </p:nvPicPr>
        <p:blipFill>
          <a:blip r:embed="rId3"/>
          <a:stretch>
            <a:fillRect/>
          </a:stretch>
        </p:blipFill>
        <p:spPr>
          <a:xfrm>
            <a:off x="10796000" y="986477"/>
            <a:ext cx="1344116" cy="1843830"/>
          </a:xfrm>
          <a:prstGeom prst="rect">
            <a:avLst/>
          </a:prstGeom>
        </p:spPr>
      </p:pic>
      <p:cxnSp>
        <p:nvCxnSpPr>
          <p:cNvPr id="86" name="Straight Connector 85">
            <a:extLst>
              <a:ext uri="{FF2B5EF4-FFF2-40B4-BE49-F238E27FC236}">
                <a16:creationId xmlns:a16="http://schemas.microsoft.com/office/drawing/2014/main" id="{9B6D5D8C-B097-4AED-8CAA-032B5B67476F}"/>
              </a:ext>
            </a:extLst>
          </p:cNvPr>
          <p:cNvCxnSpPr>
            <a:cxnSpLocks/>
          </p:cNvCxnSpPr>
          <p:nvPr/>
        </p:nvCxnSpPr>
        <p:spPr>
          <a:xfrm flipV="1">
            <a:off x="10499189" y="1044568"/>
            <a:ext cx="0" cy="335845"/>
          </a:xfrm>
          <a:prstGeom prst="line">
            <a:avLst/>
          </a:prstGeom>
          <a:noFill/>
          <a:ln w="28575" cap="flat" cmpd="sng" algn="ctr">
            <a:solidFill>
              <a:sysClr val="windowText" lastClr="000000"/>
            </a:solidFill>
            <a:prstDash val="solid"/>
            <a:miter lim="800000"/>
          </a:ln>
          <a:effectLst/>
        </p:spPr>
      </p:cxnSp>
      <p:pic>
        <p:nvPicPr>
          <p:cNvPr id="88" name="Picture 87">
            <a:extLst>
              <a:ext uri="{FF2B5EF4-FFF2-40B4-BE49-F238E27FC236}">
                <a16:creationId xmlns:a16="http://schemas.microsoft.com/office/drawing/2014/main" id="{8CAA6098-6578-4D87-BF0C-CC2B7C8C600D}"/>
              </a:ext>
            </a:extLst>
          </p:cNvPr>
          <p:cNvPicPr>
            <a:picLocks noChangeAspect="1"/>
          </p:cNvPicPr>
          <p:nvPr/>
        </p:nvPicPr>
        <p:blipFill>
          <a:blip r:embed="rId3"/>
          <a:stretch>
            <a:fillRect/>
          </a:stretch>
        </p:blipFill>
        <p:spPr>
          <a:xfrm>
            <a:off x="1475688" y="1890994"/>
            <a:ext cx="1210261" cy="1796759"/>
          </a:xfrm>
          <a:prstGeom prst="rect">
            <a:avLst/>
          </a:prstGeom>
        </p:spPr>
      </p:pic>
      <p:pic>
        <p:nvPicPr>
          <p:cNvPr id="91" name="Picture 90">
            <a:extLst>
              <a:ext uri="{FF2B5EF4-FFF2-40B4-BE49-F238E27FC236}">
                <a16:creationId xmlns:a16="http://schemas.microsoft.com/office/drawing/2014/main" id="{10B1E9CE-8585-463D-A2A6-CBB9089479C3}"/>
              </a:ext>
            </a:extLst>
          </p:cNvPr>
          <p:cNvPicPr>
            <a:picLocks noChangeAspect="1"/>
          </p:cNvPicPr>
          <p:nvPr/>
        </p:nvPicPr>
        <p:blipFill>
          <a:blip r:embed="rId3"/>
          <a:stretch>
            <a:fillRect/>
          </a:stretch>
        </p:blipFill>
        <p:spPr>
          <a:xfrm>
            <a:off x="3550382" y="2512830"/>
            <a:ext cx="1485415" cy="1982669"/>
          </a:xfrm>
          <a:prstGeom prst="rect">
            <a:avLst/>
          </a:prstGeom>
        </p:spPr>
      </p:pic>
      <p:pic>
        <p:nvPicPr>
          <p:cNvPr id="93" name="Picture 92">
            <a:extLst>
              <a:ext uri="{FF2B5EF4-FFF2-40B4-BE49-F238E27FC236}">
                <a16:creationId xmlns:a16="http://schemas.microsoft.com/office/drawing/2014/main" id="{78813525-35DC-42AC-8A36-9FDF0EE704A6}"/>
              </a:ext>
            </a:extLst>
          </p:cNvPr>
          <p:cNvPicPr>
            <a:picLocks noChangeAspect="1"/>
          </p:cNvPicPr>
          <p:nvPr/>
        </p:nvPicPr>
        <p:blipFill>
          <a:blip r:embed="rId3"/>
          <a:stretch>
            <a:fillRect/>
          </a:stretch>
        </p:blipFill>
        <p:spPr>
          <a:xfrm>
            <a:off x="6531236" y="2642136"/>
            <a:ext cx="1899073" cy="2034727"/>
          </a:xfrm>
          <a:prstGeom prst="rect">
            <a:avLst/>
          </a:prstGeom>
        </p:spPr>
      </p:pic>
      <p:pic>
        <p:nvPicPr>
          <p:cNvPr id="94" name="Picture 93">
            <a:extLst>
              <a:ext uri="{FF2B5EF4-FFF2-40B4-BE49-F238E27FC236}">
                <a16:creationId xmlns:a16="http://schemas.microsoft.com/office/drawing/2014/main" id="{3EA58BF1-663C-4D58-B42C-6EDC0C7E4B5E}"/>
              </a:ext>
            </a:extLst>
          </p:cNvPr>
          <p:cNvPicPr>
            <a:picLocks noChangeAspect="1"/>
          </p:cNvPicPr>
          <p:nvPr/>
        </p:nvPicPr>
        <p:blipFill>
          <a:blip r:embed="rId3"/>
          <a:stretch>
            <a:fillRect/>
          </a:stretch>
        </p:blipFill>
        <p:spPr>
          <a:xfrm>
            <a:off x="10616887" y="3980216"/>
            <a:ext cx="1344114" cy="2113829"/>
          </a:xfrm>
          <a:prstGeom prst="rect">
            <a:avLst/>
          </a:prstGeom>
        </p:spPr>
      </p:pic>
      <p:sp>
        <p:nvSpPr>
          <p:cNvPr id="95" name="Text Box 21">
            <a:extLst>
              <a:ext uri="{FF2B5EF4-FFF2-40B4-BE49-F238E27FC236}">
                <a16:creationId xmlns:a16="http://schemas.microsoft.com/office/drawing/2014/main" id="{50012AE0-2421-48E0-8851-B795C19E8C12}"/>
              </a:ext>
            </a:extLst>
          </p:cNvPr>
          <p:cNvSpPr txBox="1">
            <a:spLocks noChangeArrowheads="1"/>
          </p:cNvSpPr>
          <p:nvPr/>
        </p:nvSpPr>
        <p:spPr bwMode="auto">
          <a:xfrm>
            <a:off x="8645096" y="283065"/>
            <a:ext cx="1311973" cy="831308"/>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 ABOUT</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non-verbal </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communication</a:t>
            </a:r>
            <a:endParaRPr lang="en-US" altLang="en-US" sz="1200" dirty="0">
              <a:solidFill>
                <a:srgbClr val="0070C0"/>
              </a:solidFill>
              <a:latin typeface="Arial" panose="020B0604020202020204" pitchFamily="34" charset="0"/>
            </a:endParaRPr>
          </a:p>
        </p:txBody>
      </p:sp>
      <p:cxnSp>
        <p:nvCxnSpPr>
          <p:cNvPr id="97" name="Straight Connector 96">
            <a:extLst>
              <a:ext uri="{FF2B5EF4-FFF2-40B4-BE49-F238E27FC236}">
                <a16:creationId xmlns:a16="http://schemas.microsoft.com/office/drawing/2014/main" id="{E8F927D4-F011-40E5-860D-3270ABF57A49}"/>
              </a:ext>
            </a:extLst>
          </p:cNvPr>
          <p:cNvCxnSpPr>
            <a:cxnSpLocks/>
          </p:cNvCxnSpPr>
          <p:nvPr/>
        </p:nvCxnSpPr>
        <p:spPr>
          <a:xfrm flipV="1">
            <a:off x="9385431" y="5495058"/>
            <a:ext cx="0" cy="335845"/>
          </a:xfrm>
          <a:prstGeom prst="line">
            <a:avLst/>
          </a:prstGeom>
          <a:noFill/>
          <a:ln w="28575" cap="flat" cmpd="sng" algn="ctr">
            <a:solidFill>
              <a:sysClr val="windowText" lastClr="000000"/>
            </a:solidFill>
            <a:prstDash val="solid"/>
            <a:miter lim="800000"/>
          </a:ln>
          <a:effectLst/>
        </p:spPr>
      </p:cxnSp>
      <p:pic>
        <p:nvPicPr>
          <p:cNvPr id="98" name="Picture 97">
            <a:extLst>
              <a:ext uri="{FF2B5EF4-FFF2-40B4-BE49-F238E27FC236}">
                <a16:creationId xmlns:a16="http://schemas.microsoft.com/office/drawing/2014/main" id="{5A0732FE-F3A5-4E6B-8909-41B4FCF99749}"/>
              </a:ext>
            </a:extLst>
          </p:cNvPr>
          <p:cNvPicPr>
            <a:picLocks noChangeAspect="1"/>
          </p:cNvPicPr>
          <p:nvPr/>
        </p:nvPicPr>
        <p:blipFill>
          <a:blip r:embed="rId3"/>
          <a:stretch>
            <a:fillRect/>
          </a:stretch>
        </p:blipFill>
        <p:spPr>
          <a:xfrm>
            <a:off x="3358990" y="4466985"/>
            <a:ext cx="1411068" cy="2034726"/>
          </a:xfrm>
          <a:prstGeom prst="rect">
            <a:avLst/>
          </a:prstGeom>
        </p:spPr>
      </p:pic>
      <p:sp>
        <p:nvSpPr>
          <p:cNvPr id="99" name="Text Box 21">
            <a:extLst>
              <a:ext uri="{FF2B5EF4-FFF2-40B4-BE49-F238E27FC236}">
                <a16:creationId xmlns:a16="http://schemas.microsoft.com/office/drawing/2014/main" id="{732389D3-F006-4824-B029-73972579FB16}"/>
              </a:ext>
            </a:extLst>
          </p:cNvPr>
          <p:cNvSpPr txBox="1">
            <a:spLocks noChangeArrowheads="1"/>
          </p:cNvSpPr>
          <p:nvPr/>
        </p:nvSpPr>
        <p:spPr bwMode="auto">
          <a:xfrm>
            <a:off x="3495284" y="4689617"/>
            <a:ext cx="1311973" cy="831308"/>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SECURE </a:t>
            </a: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UNDERSTANDING OF SKILLS</a:t>
            </a:r>
            <a:endParaRPr lang="en-US" altLang="en-US" sz="1200" dirty="0">
              <a:solidFill>
                <a:srgbClr val="0070C0"/>
              </a:solidFill>
              <a:latin typeface="Arial" panose="020B0604020202020204" pitchFamily="34" charset="0"/>
            </a:endParaRPr>
          </a:p>
        </p:txBody>
      </p:sp>
      <p:pic>
        <p:nvPicPr>
          <p:cNvPr id="100" name="Picture 99">
            <a:extLst>
              <a:ext uri="{FF2B5EF4-FFF2-40B4-BE49-F238E27FC236}">
                <a16:creationId xmlns:a16="http://schemas.microsoft.com/office/drawing/2014/main" id="{97E101D1-9632-470E-BF24-0E7AFA668A47}"/>
              </a:ext>
            </a:extLst>
          </p:cNvPr>
          <p:cNvPicPr>
            <a:picLocks noChangeAspect="1"/>
          </p:cNvPicPr>
          <p:nvPr/>
        </p:nvPicPr>
        <p:blipFill>
          <a:blip r:embed="rId3"/>
          <a:stretch>
            <a:fillRect/>
          </a:stretch>
        </p:blipFill>
        <p:spPr>
          <a:xfrm>
            <a:off x="7301880" y="4446343"/>
            <a:ext cx="1190654" cy="1586209"/>
          </a:xfrm>
          <a:prstGeom prst="rect">
            <a:avLst/>
          </a:prstGeom>
        </p:spPr>
      </p:pic>
      <p:sp>
        <p:nvSpPr>
          <p:cNvPr id="101" name="Text Box 21">
            <a:extLst>
              <a:ext uri="{FF2B5EF4-FFF2-40B4-BE49-F238E27FC236}">
                <a16:creationId xmlns:a16="http://schemas.microsoft.com/office/drawing/2014/main" id="{4D67C023-3FE5-41D9-B97F-1F8ECBB03CD9}"/>
              </a:ext>
            </a:extLst>
          </p:cNvPr>
          <p:cNvSpPr txBox="1">
            <a:spLocks noChangeArrowheads="1"/>
          </p:cNvSpPr>
          <p:nvPr/>
        </p:nvSpPr>
        <p:spPr bwMode="auto">
          <a:xfrm>
            <a:off x="10754798" y="4160456"/>
            <a:ext cx="1333278" cy="969028"/>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1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IDENTIFY </a:t>
            </a:r>
          </a:p>
          <a:p>
            <a:pPr algn="ctr" defTabSz="914471" eaLnBrk="0" fontAlgn="base" hangingPunct="0">
              <a:spcBef>
                <a:spcPct val="0"/>
              </a:spcBef>
              <a:spcAft>
                <a:spcPct val="0"/>
              </a:spcAft>
            </a:pPr>
            <a:r>
              <a:rPr lang="en-US" altLang="en-US" sz="11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effective speaking strategies/ debate strategies</a:t>
            </a:r>
            <a:endParaRPr lang="en-US" altLang="en-US" sz="1100" dirty="0">
              <a:solidFill>
                <a:srgbClr val="0070C0"/>
              </a:solidFill>
              <a:latin typeface="Arial" panose="020B0604020202020204" pitchFamily="34" charset="0"/>
            </a:endParaRPr>
          </a:p>
        </p:txBody>
      </p:sp>
      <p:sp>
        <p:nvSpPr>
          <p:cNvPr id="102" name="Text Box 21">
            <a:extLst>
              <a:ext uri="{FF2B5EF4-FFF2-40B4-BE49-F238E27FC236}">
                <a16:creationId xmlns:a16="http://schemas.microsoft.com/office/drawing/2014/main" id="{4051E254-5B2B-480C-9EDD-FE29AD1624DA}"/>
              </a:ext>
            </a:extLst>
          </p:cNvPr>
          <p:cNvSpPr txBox="1">
            <a:spLocks noChangeArrowheads="1"/>
          </p:cNvSpPr>
          <p:nvPr/>
        </p:nvSpPr>
        <p:spPr bwMode="auto">
          <a:xfrm>
            <a:off x="3697608" y="2688363"/>
            <a:ext cx="1231428" cy="831308"/>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 HOW TO</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‘Time to Talk’ placemat</a:t>
            </a:r>
            <a:endParaRPr lang="en-US" altLang="en-US" sz="1200" dirty="0">
              <a:solidFill>
                <a:srgbClr val="0070C0"/>
              </a:solidFill>
              <a:latin typeface="Arial" panose="020B0604020202020204" pitchFamily="34" charset="0"/>
            </a:endParaRPr>
          </a:p>
        </p:txBody>
      </p:sp>
      <p:pic>
        <p:nvPicPr>
          <p:cNvPr id="105" name="Picture 104">
            <a:extLst>
              <a:ext uri="{FF2B5EF4-FFF2-40B4-BE49-F238E27FC236}">
                <a16:creationId xmlns:a16="http://schemas.microsoft.com/office/drawing/2014/main" id="{7DC0EB15-587B-49D2-93A7-57CD5B906871}"/>
              </a:ext>
            </a:extLst>
          </p:cNvPr>
          <p:cNvPicPr/>
          <p:nvPr/>
        </p:nvPicPr>
        <p:blipFill>
          <a:blip r:embed="rId4">
            <a:extLst>
              <a:ext uri="{28A0092B-C50C-407E-A947-70E740481C1C}">
                <a14:useLocalDpi xmlns:a14="http://schemas.microsoft.com/office/drawing/2010/main" val="0"/>
              </a:ext>
            </a:extLst>
          </a:blip>
          <a:stretch>
            <a:fillRect/>
          </a:stretch>
        </p:blipFill>
        <p:spPr>
          <a:xfrm>
            <a:off x="5926913" y="2272924"/>
            <a:ext cx="1374967" cy="591981"/>
          </a:xfrm>
          <a:prstGeom prst="rect">
            <a:avLst/>
          </a:prstGeom>
        </p:spPr>
      </p:pic>
      <p:pic>
        <p:nvPicPr>
          <p:cNvPr id="4" name="Picture 3">
            <a:extLst>
              <a:ext uri="{FF2B5EF4-FFF2-40B4-BE49-F238E27FC236}">
                <a16:creationId xmlns:a16="http://schemas.microsoft.com/office/drawing/2014/main" id="{EF632AAA-1573-4DD4-81BA-FCB64DAC36A2}"/>
              </a:ext>
            </a:extLst>
          </p:cNvPr>
          <p:cNvPicPr>
            <a:picLocks noChangeAspect="1"/>
          </p:cNvPicPr>
          <p:nvPr/>
        </p:nvPicPr>
        <p:blipFill>
          <a:blip r:embed="rId5"/>
          <a:stretch>
            <a:fillRect/>
          </a:stretch>
        </p:blipFill>
        <p:spPr>
          <a:xfrm>
            <a:off x="1623758" y="5129484"/>
            <a:ext cx="1190655" cy="1147619"/>
          </a:xfrm>
          <a:prstGeom prst="rect">
            <a:avLst/>
          </a:prstGeom>
        </p:spPr>
      </p:pic>
      <p:pic>
        <p:nvPicPr>
          <p:cNvPr id="6" name="Picture 5">
            <a:extLst>
              <a:ext uri="{FF2B5EF4-FFF2-40B4-BE49-F238E27FC236}">
                <a16:creationId xmlns:a16="http://schemas.microsoft.com/office/drawing/2014/main" id="{982533F1-0849-4E41-AF60-12F4ACF81ED2}"/>
              </a:ext>
            </a:extLst>
          </p:cNvPr>
          <p:cNvPicPr>
            <a:picLocks noChangeAspect="1"/>
          </p:cNvPicPr>
          <p:nvPr/>
        </p:nvPicPr>
        <p:blipFill>
          <a:blip r:embed="rId6"/>
          <a:stretch>
            <a:fillRect/>
          </a:stretch>
        </p:blipFill>
        <p:spPr>
          <a:xfrm rot="19924574">
            <a:off x="5452614" y="1065648"/>
            <a:ext cx="512316" cy="345030"/>
          </a:xfrm>
          <a:prstGeom prst="rect">
            <a:avLst/>
          </a:prstGeom>
        </p:spPr>
      </p:pic>
      <p:pic>
        <p:nvPicPr>
          <p:cNvPr id="41" name="Picture 40">
            <a:extLst>
              <a:ext uri="{FF2B5EF4-FFF2-40B4-BE49-F238E27FC236}">
                <a16:creationId xmlns:a16="http://schemas.microsoft.com/office/drawing/2014/main" id="{91ECA18D-22A9-4980-B6C6-E0AE91481881}"/>
              </a:ext>
            </a:extLst>
          </p:cNvPr>
          <p:cNvPicPr>
            <a:picLocks noChangeAspect="1"/>
          </p:cNvPicPr>
          <p:nvPr/>
        </p:nvPicPr>
        <p:blipFill>
          <a:blip r:embed="rId6"/>
          <a:stretch>
            <a:fillRect/>
          </a:stretch>
        </p:blipFill>
        <p:spPr>
          <a:xfrm rot="19924574">
            <a:off x="8135421" y="1002280"/>
            <a:ext cx="512316" cy="345030"/>
          </a:xfrm>
          <a:prstGeom prst="rect">
            <a:avLst/>
          </a:prstGeom>
        </p:spPr>
      </p:pic>
      <p:pic>
        <p:nvPicPr>
          <p:cNvPr id="42" name="Picture 41">
            <a:extLst>
              <a:ext uri="{FF2B5EF4-FFF2-40B4-BE49-F238E27FC236}">
                <a16:creationId xmlns:a16="http://schemas.microsoft.com/office/drawing/2014/main" id="{FD3EDD8D-E5AB-418B-846C-509A611CB2F9}"/>
              </a:ext>
            </a:extLst>
          </p:cNvPr>
          <p:cNvPicPr>
            <a:picLocks noChangeAspect="1"/>
          </p:cNvPicPr>
          <p:nvPr/>
        </p:nvPicPr>
        <p:blipFill>
          <a:blip r:embed="rId6"/>
          <a:stretch>
            <a:fillRect/>
          </a:stretch>
        </p:blipFill>
        <p:spPr>
          <a:xfrm rot="19924574">
            <a:off x="9935909" y="1035999"/>
            <a:ext cx="512316" cy="345030"/>
          </a:xfrm>
          <a:prstGeom prst="rect">
            <a:avLst/>
          </a:prstGeom>
        </p:spPr>
      </p:pic>
      <p:pic>
        <p:nvPicPr>
          <p:cNvPr id="43" name="Picture 42">
            <a:extLst>
              <a:ext uri="{FF2B5EF4-FFF2-40B4-BE49-F238E27FC236}">
                <a16:creationId xmlns:a16="http://schemas.microsoft.com/office/drawing/2014/main" id="{65E37286-497E-4F55-9488-2416ADAA6B35}"/>
              </a:ext>
            </a:extLst>
          </p:cNvPr>
          <p:cNvPicPr>
            <a:picLocks noChangeAspect="1"/>
          </p:cNvPicPr>
          <p:nvPr/>
        </p:nvPicPr>
        <p:blipFill>
          <a:blip r:embed="rId6"/>
          <a:stretch>
            <a:fillRect/>
          </a:stretch>
        </p:blipFill>
        <p:spPr>
          <a:xfrm rot="9061712">
            <a:off x="9318020" y="2383362"/>
            <a:ext cx="512316" cy="345030"/>
          </a:xfrm>
          <a:prstGeom prst="rect">
            <a:avLst/>
          </a:prstGeom>
        </p:spPr>
      </p:pic>
      <p:pic>
        <p:nvPicPr>
          <p:cNvPr id="44" name="Picture 43">
            <a:extLst>
              <a:ext uri="{FF2B5EF4-FFF2-40B4-BE49-F238E27FC236}">
                <a16:creationId xmlns:a16="http://schemas.microsoft.com/office/drawing/2014/main" id="{ED16ADE6-92B1-4E9D-9814-73D5E8DB6587}"/>
              </a:ext>
            </a:extLst>
          </p:cNvPr>
          <p:cNvPicPr>
            <a:picLocks noChangeAspect="1"/>
          </p:cNvPicPr>
          <p:nvPr/>
        </p:nvPicPr>
        <p:blipFill>
          <a:blip r:embed="rId6"/>
          <a:stretch>
            <a:fillRect/>
          </a:stretch>
        </p:blipFill>
        <p:spPr>
          <a:xfrm rot="9061712">
            <a:off x="3145176" y="2395776"/>
            <a:ext cx="512316" cy="345030"/>
          </a:xfrm>
          <a:prstGeom prst="rect">
            <a:avLst/>
          </a:prstGeom>
        </p:spPr>
      </p:pic>
      <p:pic>
        <p:nvPicPr>
          <p:cNvPr id="45" name="Picture 44">
            <a:extLst>
              <a:ext uri="{FF2B5EF4-FFF2-40B4-BE49-F238E27FC236}">
                <a16:creationId xmlns:a16="http://schemas.microsoft.com/office/drawing/2014/main" id="{CB8EF49C-E7DF-4947-99E8-2E10984C90CC}"/>
              </a:ext>
            </a:extLst>
          </p:cNvPr>
          <p:cNvPicPr>
            <a:picLocks noChangeAspect="1"/>
          </p:cNvPicPr>
          <p:nvPr/>
        </p:nvPicPr>
        <p:blipFill>
          <a:blip r:embed="rId6"/>
          <a:stretch>
            <a:fillRect/>
          </a:stretch>
        </p:blipFill>
        <p:spPr>
          <a:xfrm rot="19924574">
            <a:off x="2361663" y="4018511"/>
            <a:ext cx="512316" cy="345030"/>
          </a:xfrm>
          <a:prstGeom prst="rect">
            <a:avLst/>
          </a:prstGeom>
        </p:spPr>
      </p:pic>
      <p:pic>
        <p:nvPicPr>
          <p:cNvPr id="46" name="Picture 45">
            <a:extLst>
              <a:ext uri="{FF2B5EF4-FFF2-40B4-BE49-F238E27FC236}">
                <a16:creationId xmlns:a16="http://schemas.microsoft.com/office/drawing/2014/main" id="{700DC058-DB2F-4D97-9EF6-BE20A6B7BB2A}"/>
              </a:ext>
            </a:extLst>
          </p:cNvPr>
          <p:cNvPicPr>
            <a:picLocks noChangeAspect="1"/>
          </p:cNvPicPr>
          <p:nvPr/>
        </p:nvPicPr>
        <p:blipFill>
          <a:blip r:embed="rId6"/>
          <a:stretch>
            <a:fillRect/>
          </a:stretch>
        </p:blipFill>
        <p:spPr>
          <a:xfrm rot="19924574">
            <a:off x="5126100" y="3990235"/>
            <a:ext cx="512316" cy="345030"/>
          </a:xfrm>
          <a:prstGeom prst="rect">
            <a:avLst/>
          </a:prstGeom>
        </p:spPr>
      </p:pic>
      <p:pic>
        <p:nvPicPr>
          <p:cNvPr id="47" name="Picture 46">
            <a:extLst>
              <a:ext uri="{FF2B5EF4-FFF2-40B4-BE49-F238E27FC236}">
                <a16:creationId xmlns:a16="http://schemas.microsoft.com/office/drawing/2014/main" id="{0E82FA35-8002-4F85-AE0E-CD085FD60252}"/>
              </a:ext>
            </a:extLst>
          </p:cNvPr>
          <p:cNvPicPr>
            <a:picLocks noChangeAspect="1"/>
          </p:cNvPicPr>
          <p:nvPr/>
        </p:nvPicPr>
        <p:blipFill>
          <a:blip r:embed="rId6"/>
          <a:stretch>
            <a:fillRect/>
          </a:stretch>
        </p:blipFill>
        <p:spPr>
          <a:xfrm rot="19924574">
            <a:off x="9170560" y="3982480"/>
            <a:ext cx="512316" cy="345030"/>
          </a:xfrm>
          <a:prstGeom prst="rect">
            <a:avLst/>
          </a:prstGeom>
        </p:spPr>
      </p:pic>
      <p:pic>
        <p:nvPicPr>
          <p:cNvPr id="48" name="Picture 47">
            <a:extLst>
              <a:ext uri="{FF2B5EF4-FFF2-40B4-BE49-F238E27FC236}">
                <a16:creationId xmlns:a16="http://schemas.microsoft.com/office/drawing/2014/main" id="{9C852843-1B84-4F64-8D5B-8F231A7BF873}"/>
              </a:ext>
            </a:extLst>
          </p:cNvPr>
          <p:cNvPicPr>
            <a:picLocks noChangeAspect="1"/>
          </p:cNvPicPr>
          <p:nvPr/>
        </p:nvPicPr>
        <p:blipFill>
          <a:blip r:embed="rId6"/>
          <a:stretch>
            <a:fillRect/>
          </a:stretch>
        </p:blipFill>
        <p:spPr>
          <a:xfrm rot="10549560">
            <a:off x="8204701" y="5491635"/>
            <a:ext cx="512316" cy="345030"/>
          </a:xfrm>
          <a:prstGeom prst="rect">
            <a:avLst/>
          </a:prstGeom>
        </p:spPr>
      </p:pic>
      <p:pic>
        <p:nvPicPr>
          <p:cNvPr id="49" name="Picture 48">
            <a:extLst>
              <a:ext uri="{FF2B5EF4-FFF2-40B4-BE49-F238E27FC236}">
                <a16:creationId xmlns:a16="http://schemas.microsoft.com/office/drawing/2014/main" id="{80CECF99-6D99-40AA-B14A-FE55F1083CFE}"/>
              </a:ext>
            </a:extLst>
          </p:cNvPr>
          <p:cNvPicPr>
            <a:picLocks noChangeAspect="1"/>
          </p:cNvPicPr>
          <p:nvPr/>
        </p:nvPicPr>
        <p:blipFill>
          <a:blip r:embed="rId6"/>
          <a:stretch>
            <a:fillRect/>
          </a:stretch>
        </p:blipFill>
        <p:spPr>
          <a:xfrm rot="10590785">
            <a:off x="5310242" y="5506392"/>
            <a:ext cx="512316" cy="345030"/>
          </a:xfrm>
          <a:prstGeom prst="rect">
            <a:avLst/>
          </a:prstGeom>
        </p:spPr>
      </p:pic>
      <p:pic>
        <p:nvPicPr>
          <p:cNvPr id="50" name="Picture 49">
            <a:extLst>
              <a:ext uri="{FF2B5EF4-FFF2-40B4-BE49-F238E27FC236}">
                <a16:creationId xmlns:a16="http://schemas.microsoft.com/office/drawing/2014/main" id="{E76FBA0B-5455-48F9-BF55-27F91B6DD1D1}"/>
              </a:ext>
            </a:extLst>
          </p:cNvPr>
          <p:cNvPicPr>
            <a:picLocks noChangeAspect="1"/>
          </p:cNvPicPr>
          <p:nvPr/>
        </p:nvPicPr>
        <p:blipFill>
          <a:blip r:embed="rId6"/>
          <a:stretch>
            <a:fillRect/>
          </a:stretch>
        </p:blipFill>
        <p:spPr>
          <a:xfrm rot="15431791">
            <a:off x="-90328" y="3294214"/>
            <a:ext cx="512316" cy="345030"/>
          </a:xfrm>
          <a:prstGeom prst="rect">
            <a:avLst/>
          </a:prstGeom>
        </p:spPr>
      </p:pic>
      <p:pic>
        <p:nvPicPr>
          <p:cNvPr id="8" name="Picture 7">
            <a:extLst>
              <a:ext uri="{FF2B5EF4-FFF2-40B4-BE49-F238E27FC236}">
                <a16:creationId xmlns:a16="http://schemas.microsoft.com/office/drawing/2014/main" id="{BAB321AD-8B29-4042-BD39-DE08DE74BF8E}"/>
              </a:ext>
            </a:extLst>
          </p:cNvPr>
          <p:cNvPicPr>
            <a:picLocks noChangeAspect="1"/>
          </p:cNvPicPr>
          <p:nvPr/>
        </p:nvPicPr>
        <p:blipFill>
          <a:blip r:embed="rId7"/>
          <a:stretch>
            <a:fillRect/>
          </a:stretch>
        </p:blipFill>
        <p:spPr>
          <a:xfrm>
            <a:off x="809794" y="210433"/>
            <a:ext cx="879931" cy="829699"/>
          </a:xfrm>
          <a:prstGeom prst="rect">
            <a:avLst/>
          </a:prstGeom>
        </p:spPr>
      </p:pic>
      <p:pic>
        <p:nvPicPr>
          <p:cNvPr id="52" name="Picture 51">
            <a:extLst>
              <a:ext uri="{FF2B5EF4-FFF2-40B4-BE49-F238E27FC236}">
                <a16:creationId xmlns:a16="http://schemas.microsoft.com/office/drawing/2014/main" id="{21D0438D-B62B-4264-8913-2A7BD614F19D}"/>
              </a:ext>
            </a:extLst>
          </p:cNvPr>
          <p:cNvPicPr>
            <a:picLocks noChangeAspect="1"/>
          </p:cNvPicPr>
          <p:nvPr/>
        </p:nvPicPr>
        <p:blipFill>
          <a:blip r:embed="rId3"/>
          <a:stretch>
            <a:fillRect/>
          </a:stretch>
        </p:blipFill>
        <p:spPr>
          <a:xfrm>
            <a:off x="2662999" y="75461"/>
            <a:ext cx="1750524" cy="1670238"/>
          </a:xfrm>
          <a:prstGeom prst="rect">
            <a:avLst/>
          </a:prstGeom>
        </p:spPr>
      </p:pic>
      <p:sp>
        <p:nvSpPr>
          <p:cNvPr id="53" name="Text Box 21">
            <a:extLst>
              <a:ext uri="{FF2B5EF4-FFF2-40B4-BE49-F238E27FC236}">
                <a16:creationId xmlns:a16="http://schemas.microsoft.com/office/drawing/2014/main" id="{13235AE5-64BD-43C0-B610-D9E8A9619BB9}"/>
              </a:ext>
            </a:extLst>
          </p:cNvPr>
          <p:cNvSpPr txBox="1">
            <a:spLocks noChangeArrowheads="1"/>
          </p:cNvSpPr>
          <p:nvPr/>
        </p:nvSpPr>
        <p:spPr bwMode="auto">
          <a:xfrm>
            <a:off x="2826546" y="279041"/>
            <a:ext cx="1466219" cy="534590"/>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UNDERSTAND </a:t>
            </a: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oracy and the power of talk</a:t>
            </a:r>
          </a:p>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200" dirty="0">
              <a:solidFill>
                <a:srgbClr val="FF0000"/>
              </a:solidFill>
              <a:latin typeface="Arial" panose="020B0604020202020204" pitchFamily="34" charset="0"/>
            </a:endParaRPr>
          </a:p>
        </p:txBody>
      </p:sp>
      <p:cxnSp>
        <p:nvCxnSpPr>
          <p:cNvPr id="54" name="Straight Connector 53">
            <a:extLst>
              <a:ext uri="{FF2B5EF4-FFF2-40B4-BE49-F238E27FC236}">
                <a16:creationId xmlns:a16="http://schemas.microsoft.com/office/drawing/2014/main" id="{0CA01D31-3DD6-483E-9445-CAA6B9AAB6FF}"/>
              </a:ext>
            </a:extLst>
          </p:cNvPr>
          <p:cNvCxnSpPr>
            <a:cxnSpLocks/>
          </p:cNvCxnSpPr>
          <p:nvPr/>
        </p:nvCxnSpPr>
        <p:spPr>
          <a:xfrm flipV="1">
            <a:off x="4758187" y="1040132"/>
            <a:ext cx="0" cy="34471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56" name="Picture 55">
            <a:extLst>
              <a:ext uri="{FF2B5EF4-FFF2-40B4-BE49-F238E27FC236}">
                <a16:creationId xmlns:a16="http://schemas.microsoft.com/office/drawing/2014/main" id="{18F9A55D-E68C-4EE4-A012-FB77905E1905}"/>
              </a:ext>
            </a:extLst>
          </p:cNvPr>
          <p:cNvPicPr>
            <a:picLocks noChangeAspect="1"/>
          </p:cNvPicPr>
          <p:nvPr/>
        </p:nvPicPr>
        <p:blipFill>
          <a:blip r:embed="rId6"/>
          <a:stretch>
            <a:fillRect/>
          </a:stretch>
        </p:blipFill>
        <p:spPr>
          <a:xfrm rot="19924574">
            <a:off x="2586672" y="1054983"/>
            <a:ext cx="512316" cy="345030"/>
          </a:xfrm>
          <a:prstGeom prst="rect">
            <a:avLst/>
          </a:prstGeom>
        </p:spPr>
      </p:pic>
      <p:pic>
        <p:nvPicPr>
          <p:cNvPr id="57" name="Picture 56">
            <a:extLst>
              <a:ext uri="{FF2B5EF4-FFF2-40B4-BE49-F238E27FC236}">
                <a16:creationId xmlns:a16="http://schemas.microsoft.com/office/drawing/2014/main" id="{E856C643-E3C9-48D4-A1F5-8E885256066F}"/>
              </a:ext>
            </a:extLst>
          </p:cNvPr>
          <p:cNvPicPr>
            <a:picLocks noChangeAspect="1"/>
          </p:cNvPicPr>
          <p:nvPr/>
        </p:nvPicPr>
        <p:blipFill>
          <a:blip r:embed="rId3"/>
          <a:stretch>
            <a:fillRect/>
          </a:stretch>
        </p:blipFill>
        <p:spPr>
          <a:xfrm>
            <a:off x="5750467" y="-1"/>
            <a:ext cx="1752544" cy="1947341"/>
          </a:xfrm>
          <a:prstGeom prst="rect">
            <a:avLst/>
          </a:prstGeom>
        </p:spPr>
      </p:pic>
      <p:sp>
        <p:nvSpPr>
          <p:cNvPr id="59" name="Text Box 21">
            <a:extLst>
              <a:ext uri="{FF2B5EF4-FFF2-40B4-BE49-F238E27FC236}">
                <a16:creationId xmlns:a16="http://schemas.microsoft.com/office/drawing/2014/main" id="{3C615A81-CCFA-4CED-9FE7-3C6D280761AA}"/>
              </a:ext>
            </a:extLst>
          </p:cNvPr>
          <p:cNvSpPr txBox="1">
            <a:spLocks noChangeArrowheads="1"/>
          </p:cNvSpPr>
          <p:nvPr/>
        </p:nvSpPr>
        <p:spPr bwMode="auto">
          <a:xfrm>
            <a:off x="5828093" y="198644"/>
            <a:ext cx="1597313" cy="967674"/>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 ABOUT</a:t>
            </a: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formality and academic register language </a:t>
            </a:r>
            <a:endParaRPr lang="en-US" altLang="en-US" sz="1200" dirty="0">
              <a:solidFill>
                <a:srgbClr val="0070C0"/>
              </a:solidFill>
              <a:latin typeface="Arial" panose="020B0604020202020204" pitchFamily="34" charset="0"/>
            </a:endParaRPr>
          </a:p>
          <a:p>
            <a:pPr algn="ctr" defTabSz="914471" eaLnBrk="0" fontAlgn="base" hangingPunct="0">
              <a:spcBef>
                <a:spcPct val="0"/>
              </a:spcBef>
              <a:spcAft>
                <a:spcPct val="0"/>
              </a:spcAft>
            </a:pPr>
            <a:endPar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1" name="Picture 60">
            <a:extLst>
              <a:ext uri="{FF2B5EF4-FFF2-40B4-BE49-F238E27FC236}">
                <a16:creationId xmlns:a16="http://schemas.microsoft.com/office/drawing/2014/main" id="{869AF3D1-C3CA-449D-A6F1-2BE5E3CB9064}"/>
              </a:ext>
            </a:extLst>
          </p:cNvPr>
          <p:cNvPicPr>
            <a:picLocks noChangeAspect="1"/>
          </p:cNvPicPr>
          <p:nvPr/>
        </p:nvPicPr>
        <p:blipFill>
          <a:blip r:embed="rId3"/>
          <a:stretch>
            <a:fillRect/>
          </a:stretch>
        </p:blipFill>
        <p:spPr>
          <a:xfrm>
            <a:off x="8106317" y="1426270"/>
            <a:ext cx="1367469" cy="1504111"/>
          </a:xfrm>
          <a:prstGeom prst="rect">
            <a:avLst/>
          </a:prstGeom>
        </p:spPr>
      </p:pic>
      <p:sp>
        <p:nvSpPr>
          <p:cNvPr id="62" name="Text Box 21">
            <a:extLst>
              <a:ext uri="{FF2B5EF4-FFF2-40B4-BE49-F238E27FC236}">
                <a16:creationId xmlns:a16="http://schemas.microsoft.com/office/drawing/2014/main" id="{994389A3-1C33-4BF2-8C2D-63691FEA3AA1}"/>
              </a:ext>
            </a:extLst>
          </p:cNvPr>
          <p:cNvSpPr txBox="1">
            <a:spLocks noChangeArrowheads="1"/>
          </p:cNvSpPr>
          <p:nvPr/>
        </p:nvSpPr>
        <p:spPr bwMode="auto">
          <a:xfrm>
            <a:off x="6866394" y="2911469"/>
            <a:ext cx="1372555" cy="530456"/>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how to choose the best arguments</a:t>
            </a:r>
            <a:endParaRPr lang="en-US" altLang="en-US" sz="1200" dirty="0">
              <a:solidFill>
                <a:srgbClr val="0070C0"/>
              </a:solidFill>
              <a:latin typeface="Arial" panose="020B0604020202020204" pitchFamily="34" charset="0"/>
            </a:endParaRPr>
          </a:p>
          <a:p>
            <a:pPr algn="ctr" defTabSz="914471" eaLnBrk="0" fontAlgn="base" hangingPunct="0">
              <a:spcBef>
                <a:spcPct val="0"/>
              </a:spcBef>
              <a:spcAft>
                <a:spcPct val="0"/>
              </a:spcAft>
            </a:pPr>
            <a:endParaRPr lang="en-US" altLang="en-US" sz="1200" dirty="0">
              <a:solidFill>
                <a:srgbClr val="0070C0"/>
              </a:solidFill>
              <a:latin typeface="Arial" panose="020B0604020202020204" pitchFamily="34" charset="0"/>
            </a:endParaRPr>
          </a:p>
        </p:txBody>
      </p:sp>
      <p:sp>
        <p:nvSpPr>
          <p:cNvPr id="65" name="Text Box 21">
            <a:extLst>
              <a:ext uri="{FF2B5EF4-FFF2-40B4-BE49-F238E27FC236}">
                <a16:creationId xmlns:a16="http://schemas.microsoft.com/office/drawing/2014/main" id="{33BB6469-5B34-4EFD-A93F-516A09A99DF4}"/>
              </a:ext>
            </a:extLst>
          </p:cNvPr>
          <p:cNvSpPr txBox="1">
            <a:spLocks noChangeArrowheads="1"/>
          </p:cNvSpPr>
          <p:nvPr/>
        </p:nvSpPr>
        <p:spPr bwMode="auto">
          <a:xfrm>
            <a:off x="7236052" y="4576110"/>
            <a:ext cx="1344116" cy="873387"/>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how to plan for a debate.</a:t>
            </a:r>
            <a:endParaRPr lang="en-US" altLang="en-US" sz="1200" dirty="0">
              <a:solidFill>
                <a:srgbClr val="0070C0"/>
              </a:solidFill>
              <a:latin typeface="Arial" panose="020B0604020202020204" pitchFamily="34" charset="0"/>
            </a:endParaRPr>
          </a:p>
          <a:p>
            <a:pPr algn="ctr" defTabSz="914471" eaLnBrk="0" fontAlgn="base" hangingPunct="0">
              <a:spcBef>
                <a:spcPct val="0"/>
              </a:spcBef>
              <a:spcAft>
                <a:spcPct val="0"/>
              </a:spcAft>
            </a:pPr>
            <a:endParaRPr lang="en-US" altLang="en-US" sz="1200" dirty="0">
              <a:solidFill>
                <a:srgbClr val="0070C0"/>
              </a:solidFill>
              <a:latin typeface="Arial" panose="020B0604020202020204" pitchFamily="34" charset="0"/>
            </a:endParaRPr>
          </a:p>
        </p:txBody>
      </p:sp>
      <p:cxnSp>
        <p:nvCxnSpPr>
          <p:cNvPr id="66" name="Straight Connector 65">
            <a:extLst>
              <a:ext uri="{FF2B5EF4-FFF2-40B4-BE49-F238E27FC236}">
                <a16:creationId xmlns:a16="http://schemas.microsoft.com/office/drawing/2014/main" id="{09863DA8-9CC3-4C92-A43D-3F03B26F872F}"/>
              </a:ext>
            </a:extLst>
          </p:cNvPr>
          <p:cNvCxnSpPr>
            <a:cxnSpLocks/>
          </p:cNvCxnSpPr>
          <p:nvPr/>
        </p:nvCxnSpPr>
        <p:spPr>
          <a:xfrm flipV="1">
            <a:off x="6267963" y="5473447"/>
            <a:ext cx="0" cy="335845"/>
          </a:xfrm>
          <a:prstGeom prst="line">
            <a:avLst/>
          </a:prstGeom>
          <a:noFill/>
          <a:ln w="28575" cap="flat" cmpd="sng" algn="ctr">
            <a:solidFill>
              <a:sysClr val="windowText" lastClr="000000"/>
            </a:solidFill>
            <a:prstDash val="solid"/>
            <a:miter lim="800000"/>
          </a:ln>
          <a:effectLst/>
        </p:spPr>
      </p:cxnSp>
      <p:sp>
        <p:nvSpPr>
          <p:cNvPr id="67" name="Text Box 21">
            <a:extLst>
              <a:ext uri="{FF2B5EF4-FFF2-40B4-BE49-F238E27FC236}">
                <a16:creationId xmlns:a16="http://schemas.microsoft.com/office/drawing/2014/main" id="{8DFEAA9E-19A5-4281-98CD-C8225CF60D73}"/>
              </a:ext>
            </a:extLst>
          </p:cNvPr>
          <p:cNvSpPr txBox="1">
            <a:spLocks noChangeArrowheads="1"/>
          </p:cNvSpPr>
          <p:nvPr/>
        </p:nvSpPr>
        <p:spPr bwMode="auto">
          <a:xfrm>
            <a:off x="10896254" y="1227498"/>
            <a:ext cx="1294124" cy="628127"/>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 ABOUT</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persuasive language</a:t>
            </a:r>
            <a:endParaRPr lang="en-US" altLang="en-US" sz="1200" dirty="0">
              <a:solidFill>
                <a:srgbClr val="0070C0"/>
              </a:solidFill>
              <a:latin typeface="Arial" panose="020B0604020202020204" pitchFamily="34" charset="0"/>
            </a:endParaRPr>
          </a:p>
          <a:p>
            <a:pPr algn="ctr" defTabSz="914471" eaLnBrk="0" fontAlgn="base" hangingPunct="0">
              <a:spcBef>
                <a:spcPct val="0"/>
              </a:spcBef>
              <a:spcAft>
                <a:spcPct val="0"/>
              </a:spcAft>
            </a:pPr>
            <a:endParaRPr lang="en-US" altLang="en-US" sz="1200" dirty="0">
              <a:solidFill>
                <a:srgbClr val="0070C0"/>
              </a:solidFill>
              <a:latin typeface="Arial" panose="020B0604020202020204" pitchFamily="34" charset="0"/>
            </a:endParaRPr>
          </a:p>
        </p:txBody>
      </p:sp>
      <p:sp>
        <p:nvSpPr>
          <p:cNvPr id="3" name="TextBox 2">
            <a:extLst>
              <a:ext uri="{FF2B5EF4-FFF2-40B4-BE49-F238E27FC236}">
                <a16:creationId xmlns:a16="http://schemas.microsoft.com/office/drawing/2014/main" id="{CCA67472-277E-49E6-9351-91E093C2DAFB}"/>
              </a:ext>
            </a:extLst>
          </p:cNvPr>
          <p:cNvSpPr txBox="1"/>
          <p:nvPr/>
        </p:nvSpPr>
        <p:spPr>
          <a:xfrm>
            <a:off x="2662999" y="185076"/>
            <a:ext cx="507169" cy="400110"/>
          </a:xfrm>
          <a:prstGeom prst="rect">
            <a:avLst/>
          </a:prstGeom>
          <a:noFill/>
        </p:spPr>
        <p:txBody>
          <a:bodyPr wrap="square" rtlCol="0">
            <a:spAutoFit/>
          </a:bodyPr>
          <a:lstStyle/>
          <a:p>
            <a:r>
              <a:rPr lang="en-GB" sz="2000" dirty="0">
                <a:latin typeface="Bakso Sapi" pitchFamily="50" charset="0"/>
              </a:rPr>
              <a:t>1</a:t>
            </a:r>
          </a:p>
        </p:txBody>
      </p:sp>
      <p:sp>
        <p:nvSpPr>
          <p:cNvPr id="68" name="TextBox 67">
            <a:extLst>
              <a:ext uri="{FF2B5EF4-FFF2-40B4-BE49-F238E27FC236}">
                <a16:creationId xmlns:a16="http://schemas.microsoft.com/office/drawing/2014/main" id="{189F05E6-0C3F-4C18-A41F-1A9A953F5938}"/>
              </a:ext>
            </a:extLst>
          </p:cNvPr>
          <p:cNvSpPr txBox="1"/>
          <p:nvPr/>
        </p:nvSpPr>
        <p:spPr>
          <a:xfrm>
            <a:off x="5745019" y="132158"/>
            <a:ext cx="507169" cy="400110"/>
          </a:xfrm>
          <a:prstGeom prst="rect">
            <a:avLst/>
          </a:prstGeom>
          <a:noFill/>
        </p:spPr>
        <p:txBody>
          <a:bodyPr wrap="square" rtlCol="0">
            <a:spAutoFit/>
          </a:bodyPr>
          <a:lstStyle/>
          <a:p>
            <a:r>
              <a:rPr lang="en-GB" sz="2000" dirty="0">
                <a:latin typeface="Bakso Sapi" pitchFamily="50" charset="0"/>
              </a:rPr>
              <a:t>2</a:t>
            </a:r>
          </a:p>
        </p:txBody>
      </p:sp>
      <p:sp>
        <p:nvSpPr>
          <p:cNvPr id="69" name="TextBox 68">
            <a:extLst>
              <a:ext uri="{FF2B5EF4-FFF2-40B4-BE49-F238E27FC236}">
                <a16:creationId xmlns:a16="http://schemas.microsoft.com/office/drawing/2014/main" id="{1B785AF7-198D-4593-B854-A2E3135BF4AC}"/>
              </a:ext>
            </a:extLst>
          </p:cNvPr>
          <p:cNvSpPr txBox="1"/>
          <p:nvPr/>
        </p:nvSpPr>
        <p:spPr>
          <a:xfrm>
            <a:off x="8460859" y="129074"/>
            <a:ext cx="507169" cy="400110"/>
          </a:xfrm>
          <a:prstGeom prst="rect">
            <a:avLst/>
          </a:prstGeom>
          <a:noFill/>
        </p:spPr>
        <p:txBody>
          <a:bodyPr wrap="square" rtlCol="0">
            <a:spAutoFit/>
          </a:bodyPr>
          <a:lstStyle/>
          <a:p>
            <a:r>
              <a:rPr lang="en-GB" sz="2000" dirty="0">
                <a:latin typeface="Bakso Sapi" pitchFamily="50" charset="0"/>
              </a:rPr>
              <a:t>3</a:t>
            </a:r>
          </a:p>
        </p:txBody>
      </p:sp>
      <p:sp>
        <p:nvSpPr>
          <p:cNvPr id="70" name="TextBox 69">
            <a:extLst>
              <a:ext uri="{FF2B5EF4-FFF2-40B4-BE49-F238E27FC236}">
                <a16:creationId xmlns:a16="http://schemas.microsoft.com/office/drawing/2014/main" id="{9068D670-BE1B-44F2-99E0-E6C76FADE26B}"/>
              </a:ext>
            </a:extLst>
          </p:cNvPr>
          <p:cNvSpPr txBox="1"/>
          <p:nvPr/>
        </p:nvSpPr>
        <p:spPr>
          <a:xfrm>
            <a:off x="10796000" y="1173130"/>
            <a:ext cx="507169" cy="400110"/>
          </a:xfrm>
          <a:prstGeom prst="rect">
            <a:avLst/>
          </a:prstGeom>
          <a:noFill/>
        </p:spPr>
        <p:txBody>
          <a:bodyPr wrap="square" rtlCol="0">
            <a:spAutoFit/>
          </a:bodyPr>
          <a:lstStyle/>
          <a:p>
            <a:r>
              <a:rPr lang="en-GB" sz="2000" dirty="0">
                <a:latin typeface="Bakso Sapi" pitchFamily="50" charset="0"/>
              </a:rPr>
              <a:t>4</a:t>
            </a:r>
          </a:p>
        </p:txBody>
      </p:sp>
      <p:sp>
        <p:nvSpPr>
          <p:cNvPr id="71" name="TextBox 70">
            <a:extLst>
              <a:ext uri="{FF2B5EF4-FFF2-40B4-BE49-F238E27FC236}">
                <a16:creationId xmlns:a16="http://schemas.microsoft.com/office/drawing/2014/main" id="{9F572A9C-14D3-4F9A-9AEF-7BF7349B45E2}"/>
              </a:ext>
            </a:extLst>
          </p:cNvPr>
          <p:cNvSpPr txBox="1"/>
          <p:nvPr/>
        </p:nvSpPr>
        <p:spPr>
          <a:xfrm>
            <a:off x="8084456" y="1482178"/>
            <a:ext cx="507169" cy="400110"/>
          </a:xfrm>
          <a:prstGeom prst="rect">
            <a:avLst/>
          </a:prstGeom>
          <a:noFill/>
        </p:spPr>
        <p:txBody>
          <a:bodyPr wrap="square" rtlCol="0">
            <a:spAutoFit/>
          </a:bodyPr>
          <a:lstStyle/>
          <a:p>
            <a:r>
              <a:rPr lang="en-GB" sz="2000" dirty="0">
                <a:latin typeface="Bakso Sapi" pitchFamily="50" charset="0"/>
              </a:rPr>
              <a:t>5</a:t>
            </a:r>
          </a:p>
        </p:txBody>
      </p:sp>
      <p:sp>
        <p:nvSpPr>
          <p:cNvPr id="72" name="TextBox 71">
            <a:extLst>
              <a:ext uri="{FF2B5EF4-FFF2-40B4-BE49-F238E27FC236}">
                <a16:creationId xmlns:a16="http://schemas.microsoft.com/office/drawing/2014/main" id="{A6B4B57D-3755-4D8C-A68A-B5338C6F71B2}"/>
              </a:ext>
            </a:extLst>
          </p:cNvPr>
          <p:cNvSpPr txBox="1"/>
          <p:nvPr/>
        </p:nvSpPr>
        <p:spPr>
          <a:xfrm>
            <a:off x="6698601" y="2806627"/>
            <a:ext cx="507169" cy="400110"/>
          </a:xfrm>
          <a:prstGeom prst="rect">
            <a:avLst/>
          </a:prstGeom>
          <a:noFill/>
        </p:spPr>
        <p:txBody>
          <a:bodyPr wrap="square" rtlCol="0">
            <a:spAutoFit/>
          </a:bodyPr>
          <a:lstStyle/>
          <a:p>
            <a:r>
              <a:rPr lang="en-GB" sz="2000" dirty="0">
                <a:latin typeface="Bakso Sapi" pitchFamily="50" charset="0"/>
              </a:rPr>
              <a:t>8</a:t>
            </a:r>
          </a:p>
        </p:txBody>
      </p:sp>
      <p:sp>
        <p:nvSpPr>
          <p:cNvPr id="73" name="TextBox 72">
            <a:extLst>
              <a:ext uri="{FF2B5EF4-FFF2-40B4-BE49-F238E27FC236}">
                <a16:creationId xmlns:a16="http://schemas.microsoft.com/office/drawing/2014/main" id="{231A2FAF-9807-4509-B578-22AC33993F1C}"/>
              </a:ext>
            </a:extLst>
          </p:cNvPr>
          <p:cNvSpPr txBox="1"/>
          <p:nvPr/>
        </p:nvSpPr>
        <p:spPr>
          <a:xfrm>
            <a:off x="3567468" y="2899231"/>
            <a:ext cx="507169" cy="400110"/>
          </a:xfrm>
          <a:prstGeom prst="rect">
            <a:avLst/>
          </a:prstGeom>
          <a:noFill/>
        </p:spPr>
        <p:txBody>
          <a:bodyPr wrap="square" rtlCol="0">
            <a:spAutoFit/>
          </a:bodyPr>
          <a:lstStyle/>
          <a:p>
            <a:r>
              <a:rPr lang="en-GB" sz="2000" dirty="0">
                <a:latin typeface="Bakso Sapi" pitchFamily="50" charset="0"/>
              </a:rPr>
              <a:t>7</a:t>
            </a:r>
          </a:p>
        </p:txBody>
      </p:sp>
      <p:sp>
        <p:nvSpPr>
          <p:cNvPr id="76" name="TextBox 75">
            <a:extLst>
              <a:ext uri="{FF2B5EF4-FFF2-40B4-BE49-F238E27FC236}">
                <a16:creationId xmlns:a16="http://schemas.microsoft.com/office/drawing/2014/main" id="{FF092E50-D70F-41AE-A422-E22E2BD7CE61}"/>
              </a:ext>
            </a:extLst>
          </p:cNvPr>
          <p:cNvSpPr txBox="1"/>
          <p:nvPr/>
        </p:nvSpPr>
        <p:spPr>
          <a:xfrm>
            <a:off x="1473846" y="2020920"/>
            <a:ext cx="507169" cy="400110"/>
          </a:xfrm>
          <a:prstGeom prst="rect">
            <a:avLst/>
          </a:prstGeom>
          <a:noFill/>
        </p:spPr>
        <p:txBody>
          <a:bodyPr wrap="square" rtlCol="0">
            <a:spAutoFit/>
          </a:bodyPr>
          <a:lstStyle/>
          <a:p>
            <a:r>
              <a:rPr lang="en-GB" sz="2000" dirty="0">
                <a:latin typeface="Bakso Sapi" pitchFamily="50" charset="0"/>
              </a:rPr>
              <a:t>6</a:t>
            </a:r>
          </a:p>
        </p:txBody>
      </p:sp>
      <p:sp>
        <p:nvSpPr>
          <p:cNvPr id="77" name="TextBox 76">
            <a:extLst>
              <a:ext uri="{FF2B5EF4-FFF2-40B4-BE49-F238E27FC236}">
                <a16:creationId xmlns:a16="http://schemas.microsoft.com/office/drawing/2014/main" id="{F2647A73-49F3-4CC1-84D7-1A7C381B849B}"/>
              </a:ext>
            </a:extLst>
          </p:cNvPr>
          <p:cNvSpPr txBox="1"/>
          <p:nvPr/>
        </p:nvSpPr>
        <p:spPr>
          <a:xfrm>
            <a:off x="10629041" y="4101846"/>
            <a:ext cx="507169" cy="400110"/>
          </a:xfrm>
          <a:prstGeom prst="rect">
            <a:avLst/>
          </a:prstGeom>
          <a:noFill/>
        </p:spPr>
        <p:txBody>
          <a:bodyPr wrap="square" rtlCol="0">
            <a:spAutoFit/>
          </a:bodyPr>
          <a:lstStyle/>
          <a:p>
            <a:r>
              <a:rPr lang="en-GB" sz="2000" dirty="0">
                <a:latin typeface="Bakso Sapi" pitchFamily="50" charset="0"/>
              </a:rPr>
              <a:t>9</a:t>
            </a:r>
          </a:p>
        </p:txBody>
      </p:sp>
      <p:sp>
        <p:nvSpPr>
          <p:cNvPr id="78" name="TextBox 77">
            <a:extLst>
              <a:ext uri="{FF2B5EF4-FFF2-40B4-BE49-F238E27FC236}">
                <a16:creationId xmlns:a16="http://schemas.microsoft.com/office/drawing/2014/main" id="{C123EB37-192B-47B4-9689-15781CEE01C7}"/>
              </a:ext>
            </a:extLst>
          </p:cNvPr>
          <p:cNvSpPr txBox="1"/>
          <p:nvPr/>
        </p:nvSpPr>
        <p:spPr>
          <a:xfrm>
            <a:off x="7322184" y="4528190"/>
            <a:ext cx="507169" cy="400110"/>
          </a:xfrm>
          <a:prstGeom prst="rect">
            <a:avLst/>
          </a:prstGeom>
          <a:noFill/>
        </p:spPr>
        <p:txBody>
          <a:bodyPr wrap="square" rtlCol="0">
            <a:spAutoFit/>
          </a:bodyPr>
          <a:lstStyle/>
          <a:p>
            <a:r>
              <a:rPr lang="en-GB" sz="2000" dirty="0">
                <a:latin typeface="Bakso Sapi" pitchFamily="50" charset="0"/>
              </a:rPr>
              <a:t>10</a:t>
            </a:r>
          </a:p>
        </p:txBody>
      </p:sp>
      <p:sp>
        <p:nvSpPr>
          <p:cNvPr id="79" name="TextBox 78">
            <a:extLst>
              <a:ext uri="{FF2B5EF4-FFF2-40B4-BE49-F238E27FC236}">
                <a16:creationId xmlns:a16="http://schemas.microsoft.com/office/drawing/2014/main" id="{16A6602B-1F47-4084-AC1D-CE4509A21235}"/>
              </a:ext>
            </a:extLst>
          </p:cNvPr>
          <p:cNvSpPr txBox="1"/>
          <p:nvPr/>
        </p:nvSpPr>
        <p:spPr>
          <a:xfrm>
            <a:off x="3382387" y="4600693"/>
            <a:ext cx="507169" cy="400110"/>
          </a:xfrm>
          <a:prstGeom prst="rect">
            <a:avLst/>
          </a:prstGeom>
          <a:noFill/>
        </p:spPr>
        <p:txBody>
          <a:bodyPr wrap="square" rtlCol="0">
            <a:spAutoFit/>
          </a:bodyPr>
          <a:lstStyle/>
          <a:p>
            <a:r>
              <a:rPr lang="en-GB" sz="2000" dirty="0">
                <a:latin typeface="Bakso Sapi" pitchFamily="50" charset="0"/>
              </a:rPr>
              <a:t>11</a:t>
            </a:r>
          </a:p>
        </p:txBody>
      </p:sp>
      <p:sp>
        <p:nvSpPr>
          <p:cNvPr id="5" name="TextBox 4">
            <a:extLst>
              <a:ext uri="{FF2B5EF4-FFF2-40B4-BE49-F238E27FC236}">
                <a16:creationId xmlns:a16="http://schemas.microsoft.com/office/drawing/2014/main" id="{D8762F79-6E1B-418C-9CA8-77A2275C2767}"/>
              </a:ext>
            </a:extLst>
          </p:cNvPr>
          <p:cNvSpPr txBox="1"/>
          <p:nvPr/>
        </p:nvSpPr>
        <p:spPr>
          <a:xfrm>
            <a:off x="667158" y="1020108"/>
            <a:ext cx="1847436" cy="646331"/>
          </a:xfrm>
          <a:prstGeom prst="rect">
            <a:avLst/>
          </a:prstGeom>
          <a:solidFill>
            <a:schemeClr val="accent1">
              <a:lumMod val="20000"/>
              <a:lumOff val="80000"/>
            </a:schemeClr>
          </a:solidFill>
          <a:ln>
            <a:solidFill>
              <a:schemeClr val="tx1">
                <a:lumMod val="95000"/>
                <a:lumOff val="5000"/>
              </a:schemeClr>
            </a:solidFill>
          </a:ln>
        </p:spPr>
        <p:txBody>
          <a:bodyPr wrap="square" rtlCol="0">
            <a:spAutoFit/>
          </a:bodyPr>
          <a:lstStyle/>
          <a:p>
            <a:pPr algn="ctr"/>
            <a:r>
              <a:rPr lang="en-US" sz="1200" dirty="0">
                <a:ln w="0"/>
                <a:solidFill>
                  <a:srgbClr val="0070C0"/>
                </a:solidFill>
                <a:effectLst>
                  <a:outerShdw blurRad="38100" dist="19050" dir="2700000" algn="tl" rotWithShape="0">
                    <a:schemeClr val="dk1">
                      <a:alpha val="40000"/>
                    </a:schemeClr>
                  </a:outerShdw>
                </a:effectLst>
                <a:latin typeface="Amasis MT Pro Black" panose="02040A04050005020304" pitchFamily="18" charset="0"/>
              </a:rPr>
              <a:t>Time to…</a:t>
            </a:r>
            <a:r>
              <a:rPr lang="en-GB" sz="1200" dirty="0">
                <a:effectLst/>
                <a:latin typeface="Abadi Extra Light" panose="020B0204020104020204" pitchFamily="34" charset="0"/>
                <a:ea typeface="Calibri" panose="020F0502020204030204" pitchFamily="34" charset="0"/>
                <a:cs typeface="Times New Roman" panose="02020603050405020304" pitchFamily="18" charset="0"/>
              </a:rPr>
              <a:t> become an effective speaker and listener. </a:t>
            </a:r>
            <a:endParaRPr lang="en-GB" dirty="0"/>
          </a:p>
        </p:txBody>
      </p:sp>
      <p:sp>
        <p:nvSpPr>
          <p:cNvPr id="80" name="Text Box 21">
            <a:extLst>
              <a:ext uri="{FF2B5EF4-FFF2-40B4-BE49-F238E27FC236}">
                <a16:creationId xmlns:a16="http://schemas.microsoft.com/office/drawing/2014/main" id="{DCC856CD-C845-4E60-96A0-F8DE4C2E05D4}"/>
              </a:ext>
            </a:extLst>
          </p:cNvPr>
          <p:cNvSpPr txBox="1">
            <a:spLocks noChangeArrowheads="1"/>
          </p:cNvSpPr>
          <p:nvPr/>
        </p:nvSpPr>
        <p:spPr bwMode="auto">
          <a:xfrm>
            <a:off x="7960200" y="1632951"/>
            <a:ext cx="1599431" cy="564312"/>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 ABOUT</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debates/discussion</a:t>
            </a:r>
            <a:endParaRPr lang="en-US" altLang="en-US" sz="1200" dirty="0">
              <a:solidFill>
                <a:srgbClr val="FF0000"/>
              </a:solidFill>
              <a:latin typeface="Arial" panose="020B0604020202020204" pitchFamily="34" charset="0"/>
            </a:endParaRPr>
          </a:p>
        </p:txBody>
      </p:sp>
      <p:sp>
        <p:nvSpPr>
          <p:cNvPr id="81" name="Text Box 21">
            <a:extLst>
              <a:ext uri="{FF2B5EF4-FFF2-40B4-BE49-F238E27FC236}">
                <a16:creationId xmlns:a16="http://schemas.microsoft.com/office/drawing/2014/main" id="{005071B5-35E6-4E0F-8E0B-486CA83F5274}"/>
              </a:ext>
            </a:extLst>
          </p:cNvPr>
          <p:cNvSpPr txBox="1">
            <a:spLocks noChangeArrowheads="1"/>
          </p:cNvSpPr>
          <p:nvPr/>
        </p:nvSpPr>
        <p:spPr bwMode="auto">
          <a:xfrm>
            <a:off x="1383197" y="2117781"/>
            <a:ext cx="1295991" cy="409051"/>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ESTABLISH</a:t>
            </a:r>
          </a:p>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‘Time to Talk’ </a:t>
            </a: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rules</a:t>
            </a:r>
            <a:endParaRPr lang="en-US" altLang="en-US" sz="1200" dirty="0">
              <a:solidFill>
                <a:srgbClr val="FF0000"/>
              </a:solidFill>
              <a:latin typeface="Arial" panose="020B0604020202020204" pitchFamily="34" charset="0"/>
            </a:endParaRPr>
          </a:p>
        </p:txBody>
      </p:sp>
      <p:sp>
        <p:nvSpPr>
          <p:cNvPr id="7" name="Rectangle 6">
            <a:extLst>
              <a:ext uri="{FF2B5EF4-FFF2-40B4-BE49-F238E27FC236}">
                <a16:creationId xmlns:a16="http://schemas.microsoft.com/office/drawing/2014/main" id="{66BC7BA9-0EB4-4173-A0CA-89BC4889C713}"/>
              </a:ext>
            </a:extLst>
          </p:cNvPr>
          <p:cNvSpPr/>
          <p:nvPr/>
        </p:nvSpPr>
        <p:spPr>
          <a:xfrm>
            <a:off x="3056727" y="5999982"/>
            <a:ext cx="7790915"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June 2022-December 2022</a:t>
            </a:r>
          </a:p>
        </p:txBody>
      </p:sp>
      <p:pic>
        <p:nvPicPr>
          <p:cNvPr id="21" name="Picture 20">
            <a:extLst>
              <a:ext uri="{FF2B5EF4-FFF2-40B4-BE49-F238E27FC236}">
                <a16:creationId xmlns:a16="http://schemas.microsoft.com/office/drawing/2014/main" id="{F4875CC0-28A7-48ED-9CF4-DFAC62061DC6}"/>
              </a:ext>
            </a:extLst>
          </p:cNvPr>
          <p:cNvPicPr>
            <a:picLocks noChangeAspect="1"/>
          </p:cNvPicPr>
          <p:nvPr/>
        </p:nvPicPr>
        <p:blipFill>
          <a:blip r:embed="rId8"/>
          <a:stretch>
            <a:fillRect/>
          </a:stretch>
        </p:blipFill>
        <p:spPr>
          <a:xfrm>
            <a:off x="5415818" y="-179928"/>
            <a:ext cx="2765207" cy="3110858"/>
          </a:xfrm>
          <a:prstGeom prst="rect">
            <a:avLst/>
          </a:prstGeom>
          <a:solidFill>
            <a:schemeClr val="tx1"/>
          </a:solidFill>
          <a:ln>
            <a:solidFill>
              <a:schemeClr val="tx1">
                <a:lumMod val="85000"/>
                <a:lumOff val="15000"/>
              </a:schemeClr>
            </a:solidFill>
          </a:ln>
        </p:spPr>
      </p:pic>
    </p:spTree>
    <p:extLst>
      <p:ext uri="{BB962C8B-B14F-4D97-AF65-F5344CB8AC3E}">
        <p14:creationId xmlns:p14="http://schemas.microsoft.com/office/powerpoint/2010/main" val="336080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80450"/>
            <a:ext cx="2450236" cy="177550"/>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34" name="TextBox 33">
            <a:extLst>
              <a:ext uri="{FF2B5EF4-FFF2-40B4-BE49-F238E27FC236}">
                <a16:creationId xmlns:a16="http://schemas.microsoft.com/office/drawing/2014/main" id="{6F11BB68-A0D4-4740-ABB4-3BAE8587C925}"/>
              </a:ext>
            </a:extLst>
          </p:cNvPr>
          <p:cNvSpPr txBox="1"/>
          <p:nvPr/>
        </p:nvSpPr>
        <p:spPr>
          <a:xfrm>
            <a:off x="2609883" y="2706891"/>
            <a:ext cx="8159674" cy="2308324"/>
          </a:xfrm>
          <a:prstGeom prst="rect">
            <a:avLst/>
          </a:prstGeom>
          <a:noFill/>
        </p:spPr>
        <p:txBody>
          <a:bodyPr wrap="square">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Amasis MT Pro Black" panose="02040A04050005020304" pitchFamily="18" charset="0"/>
              </a:rPr>
              <a:t>Preparing </a:t>
            </a:r>
            <a:r>
              <a:rPr lang="en-US" sz="7200" b="0" u="sng" cap="none" spc="0" dirty="0">
                <a:ln w="0"/>
                <a:solidFill>
                  <a:srgbClr val="FF0000"/>
                </a:solidFill>
                <a:effectLst>
                  <a:outerShdw blurRad="38100" dist="19050" dir="2700000" algn="tl" rotWithShape="0">
                    <a:schemeClr val="dk1">
                      <a:alpha val="40000"/>
                    </a:schemeClr>
                  </a:outerShdw>
                </a:effectLst>
                <a:latin typeface="Amasis MT Pro Black" panose="02040A04050005020304" pitchFamily="18" charset="0"/>
              </a:rPr>
              <a:t>YOU</a:t>
            </a:r>
            <a:r>
              <a:rPr lang="en-US" sz="7200" b="0" u="sng" cap="none" spc="0" dirty="0">
                <a:ln w="0"/>
                <a:solidFill>
                  <a:schemeClr val="tx1"/>
                </a:solidFill>
                <a:effectLst>
                  <a:outerShdw blurRad="38100" dist="19050" dir="2700000" algn="tl" rotWithShape="0">
                    <a:schemeClr val="dk1">
                      <a:alpha val="40000"/>
                    </a:schemeClr>
                  </a:outerShdw>
                </a:effectLst>
                <a:latin typeface="Amasis MT Pro Black" panose="02040A04050005020304" pitchFamily="18" charset="0"/>
              </a:rPr>
              <a:t> </a:t>
            </a:r>
            <a:r>
              <a:rPr lang="en-US" sz="7200" b="0" cap="none" spc="0" dirty="0">
                <a:ln w="0"/>
                <a:solidFill>
                  <a:schemeClr val="tx1"/>
                </a:solidFill>
                <a:effectLst>
                  <a:outerShdw blurRad="38100" dist="19050" dir="2700000" algn="tl" rotWithShape="0">
                    <a:schemeClr val="dk1">
                      <a:alpha val="40000"/>
                    </a:schemeClr>
                  </a:outerShdw>
                </a:effectLst>
                <a:latin typeface="Amasis MT Pro Black" panose="02040A04050005020304" pitchFamily="18" charset="0"/>
              </a:rPr>
              <a:t>for success</a:t>
            </a:r>
          </a:p>
        </p:txBody>
      </p:sp>
      <p:sp>
        <p:nvSpPr>
          <p:cNvPr id="35" name="Speech Bubble: Oval 34">
            <a:extLst>
              <a:ext uri="{FF2B5EF4-FFF2-40B4-BE49-F238E27FC236}">
                <a16:creationId xmlns:a16="http://schemas.microsoft.com/office/drawing/2014/main" id="{BEDA5F18-EB92-4300-AE92-B7E4D3DEAE5B}"/>
              </a:ext>
            </a:extLst>
          </p:cNvPr>
          <p:cNvSpPr/>
          <p:nvPr/>
        </p:nvSpPr>
        <p:spPr>
          <a:xfrm>
            <a:off x="221790" y="889355"/>
            <a:ext cx="2388093" cy="1583425"/>
          </a:xfrm>
          <a:prstGeom prst="wedgeEllipseCallout">
            <a:avLst>
              <a:gd name="adj1" fmla="val -3026"/>
              <a:gd name="adj2" fmla="val 866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Speech Bubble: Oval 35">
            <a:extLst>
              <a:ext uri="{FF2B5EF4-FFF2-40B4-BE49-F238E27FC236}">
                <a16:creationId xmlns:a16="http://schemas.microsoft.com/office/drawing/2014/main" id="{87E47444-48CC-40F4-8A1D-F20E045F0A77}"/>
              </a:ext>
            </a:extLst>
          </p:cNvPr>
          <p:cNvSpPr/>
          <p:nvPr/>
        </p:nvSpPr>
        <p:spPr>
          <a:xfrm>
            <a:off x="1523110" y="781668"/>
            <a:ext cx="2847685" cy="1753135"/>
          </a:xfrm>
          <a:prstGeom prst="wedgeEllipseCallout">
            <a:avLst>
              <a:gd name="adj1" fmla="val -40574"/>
              <a:gd name="adj2" fmla="val 96818"/>
            </a:avLst>
          </a:prstGeom>
          <a:solidFill>
            <a:srgbClr val="33CCFF">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Speech Bubble: Oval 36">
            <a:extLst>
              <a:ext uri="{FF2B5EF4-FFF2-40B4-BE49-F238E27FC236}">
                <a16:creationId xmlns:a16="http://schemas.microsoft.com/office/drawing/2014/main" id="{9538FD6B-DB6A-457C-85FB-8B0E9F4DEEB4}"/>
              </a:ext>
            </a:extLst>
          </p:cNvPr>
          <p:cNvSpPr/>
          <p:nvPr/>
        </p:nvSpPr>
        <p:spPr>
          <a:xfrm>
            <a:off x="801459" y="74784"/>
            <a:ext cx="2847685" cy="1922843"/>
          </a:xfrm>
          <a:prstGeom prst="wedgeEllipseCallout">
            <a:avLst>
              <a:gd name="adj1" fmla="val 28522"/>
              <a:gd name="adj2" fmla="val 125213"/>
            </a:avLst>
          </a:prstGeom>
          <a:solidFill>
            <a:srgbClr val="6600CC">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5109C78E-A7B1-4BF9-A83D-F9A6BC73DF70}"/>
              </a:ext>
            </a:extLst>
          </p:cNvPr>
          <p:cNvSpPr/>
          <p:nvPr/>
        </p:nvSpPr>
        <p:spPr>
          <a:xfrm>
            <a:off x="1068227" y="1015779"/>
            <a:ext cx="2171700" cy="1519024"/>
          </a:xfrm>
          <a:prstGeom prst="rect">
            <a:avLst/>
          </a:prstGeom>
          <a:noFill/>
          <a:ln w="76200">
            <a:noFill/>
          </a:ln>
        </p:spPr>
        <p:style>
          <a:lnRef idx="2">
            <a:schemeClr val="dk1"/>
          </a:lnRef>
          <a:fillRef idx="1">
            <a:schemeClr val="lt1"/>
          </a:fillRef>
          <a:effectRef idx="0">
            <a:schemeClr val="dk1"/>
          </a:effectRef>
          <a:fontRef idx="minor">
            <a:schemeClr val="dk1"/>
          </a:fontRef>
        </p:style>
        <p:txBody>
          <a:bodyPr rtlCol="0" anchor="t"/>
          <a:lstStyle/>
          <a:p>
            <a:pPr marL="457200" indent="-457200" algn="ctr"/>
            <a:r>
              <a:rPr lang="en-GB" sz="2000" b="1" dirty="0">
                <a:solidFill>
                  <a:schemeClr val="bg1"/>
                </a:solidFill>
                <a:latin typeface="Comic Sans MS" pitchFamily="66" charset="0"/>
              </a:rPr>
              <a:t>Oracy matters</a:t>
            </a:r>
            <a:endParaRPr lang="en-GB" sz="1600" b="1" dirty="0">
              <a:solidFill>
                <a:schemeClr val="bg1"/>
              </a:solidFill>
              <a:latin typeface="Comic Sans MS" pitchFamily="66" charset="0"/>
            </a:endParaRPr>
          </a:p>
          <a:p>
            <a:pPr marL="457200" indent="-457200" algn="ctr"/>
            <a:endParaRPr lang="en-GB" dirty="0">
              <a:solidFill>
                <a:schemeClr val="tx1"/>
              </a:solidFill>
              <a:latin typeface="Comic Sans MS"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Turn Arrow 9"/>
          <p:cNvSpPr/>
          <p:nvPr/>
        </p:nvSpPr>
        <p:spPr>
          <a:xfrm rot="5400000">
            <a:off x="6219908" y="-2553427"/>
            <a:ext cx="1743461" cy="8947632"/>
          </a:xfrm>
          <a:prstGeom prst="uturnArrow">
            <a:avLst>
              <a:gd name="adj1" fmla="val 20058"/>
              <a:gd name="adj2" fmla="val 10029"/>
              <a:gd name="adj3" fmla="val 18220"/>
              <a:gd name="adj4" fmla="val 49965"/>
              <a:gd name="adj5" fmla="val 97100"/>
            </a:avLst>
          </a:prstGeom>
          <a:solidFill>
            <a:srgbClr val="66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1" tIns="45720" rIns="91441" bIns="45720" numCol="1" spcCol="0" rtlCol="0" fromWordArt="0" anchor="ctr" anchorCtr="0" forceAA="0" compatLnSpc="1">
            <a:prstTxWarp prst="textNoShape">
              <a:avLst/>
            </a:prstTxWarp>
            <a:noAutofit/>
          </a:bodyPr>
          <a:lstStyle/>
          <a:p>
            <a:endParaRPr lang="en-GB" sz="1801" dirty="0"/>
          </a:p>
        </p:txBody>
      </p:sp>
      <p:sp>
        <p:nvSpPr>
          <p:cNvPr id="11" name="U-Turn Arrow 10"/>
          <p:cNvSpPr/>
          <p:nvPr/>
        </p:nvSpPr>
        <p:spPr>
          <a:xfrm rot="16200000">
            <a:off x="5207407" y="-1082402"/>
            <a:ext cx="1919729" cy="8947635"/>
          </a:xfrm>
          <a:prstGeom prst="uturnArrow">
            <a:avLst>
              <a:gd name="adj1" fmla="val 19494"/>
              <a:gd name="adj2" fmla="val 9747"/>
              <a:gd name="adj3" fmla="val 141"/>
              <a:gd name="adj4" fmla="val 47654"/>
              <a:gd name="adj5" fmla="val 16614"/>
            </a:avLst>
          </a:prstGeom>
          <a:solidFill>
            <a:srgbClr val="66FFCC"/>
          </a:solidFill>
          <a:ln w="19050" cap="flat" cmpd="sng" algn="ctr">
            <a:solidFill>
              <a:schemeClr val="tx1"/>
            </a:solidFill>
            <a:prstDash val="solid"/>
            <a:miter lim="800000"/>
          </a:ln>
          <a:effectLst/>
        </p:spPr>
        <p:txBody>
          <a:bodyPr rot="0" spcFirstLastPara="0" vert="horz" wrap="square" lIns="91441" tIns="45720" rIns="91441" bIns="45720" numCol="1" spcCol="0" rtlCol="0" fromWordArt="0" anchor="ctr" anchorCtr="0" forceAA="0" compatLnSpc="1">
            <a:prstTxWarp prst="textNoShape">
              <a:avLst/>
            </a:prstTxWarp>
            <a:noAutofit/>
          </a:bodyPr>
          <a:lstStyle/>
          <a:p>
            <a:endParaRPr lang="en-GB" sz="1801" dirty="0"/>
          </a:p>
        </p:txBody>
      </p:sp>
      <p:sp>
        <p:nvSpPr>
          <p:cNvPr id="12" name="U-Turn Arrow 11"/>
          <p:cNvSpPr/>
          <p:nvPr/>
        </p:nvSpPr>
        <p:spPr>
          <a:xfrm rot="5400000">
            <a:off x="6403583" y="577655"/>
            <a:ext cx="1843829" cy="8662670"/>
          </a:xfrm>
          <a:prstGeom prst="uturnArrow">
            <a:avLst>
              <a:gd name="adj1" fmla="val 20058"/>
              <a:gd name="adj2" fmla="val 10029"/>
              <a:gd name="adj3" fmla="val 18220"/>
              <a:gd name="adj4" fmla="val 48151"/>
              <a:gd name="adj5" fmla="val 97100"/>
            </a:avLst>
          </a:prstGeom>
          <a:solidFill>
            <a:srgbClr val="66FFCC"/>
          </a:solidFill>
          <a:ln w="19050" cap="flat" cmpd="sng" algn="ctr">
            <a:solidFill>
              <a:schemeClr val="tx1"/>
            </a:solidFill>
            <a:prstDash val="solid"/>
            <a:miter lim="800000"/>
          </a:ln>
          <a:effectLst/>
        </p:spPr>
        <p:txBody>
          <a:bodyPr rot="0" spcFirstLastPara="0" vert="horz" wrap="square" lIns="91441" tIns="45720" rIns="91441" bIns="45720" numCol="1" spcCol="0" rtlCol="0" fromWordArt="0" anchor="ctr" anchorCtr="0" forceAA="0" compatLnSpc="1">
            <a:prstTxWarp prst="textNoShape">
              <a:avLst/>
            </a:prstTxWarp>
            <a:noAutofit/>
          </a:bodyPr>
          <a:lstStyle/>
          <a:p>
            <a:endParaRPr lang="en-GB" sz="1801" dirty="0"/>
          </a:p>
        </p:txBody>
      </p:sp>
      <p:cxnSp>
        <p:nvCxnSpPr>
          <p:cNvPr id="13" name="Straight Connector 12"/>
          <p:cNvCxnSpPr>
            <a:cxnSpLocks/>
          </p:cNvCxnSpPr>
          <p:nvPr/>
        </p:nvCxnSpPr>
        <p:spPr>
          <a:xfrm flipV="1">
            <a:off x="6739387" y="1040132"/>
            <a:ext cx="0" cy="34471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a:cxnSpLocks/>
          </p:cNvCxnSpPr>
          <p:nvPr/>
        </p:nvCxnSpPr>
        <p:spPr>
          <a:xfrm flipV="1">
            <a:off x="10526100" y="2447752"/>
            <a:ext cx="0" cy="335845"/>
          </a:xfrm>
          <a:prstGeom prst="line">
            <a:avLst/>
          </a:prstGeom>
          <a:noFill/>
          <a:ln w="28575" cap="flat" cmpd="sng" algn="ctr">
            <a:solidFill>
              <a:sysClr val="windowText" lastClr="000000"/>
            </a:solidFill>
            <a:prstDash val="solid"/>
            <a:miter lim="800000"/>
          </a:ln>
          <a:effectLst/>
        </p:spPr>
      </p:cxnSp>
      <p:sp>
        <p:nvSpPr>
          <p:cNvPr id="20" name="Text Box 3078"/>
          <p:cNvSpPr txBox="1">
            <a:spLocks noChangeArrowheads="1"/>
          </p:cNvSpPr>
          <p:nvPr/>
        </p:nvSpPr>
        <p:spPr bwMode="auto">
          <a:xfrm>
            <a:off x="3149953" y="2379749"/>
            <a:ext cx="3941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spAutoFit/>
          </a:bodyPr>
          <a:lstStyle/>
          <a:p>
            <a:pPr algn="ctr" defTabSz="914471" eaLnBrk="0" fontAlgn="base" hangingPunct="0">
              <a:spcBef>
                <a:spcPct val="0"/>
              </a:spcBef>
              <a:spcAft>
                <a:spcPct val="0"/>
              </a:spcAft>
            </a:pPr>
            <a:r>
              <a:rPr lang="en-US" altLang="en-US" sz="2000" dirty="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Preparing for</a:t>
            </a:r>
            <a:endParaRPr lang="en-US" altLang="en-US" sz="1801" dirty="0">
              <a:latin typeface="Arial" panose="020B0604020202020204" pitchFamily="34" charset="0"/>
            </a:endParaRPr>
          </a:p>
        </p:txBody>
      </p:sp>
      <p:sp>
        <p:nvSpPr>
          <p:cNvPr id="2048" name="Rectangle 36"/>
          <p:cNvSpPr>
            <a:spLocks noChangeArrowheads="1"/>
          </p:cNvSpPr>
          <p:nvPr/>
        </p:nvSpPr>
        <p:spPr bwMode="auto">
          <a:xfrm>
            <a:off x="1008532" y="-194253"/>
            <a:ext cx="184733" cy="36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1" tIns="45720" rIns="91441" bIns="45720" numCol="1" anchor="ctr" anchorCtr="0" compatLnSpc="1">
            <a:prstTxWarp prst="textNoShape">
              <a:avLst/>
            </a:prstTxWarp>
            <a:spAutoFit/>
          </a:bodyPr>
          <a:lstStyle/>
          <a:p>
            <a:endParaRPr lang="en-GB" sz="1801"/>
          </a:p>
        </p:txBody>
      </p:sp>
      <p:sp>
        <p:nvSpPr>
          <p:cNvPr id="2" name="Rectangle 1">
            <a:extLst>
              <a:ext uri="{FF2B5EF4-FFF2-40B4-BE49-F238E27FC236}">
                <a16:creationId xmlns:a16="http://schemas.microsoft.com/office/drawing/2014/main" id="{AFCC5827-F3EE-42E1-9644-3E55FF356FDB}"/>
              </a:ext>
            </a:extLst>
          </p:cNvPr>
          <p:cNvSpPr/>
          <p:nvPr/>
        </p:nvSpPr>
        <p:spPr>
          <a:xfrm rot="16200000">
            <a:off x="-2918332" y="3099027"/>
            <a:ext cx="6782539" cy="584775"/>
          </a:xfrm>
          <a:prstGeom prst="rect">
            <a:avLst/>
          </a:prstGeom>
          <a:noFill/>
        </p:spPr>
        <p:txBody>
          <a:bodyPr wrap="square" lIns="91441" tIns="45720" rIns="91441" bIns="45720">
            <a:spAutoFit/>
          </a:bodyPr>
          <a:lstStyle/>
          <a:p>
            <a:pPr algn="ctr"/>
            <a:r>
              <a:rPr lang="en-US" sz="3200" dirty="0">
                <a:ln w="0"/>
                <a:effectLst>
                  <a:outerShdw blurRad="38100" dist="19050" dir="2700000" algn="tl" rotWithShape="0">
                    <a:schemeClr val="dk1">
                      <a:alpha val="40000"/>
                    </a:schemeClr>
                  </a:outerShdw>
                </a:effectLst>
                <a:latin typeface="Amasis MT Pro Black" panose="02040A04050005020304" pitchFamily="18" charset="0"/>
              </a:rPr>
              <a:t>‘</a:t>
            </a:r>
            <a:r>
              <a:rPr lang="en-US" sz="3200" dirty="0">
                <a:ln w="0"/>
                <a:solidFill>
                  <a:srgbClr val="0070C0"/>
                </a:solidFill>
                <a:effectLst>
                  <a:outerShdw blurRad="38100" dist="19050" dir="2700000" algn="tl" rotWithShape="0">
                    <a:schemeClr val="dk1">
                      <a:alpha val="40000"/>
                    </a:schemeClr>
                  </a:outerShdw>
                </a:effectLst>
                <a:latin typeface="Amasis MT Pro Black" panose="02040A04050005020304" pitchFamily="18" charset="0"/>
              </a:rPr>
              <a:t>Time to Talk</a:t>
            </a:r>
            <a:r>
              <a:rPr lang="en-US" sz="3200" dirty="0">
                <a:ln w="0"/>
                <a:effectLst>
                  <a:outerShdw blurRad="38100" dist="19050" dir="2700000" algn="tl" rotWithShape="0">
                    <a:schemeClr val="dk1">
                      <a:alpha val="40000"/>
                    </a:schemeClr>
                  </a:outerShdw>
                </a:effectLst>
                <a:latin typeface="Amasis MT Pro Black" panose="02040A04050005020304" pitchFamily="18" charset="0"/>
              </a:rPr>
              <a:t>’ Steps to Success</a:t>
            </a:r>
          </a:p>
        </p:txBody>
      </p:sp>
      <p:cxnSp>
        <p:nvCxnSpPr>
          <p:cNvPr id="74" name="Straight Connector 73">
            <a:extLst>
              <a:ext uri="{FF2B5EF4-FFF2-40B4-BE49-F238E27FC236}">
                <a16:creationId xmlns:a16="http://schemas.microsoft.com/office/drawing/2014/main" id="{38919A97-DC14-47C2-AE67-36B21D2AB01E}"/>
              </a:ext>
            </a:extLst>
          </p:cNvPr>
          <p:cNvCxnSpPr>
            <a:cxnSpLocks/>
          </p:cNvCxnSpPr>
          <p:nvPr/>
        </p:nvCxnSpPr>
        <p:spPr>
          <a:xfrm flipV="1">
            <a:off x="6267963" y="3987073"/>
            <a:ext cx="0" cy="335845"/>
          </a:xfrm>
          <a:prstGeom prst="line">
            <a:avLst/>
          </a:prstGeom>
          <a:noFill/>
          <a:ln w="28575" cap="flat" cmpd="sng" algn="ctr">
            <a:solidFill>
              <a:sysClr val="windowText" lastClr="000000"/>
            </a:solidFill>
            <a:prstDash val="solid"/>
            <a:miter lim="800000"/>
          </a:ln>
          <a:effectLst/>
        </p:spPr>
      </p:cxnSp>
      <p:cxnSp>
        <p:nvCxnSpPr>
          <p:cNvPr id="75" name="Straight Connector 74">
            <a:extLst>
              <a:ext uri="{FF2B5EF4-FFF2-40B4-BE49-F238E27FC236}">
                <a16:creationId xmlns:a16="http://schemas.microsoft.com/office/drawing/2014/main" id="{12148BB0-7D22-4366-9D0D-4E1E6399C73D}"/>
              </a:ext>
            </a:extLst>
          </p:cNvPr>
          <p:cNvCxnSpPr>
            <a:cxnSpLocks/>
          </p:cNvCxnSpPr>
          <p:nvPr/>
        </p:nvCxnSpPr>
        <p:spPr>
          <a:xfrm flipV="1">
            <a:off x="9744660" y="3987073"/>
            <a:ext cx="0" cy="335845"/>
          </a:xfrm>
          <a:prstGeom prst="line">
            <a:avLst/>
          </a:prstGeom>
          <a:noFill/>
          <a:ln w="28575" cap="flat" cmpd="sng" algn="ctr">
            <a:solidFill>
              <a:sysClr val="windowText" lastClr="000000"/>
            </a:solidFill>
            <a:prstDash val="solid"/>
            <a:miter lim="800000"/>
          </a:ln>
          <a:effectLst/>
        </p:spPr>
      </p:cxnSp>
      <p:pic>
        <p:nvPicPr>
          <p:cNvPr id="2063" name="Picture 2062">
            <a:extLst>
              <a:ext uri="{FF2B5EF4-FFF2-40B4-BE49-F238E27FC236}">
                <a16:creationId xmlns:a16="http://schemas.microsoft.com/office/drawing/2014/main" id="{4DE3D65F-B04A-43F9-8011-DB6292C2B727}"/>
              </a:ext>
            </a:extLst>
          </p:cNvPr>
          <p:cNvPicPr>
            <a:picLocks noChangeAspect="1"/>
          </p:cNvPicPr>
          <p:nvPr/>
        </p:nvPicPr>
        <p:blipFill>
          <a:blip r:embed="rId3"/>
          <a:stretch>
            <a:fillRect/>
          </a:stretch>
        </p:blipFill>
        <p:spPr>
          <a:xfrm>
            <a:off x="8347507" y="36507"/>
            <a:ext cx="1889395" cy="1785189"/>
          </a:xfrm>
          <a:prstGeom prst="rect">
            <a:avLst/>
          </a:prstGeom>
        </p:spPr>
      </p:pic>
      <p:pic>
        <p:nvPicPr>
          <p:cNvPr id="85" name="Picture 84">
            <a:extLst>
              <a:ext uri="{FF2B5EF4-FFF2-40B4-BE49-F238E27FC236}">
                <a16:creationId xmlns:a16="http://schemas.microsoft.com/office/drawing/2014/main" id="{039D3D77-A913-4A45-B239-B279FE8F1312}"/>
              </a:ext>
            </a:extLst>
          </p:cNvPr>
          <p:cNvPicPr>
            <a:picLocks noChangeAspect="1"/>
          </p:cNvPicPr>
          <p:nvPr/>
        </p:nvPicPr>
        <p:blipFill>
          <a:blip r:embed="rId3"/>
          <a:stretch>
            <a:fillRect/>
          </a:stretch>
        </p:blipFill>
        <p:spPr>
          <a:xfrm>
            <a:off x="10796000" y="986477"/>
            <a:ext cx="1344116" cy="1843830"/>
          </a:xfrm>
          <a:prstGeom prst="rect">
            <a:avLst/>
          </a:prstGeom>
        </p:spPr>
      </p:pic>
      <p:cxnSp>
        <p:nvCxnSpPr>
          <p:cNvPr id="86" name="Straight Connector 85">
            <a:extLst>
              <a:ext uri="{FF2B5EF4-FFF2-40B4-BE49-F238E27FC236}">
                <a16:creationId xmlns:a16="http://schemas.microsoft.com/office/drawing/2014/main" id="{9B6D5D8C-B097-4AED-8CAA-032B5B67476F}"/>
              </a:ext>
            </a:extLst>
          </p:cNvPr>
          <p:cNvCxnSpPr>
            <a:cxnSpLocks/>
          </p:cNvCxnSpPr>
          <p:nvPr/>
        </p:nvCxnSpPr>
        <p:spPr>
          <a:xfrm flipV="1">
            <a:off x="10499189" y="1044568"/>
            <a:ext cx="0" cy="335845"/>
          </a:xfrm>
          <a:prstGeom prst="line">
            <a:avLst/>
          </a:prstGeom>
          <a:noFill/>
          <a:ln w="28575" cap="flat" cmpd="sng" algn="ctr">
            <a:solidFill>
              <a:sysClr val="windowText" lastClr="000000"/>
            </a:solidFill>
            <a:prstDash val="solid"/>
            <a:miter lim="800000"/>
          </a:ln>
          <a:effectLst/>
        </p:spPr>
      </p:cxnSp>
      <p:pic>
        <p:nvPicPr>
          <p:cNvPr id="88" name="Picture 87">
            <a:extLst>
              <a:ext uri="{FF2B5EF4-FFF2-40B4-BE49-F238E27FC236}">
                <a16:creationId xmlns:a16="http://schemas.microsoft.com/office/drawing/2014/main" id="{8CAA6098-6578-4D87-BF0C-CC2B7C8C600D}"/>
              </a:ext>
            </a:extLst>
          </p:cNvPr>
          <p:cNvPicPr>
            <a:picLocks noChangeAspect="1"/>
          </p:cNvPicPr>
          <p:nvPr/>
        </p:nvPicPr>
        <p:blipFill>
          <a:blip r:embed="rId3"/>
          <a:stretch>
            <a:fillRect/>
          </a:stretch>
        </p:blipFill>
        <p:spPr>
          <a:xfrm>
            <a:off x="1475688" y="1890994"/>
            <a:ext cx="1210261" cy="1796759"/>
          </a:xfrm>
          <a:prstGeom prst="rect">
            <a:avLst/>
          </a:prstGeom>
        </p:spPr>
      </p:pic>
      <p:pic>
        <p:nvPicPr>
          <p:cNvPr id="91" name="Picture 90">
            <a:extLst>
              <a:ext uri="{FF2B5EF4-FFF2-40B4-BE49-F238E27FC236}">
                <a16:creationId xmlns:a16="http://schemas.microsoft.com/office/drawing/2014/main" id="{10B1E9CE-8585-463D-A2A6-CBB9089479C3}"/>
              </a:ext>
            </a:extLst>
          </p:cNvPr>
          <p:cNvPicPr>
            <a:picLocks noChangeAspect="1"/>
          </p:cNvPicPr>
          <p:nvPr/>
        </p:nvPicPr>
        <p:blipFill>
          <a:blip r:embed="rId3"/>
          <a:stretch>
            <a:fillRect/>
          </a:stretch>
        </p:blipFill>
        <p:spPr>
          <a:xfrm>
            <a:off x="3550382" y="2512830"/>
            <a:ext cx="1485415" cy="1982669"/>
          </a:xfrm>
          <a:prstGeom prst="rect">
            <a:avLst/>
          </a:prstGeom>
        </p:spPr>
      </p:pic>
      <p:pic>
        <p:nvPicPr>
          <p:cNvPr id="93" name="Picture 92">
            <a:extLst>
              <a:ext uri="{FF2B5EF4-FFF2-40B4-BE49-F238E27FC236}">
                <a16:creationId xmlns:a16="http://schemas.microsoft.com/office/drawing/2014/main" id="{78813525-35DC-42AC-8A36-9FDF0EE704A6}"/>
              </a:ext>
            </a:extLst>
          </p:cNvPr>
          <p:cNvPicPr>
            <a:picLocks noChangeAspect="1"/>
          </p:cNvPicPr>
          <p:nvPr/>
        </p:nvPicPr>
        <p:blipFill>
          <a:blip r:embed="rId3"/>
          <a:stretch>
            <a:fillRect/>
          </a:stretch>
        </p:blipFill>
        <p:spPr>
          <a:xfrm>
            <a:off x="6531236" y="2642136"/>
            <a:ext cx="1899073" cy="2034727"/>
          </a:xfrm>
          <a:prstGeom prst="rect">
            <a:avLst/>
          </a:prstGeom>
        </p:spPr>
      </p:pic>
      <p:pic>
        <p:nvPicPr>
          <p:cNvPr id="94" name="Picture 93">
            <a:extLst>
              <a:ext uri="{FF2B5EF4-FFF2-40B4-BE49-F238E27FC236}">
                <a16:creationId xmlns:a16="http://schemas.microsoft.com/office/drawing/2014/main" id="{3EA58BF1-663C-4D58-B42C-6EDC0C7E4B5E}"/>
              </a:ext>
            </a:extLst>
          </p:cNvPr>
          <p:cNvPicPr>
            <a:picLocks noChangeAspect="1"/>
          </p:cNvPicPr>
          <p:nvPr/>
        </p:nvPicPr>
        <p:blipFill>
          <a:blip r:embed="rId3"/>
          <a:stretch>
            <a:fillRect/>
          </a:stretch>
        </p:blipFill>
        <p:spPr>
          <a:xfrm>
            <a:off x="10616887" y="3980216"/>
            <a:ext cx="1344114" cy="2113829"/>
          </a:xfrm>
          <a:prstGeom prst="rect">
            <a:avLst/>
          </a:prstGeom>
        </p:spPr>
      </p:pic>
      <p:sp>
        <p:nvSpPr>
          <p:cNvPr id="95" name="Text Box 21">
            <a:extLst>
              <a:ext uri="{FF2B5EF4-FFF2-40B4-BE49-F238E27FC236}">
                <a16:creationId xmlns:a16="http://schemas.microsoft.com/office/drawing/2014/main" id="{50012AE0-2421-48E0-8851-B795C19E8C12}"/>
              </a:ext>
            </a:extLst>
          </p:cNvPr>
          <p:cNvSpPr txBox="1">
            <a:spLocks noChangeArrowheads="1"/>
          </p:cNvSpPr>
          <p:nvPr/>
        </p:nvSpPr>
        <p:spPr bwMode="auto">
          <a:xfrm>
            <a:off x="8645096" y="283065"/>
            <a:ext cx="1311973" cy="831308"/>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 ABOUT</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non-verbal </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communication</a:t>
            </a:r>
            <a:endParaRPr lang="en-US" altLang="en-US" sz="1200" dirty="0">
              <a:solidFill>
                <a:srgbClr val="0070C0"/>
              </a:solidFill>
              <a:latin typeface="Arial" panose="020B0604020202020204" pitchFamily="34" charset="0"/>
            </a:endParaRPr>
          </a:p>
        </p:txBody>
      </p:sp>
      <p:cxnSp>
        <p:nvCxnSpPr>
          <p:cNvPr id="97" name="Straight Connector 96">
            <a:extLst>
              <a:ext uri="{FF2B5EF4-FFF2-40B4-BE49-F238E27FC236}">
                <a16:creationId xmlns:a16="http://schemas.microsoft.com/office/drawing/2014/main" id="{E8F927D4-F011-40E5-860D-3270ABF57A49}"/>
              </a:ext>
            </a:extLst>
          </p:cNvPr>
          <p:cNvCxnSpPr>
            <a:cxnSpLocks/>
          </p:cNvCxnSpPr>
          <p:nvPr/>
        </p:nvCxnSpPr>
        <p:spPr>
          <a:xfrm flipV="1">
            <a:off x="9385431" y="5495058"/>
            <a:ext cx="0" cy="335845"/>
          </a:xfrm>
          <a:prstGeom prst="line">
            <a:avLst/>
          </a:prstGeom>
          <a:noFill/>
          <a:ln w="28575" cap="flat" cmpd="sng" algn="ctr">
            <a:solidFill>
              <a:sysClr val="windowText" lastClr="000000"/>
            </a:solidFill>
            <a:prstDash val="solid"/>
            <a:miter lim="800000"/>
          </a:ln>
          <a:effectLst/>
        </p:spPr>
      </p:cxnSp>
      <p:pic>
        <p:nvPicPr>
          <p:cNvPr id="98" name="Picture 97">
            <a:extLst>
              <a:ext uri="{FF2B5EF4-FFF2-40B4-BE49-F238E27FC236}">
                <a16:creationId xmlns:a16="http://schemas.microsoft.com/office/drawing/2014/main" id="{5A0732FE-F3A5-4E6B-8909-41B4FCF99749}"/>
              </a:ext>
            </a:extLst>
          </p:cNvPr>
          <p:cNvPicPr>
            <a:picLocks noChangeAspect="1"/>
          </p:cNvPicPr>
          <p:nvPr/>
        </p:nvPicPr>
        <p:blipFill>
          <a:blip r:embed="rId3"/>
          <a:stretch>
            <a:fillRect/>
          </a:stretch>
        </p:blipFill>
        <p:spPr>
          <a:xfrm>
            <a:off x="3358990" y="4466985"/>
            <a:ext cx="1411068" cy="2034726"/>
          </a:xfrm>
          <a:prstGeom prst="rect">
            <a:avLst/>
          </a:prstGeom>
        </p:spPr>
      </p:pic>
      <p:sp>
        <p:nvSpPr>
          <p:cNvPr id="99" name="Text Box 21">
            <a:extLst>
              <a:ext uri="{FF2B5EF4-FFF2-40B4-BE49-F238E27FC236}">
                <a16:creationId xmlns:a16="http://schemas.microsoft.com/office/drawing/2014/main" id="{732389D3-F006-4824-B029-73972579FB16}"/>
              </a:ext>
            </a:extLst>
          </p:cNvPr>
          <p:cNvSpPr txBox="1">
            <a:spLocks noChangeArrowheads="1"/>
          </p:cNvSpPr>
          <p:nvPr/>
        </p:nvSpPr>
        <p:spPr bwMode="auto">
          <a:xfrm>
            <a:off x="3495284" y="4689617"/>
            <a:ext cx="1311973" cy="831308"/>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SECURE </a:t>
            </a: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UNDERSTANDING OF SKILLS</a:t>
            </a:r>
            <a:endParaRPr lang="en-US" altLang="en-US" sz="1200" dirty="0">
              <a:solidFill>
                <a:srgbClr val="0070C0"/>
              </a:solidFill>
              <a:latin typeface="Arial" panose="020B0604020202020204" pitchFamily="34" charset="0"/>
            </a:endParaRPr>
          </a:p>
        </p:txBody>
      </p:sp>
      <p:pic>
        <p:nvPicPr>
          <p:cNvPr id="100" name="Picture 99">
            <a:extLst>
              <a:ext uri="{FF2B5EF4-FFF2-40B4-BE49-F238E27FC236}">
                <a16:creationId xmlns:a16="http://schemas.microsoft.com/office/drawing/2014/main" id="{97E101D1-9632-470E-BF24-0E7AFA668A47}"/>
              </a:ext>
            </a:extLst>
          </p:cNvPr>
          <p:cNvPicPr>
            <a:picLocks noChangeAspect="1"/>
          </p:cNvPicPr>
          <p:nvPr/>
        </p:nvPicPr>
        <p:blipFill>
          <a:blip r:embed="rId3"/>
          <a:stretch>
            <a:fillRect/>
          </a:stretch>
        </p:blipFill>
        <p:spPr>
          <a:xfrm>
            <a:off x="7301880" y="4446343"/>
            <a:ext cx="1190654" cy="1586209"/>
          </a:xfrm>
          <a:prstGeom prst="rect">
            <a:avLst/>
          </a:prstGeom>
        </p:spPr>
      </p:pic>
      <p:sp>
        <p:nvSpPr>
          <p:cNvPr id="101" name="Text Box 21">
            <a:extLst>
              <a:ext uri="{FF2B5EF4-FFF2-40B4-BE49-F238E27FC236}">
                <a16:creationId xmlns:a16="http://schemas.microsoft.com/office/drawing/2014/main" id="{4D67C023-3FE5-41D9-B97F-1F8ECBB03CD9}"/>
              </a:ext>
            </a:extLst>
          </p:cNvPr>
          <p:cNvSpPr txBox="1">
            <a:spLocks noChangeArrowheads="1"/>
          </p:cNvSpPr>
          <p:nvPr/>
        </p:nvSpPr>
        <p:spPr bwMode="auto">
          <a:xfrm>
            <a:off x="10754798" y="4160456"/>
            <a:ext cx="1333278" cy="969028"/>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1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IDENTIFY </a:t>
            </a:r>
          </a:p>
          <a:p>
            <a:pPr algn="ctr" defTabSz="914471" eaLnBrk="0" fontAlgn="base" hangingPunct="0">
              <a:spcBef>
                <a:spcPct val="0"/>
              </a:spcBef>
              <a:spcAft>
                <a:spcPct val="0"/>
              </a:spcAft>
            </a:pPr>
            <a:r>
              <a:rPr lang="en-US" altLang="en-US" sz="11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effective speaking strategies/ debate strategies</a:t>
            </a:r>
            <a:endParaRPr lang="en-US" altLang="en-US" sz="1100" dirty="0">
              <a:solidFill>
                <a:srgbClr val="0070C0"/>
              </a:solidFill>
              <a:latin typeface="Arial" panose="020B0604020202020204" pitchFamily="34" charset="0"/>
            </a:endParaRPr>
          </a:p>
        </p:txBody>
      </p:sp>
      <p:sp>
        <p:nvSpPr>
          <p:cNvPr id="102" name="Text Box 21">
            <a:extLst>
              <a:ext uri="{FF2B5EF4-FFF2-40B4-BE49-F238E27FC236}">
                <a16:creationId xmlns:a16="http://schemas.microsoft.com/office/drawing/2014/main" id="{4051E254-5B2B-480C-9EDD-FE29AD1624DA}"/>
              </a:ext>
            </a:extLst>
          </p:cNvPr>
          <p:cNvSpPr txBox="1">
            <a:spLocks noChangeArrowheads="1"/>
          </p:cNvSpPr>
          <p:nvPr/>
        </p:nvSpPr>
        <p:spPr bwMode="auto">
          <a:xfrm>
            <a:off x="3697608" y="2688363"/>
            <a:ext cx="1231428" cy="831308"/>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 HOW TO</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‘Time to Talk’ placemat</a:t>
            </a:r>
            <a:endParaRPr lang="en-US" altLang="en-US" sz="1200" dirty="0">
              <a:solidFill>
                <a:srgbClr val="0070C0"/>
              </a:solidFill>
              <a:latin typeface="Arial" panose="020B0604020202020204" pitchFamily="34" charset="0"/>
            </a:endParaRPr>
          </a:p>
        </p:txBody>
      </p:sp>
      <p:pic>
        <p:nvPicPr>
          <p:cNvPr id="105" name="Picture 104">
            <a:extLst>
              <a:ext uri="{FF2B5EF4-FFF2-40B4-BE49-F238E27FC236}">
                <a16:creationId xmlns:a16="http://schemas.microsoft.com/office/drawing/2014/main" id="{7DC0EB15-587B-49D2-93A7-57CD5B906871}"/>
              </a:ext>
            </a:extLst>
          </p:cNvPr>
          <p:cNvPicPr/>
          <p:nvPr/>
        </p:nvPicPr>
        <p:blipFill>
          <a:blip r:embed="rId4">
            <a:extLst>
              <a:ext uri="{28A0092B-C50C-407E-A947-70E740481C1C}">
                <a14:useLocalDpi xmlns:a14="http://schemas.microsoft.com/office/drawing/2010/main" val="0"/>
              </a:ext>
            </a:extLst>
          </a:blip>
          <a:stretch>
            <a:fillRect/>
          </a:stretch>
        </p:blipFill>
        <p:spPr>
          <a:xfrm>
            <a:off x="5926913" y="2272924"/>
            <a:ext cx="1374967" cy="591981"/>
          </a:xfrm>
          <a:prstGeom prst="rect">
            <a:avLst/>
          </a:prstGeom>
        </p:spPr>
      </p:pic>
      <p:pic>
        <p:nvPicPr>
          <p:cNvPr id="4" name="Picture 3">
            <a:extLst>
              <a:ext uri="{FF2B5EF4-FFF2-40B4-BE49-F238E27FC236}">
                <a16:creationId xmlns:a16="http://schemas.microsoft.com/office/drawing/2014/main" id="{EF632AAA-1573-4DD4-81BA-FCB64DAC36A2}"/>
              </a:ext>
            </a:extLst>
          </p:cNvPr>
          <p:cNvPicPr>
            <a:picLocks noChangeAspect="1"/>
          </p:cNvPicPr>
          <p:nvPr/>
        </p:nvPicPr>
        <p:blipFill>
          <a:blip r:embed="rId5"/>
          <a:stretch>
            <a:fillRect/>
          </a:stretch>
        </p:blipFill>
        <p:spPr>
          <a:xfrm>
            <a:off x="1623758" y="5129484"/>
            <a:ext cx="1190655" cy="1147619"/>
          </a:xfrm>
          <a:prstGeom prst="rect">
            <a:avLst/>
          </a:prstGeom>
        </p:spPr>
      </p:pic>
      <p:pic>
        <p:nvPicPr>
          <p:cNvPr id="6" name="Picture 5">
            <a:extLst>
              <a:ext uri="{FF2B5EF4-FFF2-40B4-BE49-F238E27FC236}">
                <a16:creationId xmlns:a16="http://schemas.microsoft.com/office/drawing/2014/main" id="{982533F1-0849-4E41-AF60-12F4ACF81ED2}"/>
              </a:ext>
            </a:extLst>
          </p:cNvPr>
          <p:cNvPicPr>
            <a:picLocks noChangeAspect="1"/>
          </p:cNvPicPr>
          <p:nvPr/>
        </p:nvPicPr>
        <p:blipFill>
          <a:blip r:embed="rId6"/>
          <a:stretch>
            <a:fillRect/>
          </a:stretch>
        </p:blipFill>
        <p:spPr>
          <a:xfrm rot="19924574">
            <a:off x="5452614" y="1065648"/>
            <a:ext cx="512316" cy="345030"/>
          </a:xfrm>
          <a:prstGeom prst="rect">
            <a:avLst/>
          </a:prstGeom>
        </p:spPr>
      </p:pic>
      <p:pic>
        <p:nvPicPr>
          <p:cNvPr id="41" name="Picture 40">
            <a:extLst>
              <a:ext uri="{FF2B5EF4-FFF2-40B4-BE49-F238E27FC236}">
                <a16:creationId xmlns:a16="http://schemas.microsoft.com/office/drawing/2014/main" id="{91ECA18D-22A9-4980-B6C6-E0AE91481881}"/>
              </a:ext>
            </a:extLst>
          </p:cNvPr>
          <p:cNvPicPr>
            <a:picLocks noChangeAspect="1"/>
          </p:cNvPicPr>
          <p:nvPr/>
        </p:nvPicPr>
        <p:blipFill>
          <a:blip r:embed="rId6"/>
          <a:stretch>
            <a:fillRect/>
          </a:stretch>
        </p:blipFill>
        <p:spPr>
          <a:xfrm rot="19924574">
            <a:off x="8135421" y="1002280"/>
            <a:ext cx="512316" cy="345030"/>
          </a:xfrm>
          <a:prstGeom prst="rect">
            <a:avLst/>
          </a:prstGeom>
        </p:spPr>
      </p:pic>
      <p:pic>
        <p:nvPicPr>
          <p:cNvPr id="42" name="Picture 41">
            <a:extLst>
              <a:ext uri="{FF2B5EF4-FFF2-40B4-BE49-F238E27FC236}">
                <a16:creationId xmlns:a16="http://schemas.microsoft.com/office/drawing/2014/main" id="{FD3EDD8D-E5AB-418B-846C-509A611CB2F9}"/>
              </a:ext>
            </a:extLst>
          </p:cNvPr>
          <p:cNvPicPr>
            <a:picLocks noChangeAspect="1"/>
          </p:cNvPicPr>
          <p:nvPr/>
        </p:nvPicPr>
        <p:blipFill>
          <a:blip r:embed="rId6"/>
          <a:stretch>
            <a:fillRect/>
          </a:stretch>
        </p:blipFill>
        <p:spPr>
          <a:xfrm rot="19924574">
            <a:off x="9935909" y="1035999"/>
            <a:ext cx="512316" cy="345030"/>
          </a:xfrm>
          <a:prstGeom prst="rect">
            <a:avLst/>
          </a:prstGeom>
        </p:spPr>
      </p:pic>
      <p:pic>
        <p:nvPicPr>
          <p:cNvPr id="43" name="Picture 42">
            <a:extLst>
              <a:ext uri="{FF2B5EF4-FFF2-40B4-BE49-F238E27FC236}">
                <a16:creationId xmlns:a16="http://schemas.microsoft.com/office/drawing/2014/main" id="{65E37286-497E-4F55-9488-2416ADAA6B35}"/>
              </a:ext>
            </a:extLst>
          </p:cNvPr>
          <p:cNvPicPr>
            <a:picLocks noChangeAspect="1"/>
          </p:cNvPicPr>
          <p:nvPr/>
        </p:nvPicPr>
        <p:blipFill>
          <a:blip r:embed="rId6"/>
          <a:stretch>
            <a:fillRect/>
          </a:stretch>
        </p:blipFill>
        <p:spPr>
          <a:xfrm rot="9061712">
            <a:off x="9318020" y="2383362"/>
            <a:ext cx="512316" cy="345030"/>
          </a:xfrm>
          <a:prstGeom prst="rect">
            <a:avLst/>
          </a:prstGeom>
        </p:spPr>
      </p:pic>
      <p:pic>
        <p:nvPicPr>
          <p:cNvPr id="44" name="Picture 43">
            <a:extLst>
              <a:ext uri="{FF2B5EF4-FFF2-40B4-BE49-F238E27FC236}">
                <a16:creationId xmlns:a16="http://schemas.microsoft.com/office/drawing/2014/main" id="{ED16ADE6-92B1-4E9D-9814-73D5E8DB6587}"/>
              </a:ext>
            </a:extLst>
          </p:cNvPr>
          <p:cNvPicPr>
            <a:picLocks noChangeAspect="1"/>
          </p:cNvPicPr>
          <p:nvPr/>
        </p:nvPicPr>
        <p:blipFill>
          <a:blip r:embed="rId6"/>
          <a:stretch>
            <a:fillRect/>
          </a:stretch>
        </p:blipFill>
        <p:spPr>
          <a:xfrm rot="9061712">
            <a:off x="3145176" y="2395776"/>
            <a:ext cx="512316" cy="345030"/>
          </a:xfrm>
          <a:prstGeom prst="rect">
            <a:avLst/>
          </a:prstGeom>
        </p:spPr>
      </p:pic>
      <p:pic>
        <p:nvPicPr>
          <p:cNvPr id="45" name="Picture 44">
            <a:extLst>
              <a:ext uri="{FF2B5EF4-FFF2-40B4-BE49-F238E27FC236}">
                <a16:creationId xmlns:a16="http://schemas.microsoft.com/office/drawing/2014/main" id="{CB8EF49C-E7DF-4947-99E8-2E10984C90CC}"/>
              </a:ext>
            </a:extLst>
          </p:cNvPr>
          <p:cNvPicPr>
            <a:picLocks noChangeAspect="1"/>
          </p:cNvPicPr>
          <p:nvPr/>
        </p:nvPicPr>
        <p:blipFill>
          <a:blip r:embed="rId6"/>
          <a:stretch>
            <a:fillRect/>
          </a:stretch>
        </p:blipFill>
        <p:spPr>
          <a:xfrm rot="19924574">
            <a:off x="2361663" y="4018511"/>
            <a:ext cx="512316" cy="345030"/>
          </a:xfrm>
          <a:prstGeom prst="rect">
            <a:avLst/>
          </a:prstGeom>
        </p:spPr>
      </p:pic>
      <p:pic>
        <p:nvPicPr>
          <p:cNvPr id="46" name="Picture 45">
            <a:extLst>
              <a:ext uri="{FF2B5EF4-FFF2-40B4-BE49-F238E27FC236}">
                <a16:creationId xmlns:a16="http://schemas.microsoft.com/office/drawing/2014/main" id="{700DC058-DB2F-4D97-9EF6-BE20A6B7BB2A}"/>
              </a:ext>
            </a:extLst>
          </p:cNvPr>
          <p:cNvPicPr>
            <a:picLocks noChangeAspect="1"/>
          </p:cNvPicPr>
          <p:nvPr/>
        </p:nvPicPr>
        <p:blipFill>
          <a:blip r:embed="rId6"/>
          <a:stretch>
            <a:fillRect/>
          </a:stretch>
        </p:blipFill>
        <p:spPr>
          <a:xfrm rot="19924574">
            <a:off x="5126100" y="3990235"/>
            <a:ext cx="512316" cy="345030"/>
          </a:xfrm>
          <a:prstGeom prst="rect">
            <a:avLst/>
          </a:prstGeom>
        </p:spPr>
      </p:pic>
      <p:pic>
        <p:nvPicPr>
          <p:cNvPr id="47" name="Picture 46">
            <a:extLst>
              <a:ext uri="{FF2B5EF4-FFF2-40B4-BE49-F238E27FC236}">
                <a16:creationId xmlns:a16="http://schemas.microsoft.com/office/drawing/2014/main" id="{0E82FA35-8002-4F85-AE0E-CD085FD60252}"/>
              </a:ext>
            </a:extLst>
          </p:cNvPr>
          <p:cNvPicPr>
            <a:picLocks noChangeAspect="1"/>
          </p:cNvPicPr>
          <p:nvPr/>
        </p:nvPicPr>
        <p:blipFill>
          <a:blip r:embed="rId6"/>
          <a:stretch>
            <a:fillRect/>
          </a:stretch>
        </p:blipFill>
        <p:spPr>
          <a:xfrm rot="19924574">
            <a:off x="9170560" y="3982480"/>
            <a:ext cx="512316" cy="345030"/>
          </a:xfrm>
          <a:prstGeom prst="rect">
            <a:avLst/>
          </a:prstGeom>
        </p:spPr>
      </p:pic>
      <p:pic>
        <p:nvPicPr>
          <p:cNvPr id="48" name="Picture 47">
            <a:extLst>
              <a:ext uri="{FF2B5EF4-FFF2-40B4-BE49-F238E27FC236}">
                <a16:creationId xmlns:a16="http://schemas.microsoft.com/office/drawing/2014/main" id="{9C852843-1B84-4F64-8D5B-8F231A7BF873}"/>
              </a:ext>
            </a:extLst>
          </p:cNvPr>
          <p:cNvPicPr>
            <a:picLocks noChangeAspect="1"/>
          </p:cNvPicPr>
          <p:nvPr/>
        </p:nvPicPr>
        <p:blipFill>
          <a:blip r:embed="rId6"/>
          <a:stretch>
            <a:fillRect/>
          </a:stretch>
        </p:blipFill>
        <p:spPr>
          <a:xfrm rot="10549560">
            <a:off x="8204701" y="5491635"/>
            <a:ext cx="512316" cy="345030"/>
          </a:xfrm>
          <a:prstGeom prst="rect">
            <a:avLst/>
          </a:prstGeom>
        </p:spPr>
      </p:pic>
      <p:pic>
        <p:nvPicPr>
          <p:cNvPr id="49" name="Picture 48">
            <a:extLst>
              <a:ext uri="{FF2B5EF4-FFF2-40B4-BE49-F238E27FC236}">
                <a16:creationId xmlns:a16="http://schemas.microsoft.com/office/drawing/2014/main" id="{80CECF99-6D99-40AA-B14A-FE55F1083CFE}"/>
              </a:ext>
            </a:extLst>
          </p:cNvPr>
          <p:cNvPicPr>
            <a:picLocks noChangeAspect="1"/>
          </p:cNvPicPr>
          <p:nvPr/>
        </p:nvPicPr>
        <p:blipFill>
          <a:blip r:embed="rId6"/>
          <a:stretch>
            <a:fillRect/>
          </a:stretch>
        </p:blipFill>
        <p:spPr>
          <a:xfrm rot="10590785">
            <a:off x="5310242" y="5506392"/>
            <a:ext cx="512316" cy="345030"/>
          </a:xfrm>
          <a:prstGeom prst="rect">
            <a:avLst/>
          </a:prstGeom>
        </p:spPr>
      </p:pic>
      <p:pic>
        <p:nvPicPr>
          <p:cNvPr id="50" name="Picture 49">
            <a:extLst>
              <a:ext uri="{FF2B5EF4-FFF2-40B4-BE49-F238E27FC236}">
                <a16:creationId xmlns:a16="http://schemas.microsoft.com/office/drawing/2014/main" id="{E76FBA0B-5455-48F9-BF55-27F91B6DD1D1}"/>
              </a:ext>
            </a:extLst>
          </p:cNvPr>
          <p:cNvPicPr>
            <a:picLocks noChangeAspect="1"/>
          </p:cNvPicPr>
          <p:nvPr/>
        </p:nvPicPr>
        <p:blipFill>
          <a:blip r:embed="rId6"/>
          <a:stretch>
            <a:fillRect/>
          </a:stretch>
        </p:blipFill>
        <p:spPr>
          <a:xfrm rot="15431791">
            <a:off x="-90328" y="3294214"/>
            <a:ext cx="512316" cy="345030"/>
          </a:xfrm>
          <a:prstGeom prst="rect">
            <a:avLst/>
          </a:prstGeom>
        </p:spPr>
      </p:pic>
      <p:pic>
        <p:nvPicPr>
          <p:cNvPr id="8" name="Picture 7">
            <a:extLst>
              <a:ext uri="{FF2B5EF4-FFF2-40B4-BE49-F238E27FC236}">
                <a16:creationId xmlns:a16="http://schemas.microsoft.com/office/drawing/2014/main" id="{BAB321AD-8B29-4042-BD39-DE08DE74BF8E}"/>
              </a:ext>
            </a:extLst>
          </p:cNvPr>
          <p:cNvPicPr>
            <a:picLocks noChangeAspect="1"/>
          </p:cNvPicPr>
          <p:nvPr/>
        </p:nvPicPr>
        <p:blipFill>
          <a:blip r:embed="rId7"/>
          <a:stretch>
            <a:fillRect/>
          </a:stretch>
        </p:blipFill>
        <p:spPr>
          <a:xfrm>
            <a:off x="809794" y="210433"/>
            <a:ext cx="879931" cy="829699"/>
          </a:xfrm>
          <a:prstGeom prst="rect">
            <a:avLst/>
          </a:prstGeom>
        </p:spPr>
      </p:pic>
      <p:pic>
        <p:nvPicPr>
          <p:cNvPr id="52" name="Picture 51">
            <a:extLst>
              <a:ext uri="{FF2B5EF4-FFF2-40B4-BE49-F238E27FC236}">
                <a16:creationId xmlns:a16="http://schemas.microsoft.com/office/drawing/2014/main" id="{21D0438D-B62B-4264-8913-2A7BD614F19D}"/>
              </a:ext>
            </a:extLst>
          </p:cNvPr>
          <p:cNvPicPr>
            <a:picLocks noChangeAspect="1"/>
          </p:cNvPicPr>
          <p:nvPr/>
        </p:nvPicPr>
        <p:blipFill>
          <a:blip r:embed="rId3"/>
          <a:stretch>
            <a:fillRect/>
          </a:stretch>
        </p:blipFill>
        <p:spPr>
          <a:xfrm>
            <a:off x="2662999" y="75461"/>
            <a:ext cx="1750524" cy="1670238"/>
          </a:xfrm>
          <a:prstGeom prst="rect">
            <a:avLst/>
          </a:prstGeom>
        </p:spPr>
      </p:pic>
      <p:sp>
        <p:nvSpPr>
          <p:cNvPr id="53" name="Text Box 21">
            <a:extLst>
              <a:ext uri="{FF2B5EF4-FFF2-40B4-BE49-F238E27FC236}">
                <a16:creationId xmlns:a16="http://schemas.microsoft.com/office/drawing/2014/main" id="{13235AE5-64BD-43C0-B610-D9E8A9619BB9}"/>
              </a:ext>
            </a:extLst>
          </p:cNvPr>
          <p:cNvSpPr txBox="1">
            <a:spLocks noChangeArrowheads="1"/>
          </p:cNvSpPr>
          <p:nvPr/>
        </p:nvSpPr>
        <p:spPr bwMode="auto">
          <a:xfrm>
            <a:off x="2826546" y="279041"/>
            <a:ext cx="1466219" cy="534590"/>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UNDERSTAND </a:t>
            </a: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oracy and the power of talk</a:t>
            </a:r>
          </a:p>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200" dirty="0">
              <a:solidFill>
                <a:srgbClr val="FF0000"/>
              </a:solidFill>
              <a:latin typeface="Arial" panose="020B0604020202020204" pitchFamily="34" charset="0"/>
            </a:endParaRPr>
          </a:p>
        </p:txBody>
      </p:sp>
      <p:cxnSp>
        <p:nvCxnSpPr>
          <p:cNvPr id="54" name="Straight Connector 53">
            <a:extLst>
              <a:ext uri="{FF2B5EF4-FFF2-40B4-BE49-F238E27FC236}">
                <a16:creationId xmlns:a16="http://schemas.microsoft.com/office/drawing/2014/main" id="{0CA01D31-3DD6-483E-9445-CAA6B9AAB6FF}"/>
              </a:ext>
            </a:extLst>
          </p:cNvPr>
          <p:cNvCxnSpPr>
            <a:cxnSpLocks/>
          </p:cNvCxnSpPr>
          <p:nvPr/>
        </p:nvCxnSpPr>
        <p:spPr>
          <a:xfrm flipV="1">
            <a:off x="4758187" y="1040132"/>
            <a:ext cx="0" cy="34471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56" name="Picture 55">
            <a:extLst>
              <a:ext uri="{FF2B5EF4-FFF2-40B4-BE49-F238E27FC236}">
                <a16:creationId xmlns:a16="http://schemas.microsoft.com/office/drawing/2014/main" id="{18F9A55D-E68C-4EE4-A012-FB77905E1905}"/>
              </a:ext>
            </a:extLst>
          </p:cNvPr>
          <p:cNvPicPr>
            <a:picLocks noChangeAspect="1"/>
          </p:cNvPicPr>
          <p:nvPr/>
        </p:nvPicPr>
        <p:blipFill>
          <a:blip r:embed="rId6"/>
          <a:stretch>
            <a:fillRect/>
          </a:stretch>
        </p:blipFill>
        <p:spPr>
          <a:xfrm rot="19924574">
            <a:off x="2586672" y="1054983"/>
            <a:ext cx="512316" cy="345030"/>
          </a:xfrm>
          <a:prstGeom prst="rect">
            <a:avLst/>
          </a:prstGeom>
        </p:spPr>
      </p:pic>
      <p:pic>
        <p:nvPicPr>
          <p:cNvPr id="57" name="Picture 56">
            <a:extLst>
              <a:ext uri="{FF2B5EF4-FFF2-40B4-BE49-F238E27FC236}">
                <a16:creationId xmlns:a16="http://schemas.microsoft.com/office/drawing/2014/main" id="{E856C643-E3C9-48D4-A1F5-8E885256066F}"/>
              </a:ext>
            </a:extLst>
          </p:cNvPr>
          <p:cNvPicPr>
            <a:picLocks noChangeAspect="1"/>
          </p:cNvPicPr>
          <p:nvPr/>
        </p:nvPicPr>
        <p:blipFill>
          <a:blip r:embed="rId3"/>
          <a:stretch>
            <a:fillRect/>
          </a:stretch>
        </p:blipFill>
        <p:spPr>
          <a:xfrm>
            <a:off x="5750467" y="-1"/>
            <a:ext cx="1752544" cy="1947341"/>
          </a:xfrm>
          <a:prstGeom prst="rect">
            <a:avLst/>
          </a:prstGeom>
        </p:spPr>
      </p:pic>
      <p:sp>
        <p:nvSpPr>
          <p:cNvPr id="59" name="Text Box 21">
            <a:extLst>
              <a:ext uri="{FF2B5EF4-FFF2-40B4-BE49-F238E27FC236}">
                <a16:creationId xmlns:a16="http://schemas.microsoft.com/office/drawing/2014/main" id="{3C615A81-CCFA-4CED-9FE7-3C6D280761AA}"/>
              </a:ext>
            </a:extLst>
          </p:cNvPr>
          <p:cNvSpPr txBox="1">
            <a:spLocks noChangeArrowheads="1"/>
          </p:cNvSpPr>
          <p:nvPr/>
        </p:nvSpPr>
        <p:spPr bwMode="auto">
          <a:xfrm>
            <a:off x="5828093" y="198644"/>
            <a:ext cx="1597313" cy="967674"/>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 ABOUT</a:t>
            </a: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 formality and academic register language </a:t>
            </a:r>
            <a:endParaRPr lang="en-US" altLang="en-US" sz="1200" dirty="0">
              <a:solidFill>
                <a:srgbClr val="0070C0"/>
              </a:solidFill>
              <a:latin typeface="Arial" panose="020B0604020202020204" pitchFamily="34" charset="0"/>
            </a:endParaRPr>
          </a:p>
          <a:p>
            <a:pPr algn="ctr" defTabSz="914471" eaLnBrk="0" fontAlgn="base" hangingPunct="0">
              <a:spcBef>
                <a:spcPct val="0"/>
              </a:spcBef>
              <a:spcAft>
                <a:spcPct val="0"/>
              </a:spcAft>
            </a:pPr>
            <a:endPar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1" name="Picture 60">
            <a:extLst>
              <a:ext uri="{FF2B5EF4-FFF2-40B4-BE49-F238E27FC236}">
                <a16:creationId xmlns:a16="http://schemas.microsoft.com/office/drawing/2014/main" id="{869AF3D1-C3CA-449D-A6F1-2BE5E3CB9064}"/>
              </a:ext>
            </a:extLst>
          </p:cNvPr>
          <p:cNvPicPr>
            <a:picLocks noChangeAspect="1"/>
          </p:cNvPicPr>
          <p:nvPr/>
        </p:nvPicPr>
        <p:blipFill>
          <a:blip r:embed="rId3"/>
          <a:stretch>
            <a:fillRect/>
          </a:stretch>
        </p:blipFill>
        <p:spPr>
          <a:xfrm>
            <a:off x="8106317" y="1426270"/>
            <a:ext cx="1367469" cy="1504111"/>
          </a:xfrm>
          <a:prstGeom prst="rect">
            <a:avLst/>
          </a:prstGeom>
        </p:spPr>
      </p:pic>
      <p:sp>
        <p:nvSpPr>
          <p:cNvPr id="62" name="Text Box 21">
            <a:extLst>
              <a:ext uri="{FF2B5EF4-FFF2-40B4-BE49-F238E27FC236}">
                <a16:creationId xmlns:a16="http://schemas.microsoft.com/office/drawing/2014/main" id="{994389A3-1C33-4BF2-8C2D-63691FEA3AA1}"/>
              </a:ext>
            </a:extLst>
          </p:cNvPr>
          <p:cNvSpPr txBox="1">
            <a:spLocks noChangeArrowheads="1"/>
          </p:cNvSpPr>
          <p:nvPr/>
        </p:nvSpPr>
        <p:spPr bwMode="auto">
          <a:xfrm>
            <a:off x="6866394" y="2911469"/>
            <a:ext cx="1372555" cy="530456"/>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how to choose the best arguments</a:t>
            </a:r>
            <a:endParaRPr lang="en-US" altLang="en-US" sz="1200" dirty="0">
              <a:solidFill>
                <a:srgbClr val="0070C0"/>
              </a:solidFill>
              <a:latin typeface="Arial" panose="020B0604020202020204" pitchFamily="34" charset="0"/>
            </a:endParaRPr>
          </a:p>
          <a:p>
            <a:pPr algn="ctr" defTabSz="914471" eaLnBrk="0" fontAlgn="base" hangingPunct="0">
              <a:spcBef>
                <a:spcPct val="0"/>
              </a:spcBef>
              <a:spcAft>
                <a:spcPct val="0"/>
              </a:spcAft>
            </a:pPr>
            <a:endParaRPr lang="en-US" altLang="en-US" sz="1200" dirty="0">
              <a:solidFill>
                <a:srgbClr val="0070C0"/>
              </a:solidFill>
              <a:latin typeface="Arial" panose="020B0604020202020204" pitchFamily="34" charset="0"/>
            </a:endParaRPr>
          </a:p>
        </p:txBody>
      </p:sp>
      <p:sp>
        <p:nvSpPr>
          <p:cNvPr id="65" name="Text Box 21">
            <a:extLst>
              <a:ext uri="{FF2B5EF4-FFF2-40B4-BE49-F238E27FC236}">
                <a16:creationId xmlns:a16="http://schemas.microsoft.com/office/drawing/2014/main" id="{33BB6469-5B34-4EFD-A93F-516A09A99DF4}"/>
              </a:ext>
            </a:extLst>
          </p:cNvPr>
          <p:cNvSpPr txBox="1">
            <a:spLocks noChangeArrowheads="1"/>
          </p:cNvSpPr>
          <p:nvPr/>
        </p:nvSpPr>
        <p:spPr bwMode="auto">
          <a:xfrm>
            <a:off x="7236052" y="4576110"/>
            <a:ext cx="1344116" cy="873387"/>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how to plan for a debate.</a:t>
            </a:r>
            <a:endParaRPr lang="en-US" altLang="en-US" sz="1200" dirty="0">
              <a:solidFill>
                <a:srgbClr val="0070C0"/>
              </a:solidFill>
              <a:latin typeface="Arial" panose="020B0604020202020204" pitchFamily="34" charset="0"/>
            </a:endParaRPr>
          </a:p>
          <a:p>
            <a:pPr algn="ctr" defTabSz="914471" eaLnBrk="0" fontAlgn="base" hangingPunct="0">
              <a:spcBef>
                <a:spcPct val="0"/>
              </a:spcBef>
              <a:spcAft>
                <a:spcPct val="0"/>
              </a:spcAft>
            </a:pPr>
            <a:endParaRPr lang="en-US" altLang="en-US" sz="1200" dirty="0">
              <a:solidFill>
                <a:srgbClr val="0070C0"/>
              </a:solidFill>
              <a:latin typeface="Arial" panose="020B0604020202020204" pitchFamily="34" charset="0"/>
            </a:endParaRPr>
          </a:p>
        </p:txBody>
      </p:sp>
      <p:cxnSp>
        <p:nvCxnSpPr>
          <p:cNvPr id="66" name="Straight Connector 65">
            <a:extLst>
              <a:ext uri="{FF2B5EF4-FFF2-40B4-BE49-F238E27FC236}">
                <a16:creationId xmlns:a16="http://schemas.microsoft.com/office/drawing/2014/main" id="{09863DA8-9CC3-4C92-A43D-3F03B26F872F}"/>
              </a:ext>
            </a:extLst>
          </p:cNvPr>
          <p:cNvCxnSpPr>
            <a:cxnSpLocks/>
          </p:cNvCxnSpPr>
          <p:nvPr/>
        </p:nvCxnSpPr>
        <p:spPr>
          <a:xfrm flipV="1">
            <a:off x="6267963" y="5473447"/>
            <a:ext cx="0" cy="335845"/>
          </a:xfrm>
          <a:prstGeom prst="line">
            <a:avLst/>
          </a:prstGeom>
          <a:noFill/>
          <a:ln w="28575" cap="flat" cmpd="sng" algn="ctr">
            <a:solidFill>
              <a:sysClr val="windowText" lastClr="000000"/>
            </a:solidFill>
            <a:prstDash val="solid"/>
            <a:miter lim="800000"/>
          </a:ln>
          <a:effectLst/>
        </p:spPr>
      </p:cxnSp>
      <p:sp>
        <p:nvSpPr>
          <p:cNvPr id="67" name="Text Box 21">
            <a:extLst>
              <a:ext uri="{FF2B5EF4-FFF2-40B4-BE49-F238E27FC236}">
                <a16:creationId xmlns:a16="http://schemas.microsoft.com/office/drawing/2014/main" id="{8DFEAA9E-19A5-4281-98CD-C8225CF60D73}"/>
              </a:ext>
            </a:extLst>
          </p:cNvPr>
          <p:cNvSpPr txBox="1">
            <a:spLocks noChangeArrowheads="1"/>
          </p:cNvSpPr>
          <p:nvPr/>
        </p:nvSpPr>
        <p:spPr bwMode="auto">
          <a:xfrm>
            <a:off x="10896254" y="1227498"/>
            <a:ext cx="1294124" cy="628127"/>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 ABOUT</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persuasive language</a:t>
            </a:r>
            <a:endParaRPr lang="en-US" altLang="en-US" sz="1200" dirty="0">
              <a:solidFill>
                <a:srgbClr val="0070C0"/>
              </a:solidFill>
              <a:latin typeface="Arial" panose="020B0604020202020204" pitchFamily="34" charset="0"/>
            </a:endParaRPr>
          </a:p>
          <a:p>
            <a:pPr algn="ctr" defTabSz="914471" eaLnBrk="0" fontAlgn="base" hangingPunct="0">
              <a:spcBef>
                <a:spcPct val="0"/>
              </a:spcBef>
              <a:spcAft>
                <a:spcPct val="0"/>
              </a:spcAft>
            </a:pPr>
            <a:endParaRPr lang="en-US" altLang="en-US" sz="1200" dirty="0">
              <a:solidFill>
                <a:srgbClr val="0070C0"/>
              </a:solidFill>
              <a:latin typeface="Arial" panose="020B0604020202020204" pitchFamily="34" charset="0"/>
            </a:endParaRPr>
          </a:p>
        </p:txBody>
      </p:sp>
      <p:sp>
        <p:nvSpPr>
          <p:cNvPr id="3" name="TextBox 2">
            <a:extLst>
              <a:ext uri="{FF2B5EF4-FFF2-40B4-BE49-F238E27FC236}">
                <a16:creationId xmlns:a16="http://schemas.microsoft.com/office/drawing/2014/main" id="{CCA67472-277E-49E6-9351-91E093C2DAFB}"/>
              </a:ext>
            </a:extLst>
          </p:cNvPr>
          <p:cNvSpPr txBox="1"/>
          <p:nvPr/>
        </p:nvSpPr>
        <p:spPr>
          <a:xfrm>
            <a:off x="2662999" y="185076"/>
            <a:ext cx="507169" cy="400110"/>
          </a:xfrm>
          <a:prstGeom prst="rect">
            <a:avLst/>
          </a:prstGeom>
          <a:noFill/>
        </p:spPr>
        <p:txBody>
          <a:bodyPr wrap="square" rtlCol="0">
            <a:spAutoFit/>
          </a:bodyPr>
          <a:lstStyle/>
          <a:p>
            <a:r>
              <a:rPr lang="en-GB" sz="2000" dirty="0">
                <a:latin typeface="Bakso Sapi" pitchFamily="50" charset="0"/>
              </a:rPr>
              <a:t>1</a:t>
            </a:r>
          </a:p>
        </p:txBody>
      </p:sp>
      <p:sp>
        <p:nvSpPr>
          <p:cNvPr id="68" name="TextBox 67">
            <a:extLst>
              <a:ext uri="{FF2B5EF4-FFF2-40B4-BE49-F238E27FC236}">
                <a16:creationId xmlns:a16="http://schemas.microsoft.com/office/drawing/2014/main" id="{189F05E6-0C3F-4C18-A41F-1A9A953F5938}"/>
              </a:ext>
            </a:extLst>
          </p:cNvPr>
          <p:cNvSpPr txBox="1"/>
          <p:nvPr/>
        </p:nvSpPr>
        <p:spPr>
          <a:xfrm>
            <a:off x="5745019" y="132158"/>
            <a:ext cx="507169" cy="400110"/>
          </a:xfrm>
          <a:prstGeom prst="rect">
            <a:avLst/>
          </a:prstGeom>
          <a:noFill/>
        </p:spPr>
        <p:txBody>
          <a:bodyPr wrap="square" rtlCol="0">
            <a:spAutoFit/>
          </a:bodyPr>
          <a:lstStyle/>
          <a:p>
            <a:r>
              <a:rPr lang="en-GB" sz="2000" dirty="0">
                <a:latin typeface="Bakso Sapi" pitchFamily="50" charset="0"/>
              </a:rPr>
              <a:t>2</a:t>
            </a:r>
          </a:p>
        </p:txBody>
      </p:sp>
      <p:sp>
        <p:nvSpPr>
          <p:cNvPr id="69" name="TextBox 68">
            <a:extLst>
              <a:ext uri="{FF2B5EF4-FFF2-40B4-BE49-F238E27FC236}">
                <a16:creationId xmlns:a16="http://schemas.microsoft.com/office/drawing/2014/main" id="{1B785AF7-198D-4593-B854-A2E3135BF4AC}"/>
              </a:ext>
            </a:extLst>
          </p:cNvPr>
          <p:cNvSpPr txBox="1"/>
          <p:nvPr/>
        </p:nvSpPr>
        <p:spPr>
          <a:xfrm>
            <a:off x="8460859" y="129074"/>
            <a:ext cx="507169" cy="400110"/>
          </a:xfrm>
          <a:prstGeom prst="rect">
            <a:avLst/>
          </a:prstGeom>
          <a:noFill/>
        </p:spPr>
        <p:txBody>
          <a:bodyPr wrap="square" rtlCol="0">
            <a:spAutoFit/>
          </a:bodyPr>
          <a:lstStyle/>
          <a:p>
            <a:r>
              <a:rPr lang="en-GB" sz="2000" dirty="0">
                <a:latin typeface="Bakso Sapi" pitchFamily="50" charset="0"/>
              </a:rPr>
              <a:t>3</a:t>
            </a:r>
          </a:p>
        </p:txBody>
      </p:sp>
      <p:sp>
        <p:nvSpPr>
          <p:cNvPr id="70" name="TextBox 69">
            <a:extLst>
              <a:ext uri="{FF2B5EF4-FFF2-40B4-BE49-F238E27FC236}">
                <a16:creationId xmlns:a16="http://schemas.microsoft.com/office/drawing/2014/main" id="{9068D670-BE1B-44F2-99E0-E6C76FADE26B}"/>
              </a:ext>
            </a:extLst>
          </p:cNvPr>
          <p:cNvSpPr txBox="1"/>
          <p:nvPr/>
        </p:nvSpPr>
        <p:spPr>
          <a:xfrm>
            <a:off x="10796000" y="1173130"/>
            <a:ext cx="507169" cy="400110"/>
          </a:xfrm>
          <a:prstGeom prst="rect">
            <a:avLst/>
          </a:prstGeom>
          <a:noFill/>
        </p:spPr>
        <p:txBody>
          <a:bodyPr wrap="square" rtlCol="0">
            <a:spAutoFit/>
          </a:bodyPr>
          <a:lstStyle/>
          <a:p>
            <a:r>
              <a:rPr lang="en-GB" sz="2000" dirty="0">
                <a:latin typeface="Bakso Sapi" pitchFamily="50" charset="0"/>
              </a:rPr>
              <a:t>4</a:t>
            </a:r>
          </a:p>
        </p:txBody>
      </p:sp>
      <p:sp>
        <p:nvSpPr>
          <p:cNvPr id="71" name="TextBox 70">
            <a:extLst>
              <a:ext uri="{FF2B5EF4-FFF2-40B4-BE49-F238E27FC236}">
                <a16:creationId xmlns:a16="http://schemas.microsoft.com/office/drawing/2014/main" id="{9F572A9C-14D3-4F9A-9AEF-7BF7349B45E2}"/>
              </a:ext>
            </a:extLst>
          </p:cNvPr>
          <p:cNvSpPr txBox="1"/>
          <p:nvPr/>
        </p:nvSpPr>
        <p:spPr>
          <a:xfrm>
            <a:off x="8084456" y="1482178"/>
            <a:ext cx="507169" cy="400110"/>
          </a:xfrm>
          <a:prstGeom prst="rect">
            <a:avLst/>
          </a:prstGeom>
          <a:noFill/>
        </p:spPr>
        <p:txBody>
          <a:bodyPr wrap="square" rtlCol="0">
            <a:spAutoFit/>
          </a:bodyPr>
          <a:lstStyle/>
          <a:p>
            <a:r>
              <a:rPr lang="en-GB" sz="2000" dirty="0">
                <a:latin typeface="Bakso Sapi" pitchFamily="50" charset="0"/>
              </a:rPr>
              <a:t>5</a:t>
            </a:r>
          </a:p>
        </p:txBody>
      </p:sp>
      <p:sp>
        <p:nvSpPr>
          <p:cNvPr id="72" name="TextBox 71">
            <a:extLst>
              <a:ext uri="{FF2B5EF4-FFF2-40B4-BE49-F238E27FC236}">
                <a16:creationId xmlns:a16="http://schemas.microsoft.com/office/drawing/2014/main" id="{A6B4B57D-3755-4D8C-A68A-B5338C6F71B2}"/>
              </a:ext>
            </a:extLst>
          </p:cNvPr>
          <p:cNvSpPr txBox="1"/>
          <p:nvPr/>
        </p:nvSpPr>
        <p:spPr>
          <a:xfrm>
            <a:off x="6698601" y="2806627"/>
            <a:ext cx="507169" cy="400110"/>
          </a:xfrm>
          <a:prstGeom prst="rect">
            <a:avLst/>
          </a:prstGeom>
          <a:noFill/>
        </p:spPr>
        <p:txBody>
          <a:bodyPr wrap="square" rtlCol="0">
            <a:spAutoFit/>
          </a:bodyPr>
          <a:lstStyle/>
          <a:p>
            <a:r>
              <a:rPr lang="en-GB" sz="2000" dirty="0">
                <a:latin typeface="Bakso Sapi" pitchFamily="50" charset="0"/>
              </a:rPr>
              <a:t>8</a:t>
            </a:r>
          </a:p>
        </p:txBody>
      </p:sp>
      <p:sp>
        <p:nvSpPr>
          <p:cNvPr id="73" name="TextBox 72">
            <a:extLst>
              <a:ext uri="{FF2B5EF4-FFF2-40B4-BE49-F238E27FC236}">
                <a16:creationId xmlns:a16="http://schemas.microsoft.com/office/drawing/2014/main" id="{231A2FAF-9807-4509-B578-22AC33993F1C}"/>
              </a:ext>
            </a:extLst>
          </p:cNvPr>
          <p:cNvSpPr txBox="1"/>
          <p:nvPr/>
        </p:nvSpPr>
        <p:spPr>
          <a:xfrm>
            <a:off x="3567468" y="2899231"/>
            <a:ext cx="507169" cy="400110"/>
          </a:xfrm>
          <a:prstGeom prst="rect">
            <a:avLst/>
          </a:prstGeom>
          <a:noFill/>
        </p:spPr>
        <p:txBody>
          <a:bodyPr wrap="square" rtlCol="0">
            <a:spAutoFit/>
          </a:bodyPr>
          <a:lstStyle/>
          <a:p>
            <a:r>
              <a:rPr lang="en-GB" sz="2000" dirty="0">
                <a:latin typeface="Bakso Sapi" pitchFamily="50" charset="0"/>
              </a:rPr>
              <a:t>7</a:t>
            </a:r>
          </a:p>
        </p:txBody>
      </p:sp>
      <p:sp>
        <p:nvSpPr>
          <p:cNvPr id="76" name="TextBox 75">
            <a:extLst>
              <a:ext uri="{FF2B5EF4-FFF2-40B4-BE49-F238E27FC236}">
                <a16:creationId xmlns:a16="http://schemas.microsoft.com/office/drawing/2014/main" id="{FF092E50-D70F-41AE-A422-E22E2BD7CE61}"/>
              </a:ext>
            </a:extLst>
          </p:cNvPr>
          <p:cNvSpPr txBox="1"/>
          <p:nvPr/>
        </p:nvSpPr>
        <p:spPr>
          <a:xfrm>
            <a:off x="1473846" y="2020920"/>
            <a:ext cx="507169" cy="400110"/>
          </a:xfrm>
          <a:prstGeom prst="rect">
            <a:avLst/>
          </a:prstGeom>
          <a:noFill/>
        </p:spPr>
        <p:txBody>
          <a:bodyPr wrap="square" rtlCol="0">
            <a:spAutoFit/>
          </a:bodyPr>
          <a:lstStyle/>
          <a:p>
            <a:r>
              <a:rPr lang="en-GB" sz="2000" dirty="0">
                <a:latin typeface="Bakso Sapi" pitchFamily="50" charset="0"/>
              </a:rPr>
              <a:t>6</a:t>
            </a:r>
          </a:p>
        </p:txBody>
      </p:sp>
      <p:sp>
        <p:nvSpPr>
          <p:cNvPr id="77" name="TextBox 76">
            <a:extLst>
              <a:ext uri="{FF2B5EF4-FFF2-40B4-BE49-F238E27FC236}">
                <a16:creationId xmlns:a16="http://schemas.microsoft.com/office/drawing/2014/main" id="{F2647A73-49F3-4CC1-84D7-1A7C381B849B}"/>
              </a:ext>
            </a:extLst>
          </p:cNvPr>
          <p:cNvSpPr txBox="1"/>
          <p:nvPr/>
        </p:nvSpPr>
        <p:spPr>
          <a:xfrm>
            <a:off x="10629041" y="4101846"/>
            <a:ext cx="507169" cy="400110"/>
          </a:xfrm>
          <a:prstGeom prst="rect">
            <a:avLst/>
          </a:prstGeom>
          <a:noFill/>
        </p:spPr>
        <p:txBody>
          <a:bodyPr wrap="square" rtlCol="0">
            <a:spAutoFit/>
          </a:bodyPr>
          <a:lstStyle/>
          <a:p>
            <a:r>
              <a:rPr lang="en-GB" sz="2000" dirty="0">
                <a:latin typeface="Bakso Sapi" pitchFamily="50" charset="0"/>
              </a:rPr>
              <a:t>9</a:t>
            </a:r>
          </a:p>
        </p:txBody>
      </p:sp>
      <p:sp>
        <p:nvSpPr>
          <p:cNvPr id="78" name="TextBox 77">
            <a:extLst>
              <a:ext uri="{FF2B5EF4-FFF2-40B4-BE49-F238E27FC236}">
                <a16:creationId xmlns:a16="http://schemas.microsoft.com/office/drawing/2014/main" id="{C123EB37-192B-47B4-9689-15781CEE01C7}"/>
              </a:ext>
            </a:extLst>
          </p:cNvPr>
          <p:cNvSpPr txBox="1"/>
          <p:nvPr/>
        </p:nvSpPr>
        <p:spPr>
          <a:xfrm>
            <a:off x="7322184" y="4528190"/>
            <a:ext cx="507169" cy="400110"/>
          </a:xfrm>
          <a:prstGeom prst="rect">
            <a:avLst/>
          </a:prstGeom>
          <a:noFill/>
        </p:spPr>
        <p:txBody>
          <a:bodyPr wrap="square" rtlCol="0">
            <a:spAutoFit/>
          </a:bodyPr>
          <a:lstStyle/>
          <a:p>
            <a:r>
              <a:rPr lang="en-GB" sz="2000" dirty="0">
                <a:latin typeface="Bakso Sapi" pitchFamily="50" charset="0"/>
              </a:rPr>
              <a:t>10</a:t>
            </a:r>
          </a:p>
        </p:txBody>
      </p:sp>
      <p:sp>
        <p:nvSpPr>
          <p:cNvPr id="79" name="TextBox 78">
            <a:extLst>
              <a:ext uri="{FF2B5EF4-FFF2-40B4-BE49-F238E27FC236}">
                <a16:creationId xmlns:a16="http://schemas.microsoft.com/office/drawing/2014/main" id="{16A6602B-1F47-4084-AC1D-CE4509A21235}"/>
              </a:ext>
            </a:extLst>
          </p:cNvPr>
          <p:cNvSpPr txBox="1"/>
          <p:nvPr/>
        </p:nvSpPr>
        <p:spPr>
          <a:xfrm>
            <a:off x="3382387" y="4600693"/>
            <a:ext cx="507169" cy="400110"/>
          </a:xfrm>
          <a:prstGeom prst="rect">
            <a:avLst/>
          </a:prstGeom>
          <a:noFill/>
        </p:spPr>
        <p:txBody>
          <a:bodyPr wrap="square" rtlCol="0">
            <a:spAutoFit/>
          </a:bodyPr>
          <a:lstStyle/>
          <a:p>
            <a:r>
              <a:rPr lang="en-GB" sz="2000" dirty="0">
                <a:latin typeface="Bakso Sapi" pitchFamily="50" charset="0"/>
              </a:rPr>
              <a:t>11</a:t>
            </a:r>
          </a:p>
        </p:txBody>
      </p:sp>
      <p:sp>
        <p:nvSpPr>
          <p:cNvPr id="5" name="TextBox 4">
            <a:extLst>
              <a:ext uri="{FF2B5EF4-FFF2-40B4-BE49-F238E27FC236}">
                <a16:creationId xmlns:a16="http://schemas.microsoft.com/office/drawing/2014/main" id="{D8762F79-6E1B-418C-9CA8-77A2275C2767}"/>
              </a:ext>
            </a:extLst>
          </p:cNvPr>
          <p:cNvSpPr txBox="1"/>
          <p:nvPr/>
        </p:nvSpPr>
        <p:spPr>
          <a:xfrm>
            <a:off x="667158" y="1020108"/>
            <a:ext cx="1847436" cy="646331"/>
          </a:xfrm>
          <a:prstGeom prst="rect">
            <a:avLst/>
          </a:prstGeom>
          <a:solidFill>
            <a:schemeClr val="accent1">
              <a:lumMod val="20000"/>
              <a:lumOff val="80000"/>
            </a:schemeClr>
          </a:solidFill>
          <a:ln>
            <a:solidFill>
              <a:schemeClr val="tx1">
                <a:lumMod val="95000"/>
                <a:lumOff val="5000"/>
              </a:schemeClr>
            </a:solidFill>
          </a:ln>
        </p:spPr>
        <p:txBody>
          <a:bodyPr wrap="square" rtlCol="0">
            <a:spAutoFit/>
          </a:bodyPr>
          <a:lstStyle/>
          <a:p>
            <a:pPr algn="ctr"/>
            <a:r>
              <a:rPr lang="en-US" sz="1200" dirty="0">
                <a:ln w="0"/>
                <a:solidFill>
                  <a:srgbClr val="0070C0"/>
                </a:solidFill>
                <a:effectLst>
                  <a:outerShdw blurRad="38100" dist="19050" dir="2700000" algn="tl" rotWithShape="0">
                    <a:schemeClr val="dk1">
                      <a:alpha val="40000"/>
                    </a:schemeClr>
                  </a:outerShdw>
                </a:effectLst>
                <a:latin typeface="Amasis MT Pro Black" panose="02040A04050005020304" pitchFamily="18" charset="0"/>
              </a:rPr>
              <a:t>Time to…</a:t>
            </a:r>
            <a:r>
              <a:rPr lang="en-GB" sz="1200" dirty="0">
                <a:effectLst/>
                <a:latin typeface="Abadi Extra Light" panose="020B0204020104020204" pitchFamily="34" charset="0"/>
                <a:ea typeface="Calibri" panose="020F0502020204030204" pitchFamily="34" charset="0"/>
                <a:cs typeface="Times New Roman" panose="02020603050405020304" pitchFamily="18" charset="0"/>
              </a:rPr>
              <a:t> become an effective speaker and listener. </a:t>
            </a:r>
            <a:endParaRPr lang="en-GB" dirty="0"/>
          </a:p>
        </p:txBody>
      </p:sp>
      <p:sp>
        <p:nvSpPr>
          <p:cNvPr id="80" name="Text Box 21">
            <a:extLst>
              <a:ext uri="{FF2B5EF4-FFF2-40B4-BE49-F238E27FC236}">
                <a16:creationId xmlns:a16="http://schemas.microsoft.com/office/drawing/2014/main" id="{DCC856CD-C845-4E60-96A0-F8DE4C2E05D4}"/>
              </a:ext>
            </a:extLst>
          </p:cNvPr>
          <p:cNvSpPr txBox="1">
            <a:spLocks noChangeArrowheads="1"/>
          </p:cNvSpPr>
          <p:nvPr/>
        </p:nvSpPr>
        <p:spPr bwMode="auto">
          <a:xfrm>
            <a:off x="7960200" y="1632951"/>
            <a:ext cx="1599431" cy="564312"/>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LEARN ABOUT</a:t>
            </a:r>
          </a:p>
          <a:p>
            <a:pPr algn="ctr" defTabSz="914471" eaLnBrk="0" fontAlgn="base" hangingPunct="0">
              <a:spcBef>
                <a:spcPct val="0"/>
              </a:spcBef>
              <a:spcAft>
                <a:spcPct val="0"/>
              </a:spcAft>
            </a:pP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debates/discussion</a:t>
            </a:r>
            <a:endParaRPr lang="en-US" altLang="en-US" sz="1200" dirty="0">
              <a:solidFill>
                <a:srgbClr val="FF0000"/>
              </a:solidFill>
              <a:latin typeface="Arial" panose="020B0604020202020204" pitchFamily="34" charset="0"/>
            </a:endParaRPr>
          </a:p>
        </p:txBody>
      </p:sp>
      <p:sp>
        <p:nvSpPr>
          <p:cNvPr id="81" name="Text Box 21">
            <a:extLst>
              <a:ext uri="{FF2B5EF4-FFF2-40B4-BE49-F238E27FC236}">
                <a16:creationId xmlns:a16="http://schemas.microsoft.com/office/drawing/2014/main" id="{005071B5-35E6-4E0F-8E0B-486CA83F5274}"/>
              </a:ext>
            </a:extLst>
          </p:cNvPr>
          <p:cNvSpPr txBox="1">
            <a:spLocks noChangeArrowheads="1"/>
          </p:cNvSpPr>
          <p:nvPr/>
        </p:nvSpPr>
        <p:spPr bwMode="auto">
          <a:xfrm>
            <a:off x="1383197" y="2117781"/>
            <a:ext cx="1295991" cy="409051"/>
          </a:xfrm>
          <a:prstGeom prst="rect">
            <a:avLst/>
          </a:prstGeom>
          <a:noFill/>
          <a:ln w="9525">
            <a:noFill/>
            <a:miter lim="800000"/>
            <a:headEnd/>
            <a:tailEnd/>
          </a:ln>
        </p:spPr>
        <p:txBody>
          <a:bodyPr vert="horz" wrap="square" lIns="91441" tIns="45720" rIns="91441" bIns="45720" numCol="1" anchor="t" anchorCtr="0" compatLnSpc="1">
            <a:prstTxWarp prst="textNoShape">
              <a:avLst/>
            </a:prstTxWarp>
          </a:bodyPr>
          <a:lstStyle/>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ESTABLISH</a:t>
            </a:r>
          </a:p>
          <a:p>
            <a:pPr algn="ctr" defTabSz="914471" eaLnBrk="0" fontAlgn="base" hangingPunct="0">
              <a:spcBef>
                <a:spcPct val="0"/>
              </a:spcBef>
              <a:spcAft>
                <a:spcPct val="0"/>
              </a:spcAft>
            </a:pP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altLang="en-US" sz="1200" b="1" i="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‘Time to Talk’ </a:t>
            </a:r>
            <a:r>
              <a:rPr lang="en-US" altLang="en-US" sz="1200"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rules</a:t>
            </a:r>
            <a:endParaRPr lang="en-US" altLang="en-US" sz="1200" dirty="0">
              <a:solidFill>
                <a:srgbClr val="FF0000"/>
              </a:solidFill>
              <a:latin typeface="Arial" panose="020B0604020202020204" pitchFamily="34" charset="0"/>
            </a:endParaRPr>
          </a:p>
        </p:txBody>
      </p:sp>
      <p:sp>
        <p:nvSpPr>
          <p:cNvPr id="7" name="Rectangle 6">
            <a:extLst>
              <a:ext uri="{FF2B5EF4-FFF2-40B4-BE49-F238E27FC236}">
                <a16:creationId xmlns:a16="http://schemas.microsoft.com/office/drawing/2014/main" id="{66BC7BA9-0EB4-4173-A0CA-89BC4889C713}"/>
              </a:ext>
            </a:extLst>
          </p:cNvPr>
          <p:cNvSpPr/>
          <p:nvPr/>
        </p:nvSpPr>
        <p:spPr>
          <a:xfrm>
            <a:off x="3056727" y="5999982"/>
            <a:ext cx="7790915"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June 2022-December 2022</a:t>
            </a:r>
          </a:p>
        </p:txBody>
      </p:sp>
      <p:pic>
        <p:nvPicPr>
          <p:cNvPr id="21" name="Picture 20">
            <a:extLst>
              <a:ext uri="{FF2B5EF4-FFF2-40B4-BE49-F238E27FC236}">
                <a16:creationId xmlns:a16="http://schemas.microsoft.com/office/drawing/2014/main" id="{F4875CC0-28A7-48ED-9CF4-DFAC62061DC6}"/>
              </a:ext>
            </a:extLst>
          </p:cNvPr>
          <p:cNvPicPr>
            <a:picLocks noChangeAspect="1"/>
          </p:cNvPicPr>
          <p:nvPr/>
        </p:nvPicPr>
        <p:blipFill>
          <a:blip r:embed="rId8"/>
          <a:stretch>
            <a:fillRect/>
          </a:stretch>
        </p:blipFill>
        <p:spPr>
          <a:xfrm>
            <a:off x="5415818" y="-179928"/>
            <a:ext cx="2765207" cy="3110858"/>
          </a:xfrm>
          <a:prstGeom prst="rect">
            <a:avLst/>
          </a:prstGeom>
          <a:solidFill>
            <a:schemeClr val="tx1"/>
          </a:solidFill>
          <a:ln>
            <a:solidFill>
              <a:schemeClr val="tx1">
                <a:lumMod val="85000"/>
                <a:lumOff val="15000"/>
              </a:schemeClr>
            </a:solidFill>
          </a:ln>
        </p:spPr>
      </p:pic>
    </p:spTree>
    <p:extLst>
      <p:ext uri="{BB962C8B-B14F-4D97-AF65-F5344CB8AC3E}">
        <p14:creationId xmlns:p14="http://schemas.microsoft.com/office/powerpoint/2010/main" val="126431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93038"/>
            <a:ext cx="2450236" cy="164962"/>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55" name="Title 1">
            <a:extLst>
              <a:ext uri="{FF2B5EF4-FFF2-40B4-BE49-F238E27FC236}">
                <a16:creationId xmlns:a16="http://schemas.microsoft.com/office/drawing/2014/main" id="{ED7A719B-241F-42F5-B6F7-2996828B7756}"/>
              </a:ext>
            </a:extLst>
          </p:cNvPr>
          <p:cNvSpPr txBox="1">
            <a:spLocks/>
          </p:cNvSpPr>
          <p:nvPr/>
        </p:nvSpPr>
        <p:spPr>
          <a:xfrm>
            <a:off x="1994795" y="183374"/>
            <a:ext cx="8229600" cy="994122"/>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6000" b="1" dirty="0">
                <a:solidFill>
                  <a:schemeClr val="tx1"/>
                </a:solidFill>
                <a:effectLst>
                  <a:outerShdw blurRad="38100" dist="38100" dir="2700000" algn="tl">
                    <a:srgbClr val="000000">
                      <a:alpha val="43137"/>
                    </a:srgbClr>
                  </a:outerShdw>
                </a:effectLst>
                <a:latin typeface="Amasis MT Pro Black" panose="02040A04050005020304" pitchFamily="18" charset="0"/>
              </a:rPr>
              <a:t>What is today’s session about?</a:t>
            </a:r>
            <a:endParaRPr lang="en-GB" sz="6000" dirty="0">
              <a:solidFill>
                <a:schemeClr val="tx1"/>
              </a:solidFill>
              <a:effectLst>
                <a:outerShdw blurRad="38100" dist="38100" dir="2700000" algn="tl">
                  <a:srgbClr val="000000">
                    <a:alpha val="43137"/>
                  </a:srgbClr>
                </a:outerShdw>
              </a:effectLst>
              <a:latin typeface="Amasis MT Pro Black" panose="02040A04050005020304" pitchFamily="18" charset="0"/>
            </a:endParaRPr>
          </a:p>
        </p:txBody>
      </p:sp>
      <p:sp>
        <p:nvSpPr>
          <p:cNvPr id="58" name="TextBox 57">
            <a:extLst>
              <a:ext uri="{FF2B5EF4-FFF2-40B4-BE49-F238E27FC236}">
                <a16:creationId xmlns:a16="http://schemas.microsoft.com/office/drawing/2014/main" id="{0D82E49E-CB03-47DA-AF68-1D67932A690D}"/>
              </a:ext>
            </a:extLst>
          </p:cNvPr>
          <p:cNvSpPr txBox="1"/>
          <p:nvPr/>
        </p:nvSpPr>
        <p:spPr>
          <a:xfrm>
            <a:off x="1232498" y="1729835"/>
            <a:ext cx="10130590" cy="3046988"/>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10800000" scaled="1"/>
            <a:tileRect/>
          </a:gradFill>
        </p:spPr>
        <p:txBody>
          <a:bodyPr wrap="square" rtlCol="0">
            <a:spAutoFit/>
          </a:bodyPr>
          <a:lstStyle/>
          <a:p>
            <a:pPr marL="914400" indent="-914400">
              <a:buAutoNum type="arabicPeriod"/>
            </a:pPr>
            <a:r>
              <a:rPr lang="en-GB" sz="4800" dirty="0">
                <a:latin typeface="Abadi Extra Light" panose="020B0204020104020204" pitchFamily="34" charset="0"/>
              </a:rPr>
              <a:t>What is formality?</a:t>
            </a:r>
          </a:p>
          <a:p>
            <a:pPr marL="914400" indent="-914400">
              <a:buAutoNum type="arabicPeriod"/>
            </a:pPr>
            <a:r>
              <a:rPr lang="en-GB" sz="4800" dirty="0">
                <a:latin typeface="Abadi Extra Light" panose="020B0204020104020204" pitchFamily="34" charset="0"/>
              </a:rPr>
              <a:t>What is the difference between standard and non-standard English?</a:t>
            </a:r>
          </a:p>
          <a:p>
            <a:endParaRPr lang="en-GB" sz="4800" dirty="0"/>
          </a:p>
        </p:txBody>
      </p:sp>
    </p:spTree>
    <p:extLst>
      <p:ext uri="{BB962C8B-B14F-4D97-AF65-F5344CB8AC3E}">
        <p14:creationId xmlns:p14="http://schemas.microsoft.com/office/powerpoint/2010/main" val="4068798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latin typeface="Abadi Extra Light" panose="020B0204020104020204" pitchFamily="34" charset="0"/>
            </a:endParaRPr>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latin typeface="Abadi Extra Light" panose="020B0204020104020204" pitchFamily="34" charset="0"/>
            </a:endParaRPr>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latin typeface="Abadi Extra Light" panose="020B0204020104020204" pitchFamily="34" charset="0"/>
            </a:endParaRPr>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93038"/>
            <a:ext cx="2450236" cy="164962"/>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latin typeface="Abadi Extra Light" panose="020B0204020104020204" pitchFamily="34" charset="0"/>
            </a:endParaRPr>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latin typeface="Abadi Extra Light" panose="020B0204020104020204" pitchFamily="34" charset="0"/>
            </a:endParaRPr>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latin typeface="Abadi Extra Light" panose="020B0204020104020204" pitchFamily="34" charset="0"/>
            </a:endParaRPr>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latin typeface="Abadi Extra Light" panose="020B0204020104020204" pitchFamily="34" charset="0"/>
            </a:endParaRPr>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latin typeface="Abadi Extra Light" panose="020B0204020104020204" pitchFamily="34" charset="0"/>
            </a:endParaRPr>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latin typeface="Abadi Extra Light" panose="020B0204020104020204" pitchFamily="34" charset="0"/>
            </a:endParaRPr>
          </a:p>
        </p:txBody>
      </p:sp>
      <p:sp>
        <p:nvSpPr>
          <p:cNvPr id="58" name="TextBox 57">
            <a:extLst>
              <a:ext uri="{FF2B5EF4-FFF2-40B4-BE49-F238E27FC236}">
                <a16:creationId xmlns:a16="http://schemas.microsoft.com/office/drawing/2014/main" id="{0D82E49E-CB03-47DA-AF68-1D67932A690D}"/>
              </a:ext>
            </a:extLst>
          </p:cNvPr>
          <p:cNvSpPr txBox="1"/>
          <p:nvPr/>
        </p:nvSpPr>
        <p:spPr>
          <a:xfrm>
            <a:off x="171342" y="833655"/>
            <a:ext cx="11699346" cy="1938992"/>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10800000" scaled="1"/>
            <a:tileRect/>
          </a:gradFill>
        </p:spPr>
        <p:txBody>
          <a:bodyPr wrap="square" rtlCol="0">
            <a:spAutoFit/>
          </a:bodyPr>
          <a:lstStyle/>
          <a:p>
            <a:pPr algn="ctr"/>
            <a:r>
              <a:rPr lang="en-GB" sz="4000" dirty="0">
                <a:highlight>
                  <a:srgbClr val="00FFCC"/>
                </a:highlight>
                <a:latin typeface="Abadi Extra Light" panose="020B0204020104020204" pitchFamily="34" charset="0"/>
              </a:rPr>
              <a:t>Formality</a:t>
            </a:r>
            <a:r>
              <a:rPr lang="en-GB" sz="4000" dirty="0">
                <a:latin typeface="Abadi Extra Light" panose="020B0204020104020204" pitchFamily="34" charset="0"/>
              </a:rPr>
              <a:t> of spoken language relates to making the decision to either speak using a formal version or an informal version of language.</a:t>
            </a:r>
          </a:p>
        </p:txBody>
      </p:sp>
      <p:sp>
        <p:nvSpPr>
          <p:cNvPr id="29" name="Rectangle 28">
            <a:extLst>
              <a:ext uri="{FF2B5EF4-FFF2-40B4-BE49-F238E27FC236}">
                <a16:creationId xmlns:a16="http://schemas.microsoft.com/office/drawing/2014/main" id="{6629DB64-B956-402A-AB28-A946DCEE0028}"/>
              </a:ext>
            </a:extLst>
          </p:cNvPr>
          <p:cNvSpPr/>
          <p:nvPr/>
        </p:nvSpPr>
        <p:spPr>
          <a:xfrm>
            <a:off x="200122" y="86336"/>
            <a:ext cx="11842056"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masis MT Pro Black" panose="02040A04050005020304" pitchFamily="18" charset="0"/>
              </a:rPr>
              <a:t>What is formality?</a:t>
            </a:r>
            <a:endParaRPr lang="en-US" sz="5400" b="0" cap="none" spc="0" dirty="0">
              <a:ln w="0"/>
              <a:solidFill>
                <a:schemeClr val="tx1"/>
              </a:solidFill>
              <a:effectLst>
                <a:outerShdw blurRad="38100" dist="19050" dir="2700000" algn="tl" rotWithShape="0">
                  <a:schemeClr val="dk1">
                    <a:alpha val="40000"/>
                  </a:schemeClr>
                </a:outerShdw>
              </a:effectLst>
              <a:latin typeface="Amasis MT Pro Black" panose="02040A04050005020304" pitchFamily="18" charset="0"/>
            </a:endParaRPr>
          </a:p>
        </p:txBody>
      </p:sp>
      <p:sp>
        <p:nvSpPr>
          <p:cNvPr id="30" name="TextBox 29">
            <a:extLst>
              <a:ext uri="{FF2B5EF4-FFF2-40B4-BE49-F238E27FC236}">
                <a16:creationId xmlns:a16="http://schemas.microsoft.com/office/drawing/2014/main" id="{D9900242-AAA6-4CD9-90B5-FFCDD1DF34D9}"/>
              </a:ext>
            </a:extLst>
          </p:cNvPr>
          <p:cNvSpPr txBox="1"/>
          <p:nvPr/>
        </p:nvSpPr>
        <p:spPr>
          <a:xfrm>
            <a:off x="200122" y="3031610"/>
            <a:ext cx="11699345" cy="1938992"/>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10800000" scaled="1"/>
            <a:tileRect/>
          </a:gradFill>
        </p:spPr>
        <p:txBody>
          <a:bodyPr wrap="square" rtlCol="0">
            <a:spAutoFit/>
          </a:bodyPr>
          <a:lstStyle/>
          <a:p>
            <a:pPr algn="ctr"/>
            <a:r>
              <a:rPr lang="en-GB" sz="4000" dirty="0"/>
              <a:t>Watch the clip on the next slide which highlights the difference between two versions of the English language – standard English and non-standard English.</a:t>
            </a:r>
          </a:p>
        </p:txBody>
      </p:sp>
      <p:sp>
        <p:nvSpPr>
          <p:cNvPr id="31" name="Rectangle: Rounded Corners 30">
            <a:extLst>
              <a:ext uri="{FF2B5EF4-FFF2-40B4-BE49-F238E27FC236}">
                <a16:creationId xmlns:a16="http://schemas.microsoft.com/office/drawing/2014/main" id="{626A9106-6702-4284-A388-7667AD323E08}"/>
              </a:ext>
            </a:extLst>
          </p:cNvPr>
          <p:cNvSpPr/>
          <p:nvPr/>
        </p:nvSpPr>
        <p:spPr>
          <a:xfrm>
            <a:off x="432133" y="5171558"/>
            <a:ext cx="11378033" cy="11242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b="1" dirty="0">
                <a:solidFill>
                  <a:schemeClr val="tx1"/>
                </a:solidFill>
              </a:rPr>
              <a:t>Pay attention - you will be asked to write the meaning using your own words.</a:t>
            </a:r>
          </a:p>
        </p:txBody>
      </p:sp>
    </p:spTree>
    <p:extLst>
      <p:ext uri="{BB962C8B-B14F-4D97-AF65-F5344CB8AC3E}">
        <p14:creationId xmlns:p14="http://schemas.microsoft.com/office/powerpoint/2010/main" val="4195542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93038"/>
            <a:ext cx="2450236" cy="164962"/>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pic>
        <p:nvPicPr>
          <p:cNvPr id="4" name="Picture 3">
            <a:extLst>
              <a:ext uri="{FF2B5EF4-FFF2-40B4-BE49-F238E27FC236}">
                <a16:creationId xmlns:a16="http://schemas.microsoft.com/office/drawing/2014/main" id="{C30A1B52-E5BF-4C84-BA18-C04184105F56}"/>
              </a:ext>
            </a:extLst>
          </p:cNvPr>
          <p:cNvPicPr>
            <a:picLocks noChangeAspect="1"/>
          </p:cNvPicPr>
          <p:nvPr/>
        </p:nvPicPr>
        <p:blipFill>
          <a:blip r:embed="rId6"/>
          <a:stretch>
            <a:fillRect/>
          </a:stretch>
        </p:blipFill>
        <p:spPr>
          <a:xfrm>
            <a:off x="662484" y="541761"/>
            <a:ext cx="7661070" cy="6133886"/>
          </a:xfrm>
          <a:prstGeom prst="rect">
            <a:avLst/>
          </a:prstGeom>
        </p:spPr>
      </p:pic>
      <p:pic>
        <p:nvPicPr>
          <p:cNvPr id="2" name="standard or non standard">
            <a:hlinkClick r:id="" action="ppaction://media"/>
            <a:extLst>
              <a:ext uri="{FF2B5EF4-FFF2-40B4-BE49-F238E27FC236}">
                <a16:creationId xmlns:a16="http://schemas.microsoft.com/office/drawing/2014/main" id="{375D91C9-1C42-416C-B04D-9E21B5A64E6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08135" y="883920"/>
            <a:ext cx="6969768" cy="4343401"/>
          </a:xfrm>
          <a:prstGeom prst="rect">
            <a:avLst/>
          </a:prstGeom>
        </p:spPr>
      </p:pic>
      <p:pic>
        <p:nvPicPr>
          <p:cNvPr id="30" name="Picture 29">
            <a:extLst>
              <a:ext uri="{FF2B5EF4-FFF2-40B4-BE49-F238E27FC236}">
                <a16:creationId xmlns:a16="http://schemas.microsoft.com/office/drawing/2014/main" id="{7E760FED-A135-45FC-A94F-2AA38B2E03C5}"/>
              </a:ext>
            </a:extLst>
          </p:cNvPr>
          <p:cNvPicPr/>
          <p:nvPr/>
        </p:nvPicPr>
        <p:blipFill>
          <a:blip r:embed="rId8">
            <a:extLst>
              <a:ext uri="{28A0092B-C50C-407E-A947-70E740481C1C}">
                <a14:useLocalDpi xmlns:a14="http://schemas.microsoft.com/office/drawing/2010/main" val="0"/>
              </a:ext>
            </a:extLst>
          </a:blip>
          <a:stretch>
            <a:fillRect/>
          </a:stretch>
        </p:blipFill>
        <p:spPr>
          <a:xfrm rot="21389910">
            <a:off x="8269846" y="560292"/>
            <a:ext cx="3336446" cy="5973128"/>
          </a:xfrm>
          <a:prstGeom prst="rect">
            <a:avLst/>
          </a:prstGeom>
        </p:spPr>
      </p:pic>
      <p:sp>
        <p:nvSpPr>
          <p:cNvPr id="7" name="TextBox 6">
            <a:extLst>
              <a:ext uri="{FF2B5EF4-FFF2-40B4-BE49-F238E27FC236}">
                <a16:creationId xmlns:a16="http://schemas.microsoft.com/office/drawing/2014/main" id="{4F656770-3905-485B-9796-58F01078C16B}"/>
              </a:ext>
            </a:extLst>
          </p:cNvPr>
          <p:cNvSpPr txBox="1"/>
          <p:nvPr/>
        </p:nvSpPr>
        <p:spPr>
          <a:xfrm rot="21432827">
            <a:off x="8554318" y="1949096"/>
            <a:ext cx="2620994" cy="3831818"/>
          </a:xfrm>
          <a:prstGeom prst="rect">
            <a:avLst/>
          </a:prstGeom>
          <a:noFill/>
        </p:spPr>
        <p:txBody>
          <a:bodyPr wrap="square" rtlCol="0">
            <a:spAutoFit/>
          </a:bodyPr>
          <a:lstStyle/>
          <a:p>
            <a:r>
              <a:rPr lang="en-GB" sz="2500" b="1" dirty="0"/>
              <a:t>Answer the questions: </a:t>
            </a:r>
          </a:p>
          <a:p>
            <a:endParaRPr lang="en-GB" sz="2500" b="1" dirty="0"/>
          </a:p>
          <a:p>
            <a:r>
              <a:rPr lang="en-GB" sz="2500" b="1" dirty="0">
                <a:latin typeface="Abadi Extra Light" panose="020B0204020104020204" pitchFamily="34" charset="0"/>
              </a:rPr>
              <a:t>What is standard English?</a:t>
            </a:r>
          </a:p>
          <a:p>
            <a:endParaRPr lang="en-GB" sz="2500" b="1" dirty="0">
              <a:latin typeface="Abadi Extra Light" panose="020B0204020104020204" pitchFamily="34" charset="0"/>
            </a:endParaRPr>
          </a:p>
          <a:p>
            <a:r>
              <a:rPr lang="en-GB" sz="2500" b="1" dirty="0">
                <a:latin typeface="Abadi Extra Light" panose="020B0204020104020204" pitchFamily="34" charset="0"/>
              </a:rPr>
              <a:t>What is non-standard English ?</a:t>
            </a:r>
          </a:p>
          <a:p>
            <a:endParaRPr lang="en-GB" sz="2500" b="1" dirty="0">
              <a:latin typeface="Abadi Extra Light" panose="020B0204020104020204" pitchFamily="34" charset="0"/>
            </a:endParaRPr>
          </a:p>
          <a:p>
            <a:endParaRPr lang="en-GB" dirty="0"/>
          </a:p>
        </p:txBody>
      </p:sp>
      <p:pic>
        <p:nvPicPr>
          <p:cNvPr id="32" name="Picture 31">
            <a:extLst>
              <a:ext uri="{FF2B5EF4-FFF2-40B4-BE49-F238E27FC236}">
                <a16:creationId xmlns:a16="http://schemas.microsoft.com/office/drawing/2014/main" id="{EE2AEAAA-B330-4A70-8232-4BD72BD7F110}"/>
              </a:ext>
            </a:extLst>
          </p:cNvPr>
          <p:cNvPicPr/>
          <p:nvPr/>
        </p:nvPicPr>
        <p:blipFill>
          <a:blip r:embed="rId9" cstate="print">
            <a:extLst>
              <a:ext uri="{28A0092B-C50C-407E-A947-70E740481C1C}">
                <a14:useLocalDpi xmlns:a14="http://schemas.microsoft.com/office/drawing/2010/main" val="0"/>
              </a:ext>
            </a:extLst>
          </a:blip>
          <a:stretch>
            <a:fillRect/>
          </a:stretch>
        </p:blipFill>
        <p:spPr>
          <a:xfrm rot="3315285" flipH="1">
            <a:off x="8536618" y="1077068"/>
            <a:ext cx="640715" cy="938530"/>
          </a:xfrm>
          <a:prstGeom prst="rect">
            <a:avLst/>
          </a:prstGeom>
        </p:spPr>
      </p:pic>
      <p:sp>
        <p:nvSpPr>
          <p:cNvPr id="33" name="Title 1">
            <a:extLst>
              <a:ext uri="{FF2B5EF4-FFF2-40B4-BE49-F238E27FC236}">
                <a16:creationId xmlns:a16="http://schemas.microsoft.com/office/drawing/2014/main" id="{583CED5B-811D-423B-9089-44BD7C223E1A}"/>
              </a:ext>
            </a:extLst>
          </p:cNvPr>
          <p:cNvSpPr txBox="1">
            <a:spLocks/>
          </p:cNvSpPr>
          <p:nvPr/>
        </p:nvSpPr>
        <p:spPr>
          <a:xfrm>
            <a:off x="9425149" y="1335990"/>
            <a:ext cx="1405000" cy="390857"/>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6000" b="1" dirty="0">
                <a:solidFill>
                  <a:schemeClr val="tx1"/>
                </a:solidFill>
                <a:effectLst>
                  <a:outerShdw blurRad="38100" dist="38100" dir="2700000" algn="tl">
                    <a:srgbClr val="000000">
                      <a:alpha val="43137"/>
                    </a:srgbClr>
                  </a:outerShdw>
                </a:effectLst>
                <a:latin typeface="Amasis MT Pro Black" panose="02040A04050005020304" pitchFamily="18" charset="0"/>
              </a:rPr>
              <a:t>TASK:</a:t>
            </a:r>
            <a:endParaRPr lang="en-GB" sz="6000" dirty="0">
              <a:solidFill>
                <a:schemeClr val="tx1"/>
              </a:solidFill>
              <a:effectLst>
                <a:outerShdw blurRad="38100" dist="38100" dir="2700000" algn="tl">
                  <a:srgbClr val="000000">
                    <a:alpha val="43137"/>
                  </a:srgbClr>
                </a:outerShdw>
              </a:effectLst>
              <a:latin typeface="Amasis MT Pro Black" panose="02040A04050005020304" pitchFamily="18" charset="0"/>
            </a:endParaRPr>
          </a:p>
        </p:txBody>
      </p:sp>
    </p:spTree>
    <p:extLst>
      <p:ext uri="{BB962C8B-B14F-4D97-AF65-F5344CB8AC3E}">
        <p14:creationId xmlns:p14="http://schemas.microsoft.com/office/powerpoint/2010/main" val="195731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8853"/>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80450"/>
            <a:ext cx="2450236" cy="177550"/>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10" name="Rectangle 9">
            <a:extLst>
              <a:ext uri="{FF2B5EF4-FFF2-40B4-BE49-F238E27FC236}">
                <a16:creationId xmlns:a16="http://schemas.microsoft.com/office/drawing/2014/main" id="{32FA5086-20EC-4C13-945E-D882D712C6ED}"/>
              </a:ext>
            </a:extLst>
          </p:cNvPr>
          <p:cNvSpPr/>
          <p:nvPr/>
        </p:nvSpPr>
        <p:spPr>
          <a:xfrm>
            <a:off x="221790" y="437150"/>
            <a:ext cx="11842056"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masis MT Pro Black" panose="02040A04050005020304" pitchFamily="18" charset="0"/>
              </a:rPr>
              <a:t>What is standard English?</a:t>
            </a:r>
            <a:endParaRPr lang="en-US" sz="5400" b="0" cap="none" spc="0" dirty="0">
              <a:ln w="0"/>
              <a:solidFill>
                <a:schemeClr val="tx1"/>
              </a:solidFill>
              <a:effectLst>
                <a:outerShdw blurRad="38100" dist="19050" dir="2700000" algn="tl" rotWithShape="0">
                  <a:schemeClr val="dk1">
                    <a:alpha val="40000"/>
                  </a:schemeClr>
                </a:outerShdw>
              </a:effectLst>
              <a:latin typeface="Amasis MT Pro Black" panose="02040A04050005020304" pitchFamily="18" charset="0"/>
            </a:endParaRPr>
          </a:p>
        </p:txBody>
      </p:sp>
      <p:sp>
        <p:nvSpPr>
          <p:cNvPr id="30" name="Rectangle 29">
            <a:extLst>
              <a:ext uri="{FF2B5EF4-FFF2-40B4-BE49-F238E27FC236}">
                <a16:creationId xmlns:a16="http://schemas.microsoft.com/office/drawing/2014/main" id="{94613C9C-4529-4DB1-B1FA-FFDDBE67C29C}"/>
              </a:ext>
            </a:extLst>
          </p:cNvPr>
          <p:cNvSpPr/>
          <p:nvPr/>
        </p:nvSpPr>
        <p:spPr>
          <a:xfrm>
            <a:off x="641203" y="1416092"/>
            <a:ext cx="10906719" cy="2246769"/>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0" scaled="1"/>
            <a:tileRect/>
          </a:gradFill>
        </p:spPr>
        <p:txBody>
          <a:bodyPr wrap="square" lIns="91440" tIns="45720" rIns="91440" bIns="45720">
            <a:spAutoFit/>
          </a:bodyPr>
          <a:lstStyle/>
          <a:p>
            <a:pPr algn="ctr"/>
            <a:r>
              <a:rPr lang="en-GB" sz="3500" b="1" u="sng" dirty="0">
                <a:ln w="0"/>
                <a:effectLst>
                  <a:outerShdw blurRad="38100" dist="38100" dir="2700000" algn="tl">
                    <a:srgbClr val="000000">
                      <a:alpha val="43137"/>
                    </a:srgbClr>
                  </a:outerShdw>
                </a:effectLst>
                <a:latin typeface="Abadi Extra Light" panose="020B0204020104020204" pitchFamily="34" charset="0"/>
              </a:rPr>
              <a:t>Standard English </a:t>
            </a:r>
            <a:r>
              <a:rPr lang="en-GB" sz="3500" dirty="0">
                <a:ln w="0"/>
                <a:effectLst>
                  <a:outerShdw blurRad="38100" dist="38100" dir="2700000" algn="tl">
                    <a:srgbClr val="000000">
                      <a:alpha val="43137"/>
                    </a:srgbClr>
                  </a:outerShdw>
                </a:effectLst>
                <a:latin typeface="Abadi Extra Light" panose="020B0204020104020204" pitchFamily="34" charset="0"/>
              </a:rPr>
              <a:t>is a variety of English that is clear and most easily understood by a wide audience.  It follows grammatical rules and uses the correct tenses. This version is the norm for formal settings or where the audience is large or unknown. </a:t>
            </a:r>
            <a:endParaRPr lang="en-US" sz="3500" b="0" cap="none" spc="0" dirty="0">
              <a:ln w="0"/>
              <a:solidFill>
                <a:srgbClr val="FF0000"/>
              </a:solidFill>
              <a:effectLst>
                <a:outerShdw blurRad="38100" dist="38100" dir="2700000" algn="tl">
                  <a:srgbClr val="000000">
                    <a:alpha val="43137"/>
                  </a:srgbClr>
                </a:outerShdw>
              </a:effectLst>
              <a:latin typeface="Abadi Extra Light" panose="020B0204020104020204" pitchFamily="34" charset="0"/>
            </a:endParaRPr>
          </a:p>
        </p:txBody>
      </p:sp>
      <p:sp>
        <p:nvSpPr>
          <p:cNvPr id="28" name="TextBox 27">
            <a:extLst>
              <a:ext uri="{FF2B5EF4-FFF2-40B4-BE49-F238E27FC236}">
                <a16:creationId xmlns:a16="http://schemas.microsoft.com/office/drawing/2014/main" id="{975254F0-790D-4AE2-BB40-0D410E3204B3}"/>
              </a:ext>
            </a:extLst>
          </p:cNvPr>
          <p:cNvSpPr txBox="1"/>
          <p:nvPr/>
        </p:nvSpPr>
        <p:spPr>
          <a:xfrm>
            <a:off x="641204" y="4082477"/>
            <a:ext cx="10859071" cy="1077218"/>
          </a:xfrm>
          <a:prstGeom prst="rect">
            <a:avLst/>
          </a:prstGeom>
          <a:gradFill flip="none" rotWithShape="1">
            <a:gsLst>
              <a:gs pos="0">
                <a:srgbClr val="00FFCC">
                  <a:shade val="30000"/>
                  <a:satMod val="115000"/>
                </a:srgbClr>
              </a:gs>
              <a:gs pos="50000">
                <a:srgbClr val="00FFCC">
                  <a:shade val="67500"/>
                  <a:satMod val="115000"/>
                </a:srgbClr>
              </a:gs>
              <a:gs pos="100000">
                <a:srgbClr val="00FFCC">
                  <a:shade val="100000"/>
                  <a:satMod val="115000"/>
                </a:srgbClr>
              </a:gs>
            </a:gsLst>
            <a:lin ang="8100000" scaled="1"/>
            <a:tileRect/>
          </a:gradFill>
        </p:spPr>
        <p:txBody>
          <a:bodyPr wrap="square">
            <a:spAutoFit/>
          </a:bodyPr>
          <a:lstStyle/>
          <a:p>
            <a:pPr algn="ctr"/>
            <a:r>
              <a:rPr lang="en-GB" sz="3200" b="1" dirty="0">
                <a:ln w="0"/>
                <a:effectLst>
                  <a:outerShdw blurRad="38100" dist="19050" dir="2700000" algn="tl" rotWithShape="0">
                    <a:schemeClr val="dk1">
                      <a:alpha val="40000"/>
                    </a:schemeClr>
                  </a:outerShdw>
                </a:effectLst>
                <a:latin typeface="Abadi Extra Light" panose="020B0204020104020204" pitchFamily="34" charset="0"/>
              </a:rPr>
              <a:t>If everyone speaks in a standardised variety of English, we are more likely to understand each other.</a:t>
            </a:r>
            <a:endParaRPr lang="en-GB" sz="3200" b="1" dirty="0"/>
          </a:p>
        </p:txBody>
      </p:sp>
      <p:sp>
        <p:nvSpPr>
          <p:cNvPr id="29" name="Rectangle: Rounded Corners 28">
            <a:extLst>
              <a:ext uri="{FF2B5EF4-FFF2-40B4-BE49-F238E27FC236}">
                <a16:creationId xmlns:a16="http://schemas.microsoft.com/office/drawing/2014/main" id="{C6DD818A-05B1-449A-9B6F-451221E20362}"/>
              </a:ext>
            </a:extLst>
          </p:cNvPr>
          <p:cNvSpPr/>
          <p:nvPr/>
        </p:nvSpPr>
        <p:spPr>
          <a:xfrm>
            <a:off x="820073" y="5330337"/>
            <a:ext cx="10501331" cy="11920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solidFill>
              </a:rPr>
              <a:t>Turn to page 12 of your ‘Pupil Oracy Record’ booklet and write the definition in your own words. </a:t>
            </a:r>
          </a:p>
        </p:txBody>
      </p:sp>
    </p:spTree>
    <p:extLst>
      <p:ext uri="{BB962C8B-B14F-4D97-AF65-F5344CB8AC3E}">
        <p14:creationId xmlns:p14="http://schemas.microsoft.com/office/powerpoint/2010/main" val="652533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8853"/>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80450"/>
            <a:ext cx="2450236" cy="177550"/>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10" name="Rectangle 9">
            <a:extLst>
              <a:ext uri="{FF2B5EF4-FFF2-40B4-BE49-F238E27FC236}">
                <a16:creationId xmlns:a16="http://schemas.microsoft.com/office/drawing/2014/main" id="{32FA5086-20EC-4C13-945E-D882D712C6ED}"/>
              </a:ext>
            </a:extLst>
          </p:cNvPr>
          <p:cNvSpPr/>
          <p:nvPr/>
        </p:nvSpPr>
        <p:spPr>
          <a:xfrm>
            <a:off x="221790" y="437150"/>
            <a:ext cx="11842056"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masis MT Pro Black" panose="02040A04050005020304" pitchFamily="18" charset="0"/>
              </a:rPr>
              <a:t>What is non-standard English?</a:t>
            </a:r>
            <a:endParaRPr lang="en-US" sz="5400" b="0" cap="none" spc="0" dirty="0">
              <a:ln w="0"/>
              <a:solidFill>
                <a:schemeClr val="tx1"/>
              </a:solidFill>
              <a:effectLst>
                <a:outerShdw blurRad="38100" dist="19050" dir="2700000" algn="tl" rotWithShape="0">
                  <a:schemeClr val="dk1">
                    <a:alpha val="40000"/>
                  </a:schemeClr>
                </a:outerShdw>
              </a:effectLst>
              <a:latin typeface="Amasis MT Pro Black" panose="02040A04050005020304" pitchFamily="18" charset="0"/>
            </a:endParaRPr>
          </a:p>
        </p:txBody>
      </p:sp>
      <p:sp>
        <p:nvSpPr>
          <p:cNvPr id="30" name="Rectangle 29">
            <a:extLst>
              <a:ext uri="{FF2B5EF4-FFF2-40B4-BE49-F238E27FC236}">
                <a16:creationId xmlns:a16="http://schemas.microsoft.com/office/drawing/2014/main" id="{94613C9C-4529-4DB1-B1FA-FFDDBE67C29C}"/>
              </a:ext>
            </a:extLst>
          </p:cNvPr>
          <p:cNvSpPr/>
          <p:nvPr/>
        </p:nvSpPr>
        <p:spPr>
          <a:xfrm>
            <a:off x="642548" y="1704192"/>
            <a:ext cx="10906719" cy="1938992"/>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0" scaled="1"/>
            <a:tileRect/>
          </a:gradFill>
        </p:spPr>
        <p:txBody>
          <a:bodyPr wrap="square" lIns="91440" tIns="45720" rIns="91440" bIns="45720">
            <a:spAutoFit/>
          </a:bodyPr>
          <a:lstStyle/>
          <a:p>
            <a:pPr algn="ctr"/>
            <a:r>
              <a:rPr lang="en-GB" sz="3000" b="1" i="0" u="sng" dirty="0">
                <a:solidFill>
                  <a:srgbClr val="231F20"/>
                </a:solidFill>
                <a:effectLst>
                  <a:outerShdw blurRad="38100" dist="38100" dir="2700000" algn="tl">
                    <a:srgbClr val="000000">
                      <a:alpha val="43137"/>
                    </a:srgbClr>
                  </a:outerShdw>
                </a:effectLst>
                <a:latin typeface="Abadi Extra Light" panose="020B0204020104020204" pitchFamily="34" charset="0"/>
              </a:rPr>
              <a:t>Colloquial language</a:t>
            </a:r>
            <a:r>
              <a:rPr lang="en-GB" sz="3000" b="0" i="0" u="sng" dirty="0">
                <a:solidFill>
                  <a:srgbClr val="231F20"/>
                </a:solidFill>
                <a:effectLst>
                  <a:outerShdw blurRad="38100" dist="38100" dir="2700000" algn="tl">
                    <a:srgbClr val="000000">
                      <a:alpha val="43137"/>
                    </a:srgbClr>
                  </a:outerShdw>
                </a:effectLst>
                <a:latin typeface="Abadi Extra Light" panose="020B0204020104020204" pitchFamily="34" charset="0"/>
              </a:rPr>
              <a:t> </a:t>
            </a:r>
            <a:r>
              <a:rPr lang="en-GB" sz="3000" b="0" i="0" dirty="0">
                <a:solidFill>
                  <a:srgbClr val="231F20"/>
                </a:solidFill>
                <a:effectLst>
                  <a:outerShdw blurRad="38100" dist="38100" dir="2700000" algn="tl">
                    <a:srgbClr val="000000">
                      <a:alpha val="43137"/>
                    </a:srgbClr>
                  </a:outerShdw>
                </a:effectLst>
                <a:latin typeface="Abadi Extra Light" panose="020B0204020104020204" pitchFamily="34" charset="0"/>
              </a:rPr>
              <a:t>is the way you all speak when in informal situations, with your friends or family. It includes words and phrases that are particular to your age group and the area where you live as well. This means colloquial language can include dialect words and slang. </a:t>
            </a:r>
            <a:endParaRPr lang="en-US" sz="3000" b="0" cap="none" spc="0" dirty="0">
              <a:ln w="0"/>
              <a:solidFill>
                <a:srgbClr val="FF0000"/>
              </a:solidFill>
              <a:effectLst>
                <a:outerShdw blurRad="38100" dist="38100" dir="2700000" algn="tl">
                  <a:srgbClr val="000000">
                    <a:alpha val="43137"/>
                  </a:srgbClr>
                </a:outerShdw>
              </a:effectLst>
              <a:latin typeface="Abadi Extra Light" panose="020B0204020104020204" pitchFamily="34" charset="0"/>
            </a:endParaRPr>
          </a:p>
        </p:txBody>
      </p:sp>
      <p:sp>
        <p:nvSpPr>
          <p:cNvPr id="29" name="Rectangle: Rounded Corners 28">
            <a:extLst>
              <a:ext uri="{FF2B5EF4-FFF2-40B4-BE49-F238E27FC236}">
                <a16:creationId xmlns:a16="http://schemas.microsoft.com/office/drawing/2014/main" id="{C6DD818A-05B1-449A-9B6F-451221E20362}"/>
              </a:ext>
            </a:extLst>
          </p:cNvPr>
          <p:cNvSpPr/>
          <p:nvPr/>
        </p:nvSpPr>
        <p:spPr>
          <a:xfrm>
            <a:off x="701965" y="5297443"/>
            <a:ext cx="10917881" cy="11920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solidFill>
              </a:rPr>
              <a:t>Turn to page 12 of your ‘Pupil Oracy Record’ booklet and write the definition in your own words. </a:t>
            </a:r>
          </a:p>
        </p:txBody>
      </p:sp>
      <p:sp>
        <p:nvSpPr>
          <p:cNvPr id="31" name="TextBox 30">
            <a:extLst>
              <a:ext uri="{FF2B5EF4-FFF2-40B4-BE49-F238E27FC236}">
                <a16:creationId xmlns:a16="http://schemas.microsoft.com/office/drawing/2014/main" id="{551673AA-2B92-4AA7-94E6-C7DE58A16F47}"/>
              </a:ext>
            </a:extLst>
          </p:cNvPr>
          <p:cNvSpPr txBox="1"/>
          <p:nvPr/>
        </p:nvSpPr>
        <p:spPr>
          <a:xfrm>
            <a:off x="571970" y="3986897"/>
            <a:ext cx="11047877" cy="1077218"/>
          </a:xfrm>
          <a:prstGeom prst="rect">
            <a:avLst/>
          </a:prstGeom>
          <a:gradFill flip="none" rotWithShape="1">
            <a:gsLst>
              <a:gs pos="0">
                <a:srgbClr val="00FFCC">
                  <a:shade val="30000"/>
                  <a:satMod val="115000"/>
                </a:srgbClr>
              </a:gs>
              <a:gs pos="50000">
                <a:srgbClr val="00FFCC">
                  <a:shade val="67500"/>
                  <a:satMod val="115000"/>
                </a:srgbClr>
              </a:gs>
              <a:gs pos="100000">
                <a:srgbClr val="00FFCC">
                  <a:shade val="100000"/>
                  <a:satMod val="115000"/>
                </a:srgbClr>
              </a:gs>
            </a:gsLst>
            <a:lin ang="8100000" scaled="1"/>
            <a:tileRect/>
          </a:gradFill>
        </p:spPr>
        <p:txBody>
          <a:bodyPr wrap="square">
            <a:spAutoFit/>
          </a:bodyPr>
          <a:lstStyle/>
          <a:p>
            <a:pPr algn="ctr"/>
            <a:r>
              <a:rPr lang="en-GB" sz="3200" b="1" dirty="0">
                <a:ln w="0"/>
                <a:effectLst>
                  <a:outerShdw blurRad="38100" dist="19050" dir="2700000" algn="tl" rotWithShape="0">
                    <a:schemeClr val="dk1">
                      <a:alpha val="40000"/>
                    </a:schemeClr>
                  </a:outerShdw>
                </a:effectLst>
                <a:latin typeface="Abadi Extra Light" panose="020B0204020104020204" pitchFamily="34" charset="0"/>
              </a:rPr>
              <a:t>These non-standard English words and forms are easily understood by certain groups of people, but might be unfamiliar to other groups. </a:t>
            </a:r>
            <a:endParaRPr lang="en-GB" sz="3200" b="1" dirty="0"/>
          </a:p>
        </p:txBody>
      </p:sp>
    </p:spTree>
    <p:extLst>
      <p:ext uri="{BB962C8B-B14F-4D97-AF65-F5344CB8AC3E}">
        <p14:creationId xmlns:p14="http://schemas.microsoft.com/office/powerpoint/2010/main" val="1947148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EF909-97D8-4F8F-9F5B-8C7CD9827937}"/>
              </a:ext>
            </a:extLst>
          </p:cNvPr>
          <p:cNvSpPr>
            <a:spLocks noChangeArrowheads="1" noChangeShapeType="1"/>
          </p:cNvSpPr>
          <p:nvPr/>
        </p:nvSpPr>
        <p:spPr bwMode="auto">
          <a:xfrm>
            <a:off x="-1" y="-18853"/>
            <a:ext cx="2300056" cy="17755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pic>
        <p:nvPicPr>
          <p:cNvPr id="6" name="Picture 5">
            <a:extLst>
              <a:ext uri="{FF2B5EF4-FFF2-40B4-BE49-F238E27FC236}">
                <a16:creationId xmlns:a16="http://schemas.microsoft.com/office/drawing/2014/main" id="{800A4DA5-E941-4AF4-B6D7-651A3A8728E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0650" y="-23661"/>
            <a:ext cx="641350" cy="575945"/>
          </a:xfrm>
          <a:prstGeom prst="rect">
            <a:avLst/>
          </a:prstGeom>
          <a:noFill/>
          <a:ln>
            <a:noFill/>
          </a:ln>
        </p:spPr>
      </p:pic>
      <p:sp>
        <p:nvSpPr>
          <p:cNvPr id="18" name="Rectangle 17">
            <a:extLst>
              <a:ext uri="{FF2B5EF4-FFF2-40B4-BE49-F238E27FC236}">
                <a16:creationId xmlns:a16="http://schemas.microsoft.com/office/drawing/2014/main" id="{D6B12779-F5E2-414F-A50B-C082975E7F06}"/>
              </a:ext>
            </a:extLst>
          </p:cNvPr>
          <p:cNvSpPr>
            <a:spLocks noChangeArrowheads="1" noChangeShapeType="1"/>
          </p:cNvSpPr>
          <p:nvPr/>
        </p:nvSpPr>
        <p:spPr bwMode="auto">
          <a:xfrm>
            <a:off x="2300055" y="0"/>
            <a:ext cx="2300055" cy="176534"/>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19" name="Rectangle 18">
            <a:extLst>
              <a:ext uri="{FF2B5EF4-FFF2-40B4-BE49-F238E27FC236}">
                <a16:creationId xmlns:a16="http://schemas.microsoft.com/office/drawing/2014/main" id="{F9C8C168-A3AB-4E41-A3FD-6E9C181AC85F}"/>
              </a:ext>
            </a:extLst>
          </p:cNvPr>
          <p:cNvSpPr>
            <a:spLocks noChangeArrowheads="1" noChangeShapeType="1"/>
          </p:cNvSpPr>
          <p:nvPr/>
        </p:nvSpPr>
        <p:spPr bwMode="auto">
          <a:xfrm>
            <a:off x="4600110" y="0"/>
            <a:ext cx="2300055" cy="176534"/>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0" name="Rectangle 19">
            <a:extLst>
              <a:ext uri="{FF2B5EF4-FFF2-40B4-BE49-F238E27FC236}">
                <a16:creationId xmlns:a16="http://schemas.microsoft.com/office/drawing/2014/main" id="{CCEBEA10-811C-4D1C-980A-E5B1D69CC847}"/>
              </a:ext>
            </a:extLst>
          </p:cNvPr>
          <p:cNvSpPr>
            <a:spLocks noChangeArrowheads="1" noChangeShapeType="1"/>
          </p:cNvSpPr>
          <p:nvPr/>
        </p:nvSpPr>
        <p:spPr bwMode="auto">
          <a:xfrm>
            <a:off x="6900165" y="0"/>
            <a:ext cx="2300055" cy="176534"/>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1" name="Rectangle 20">
            <a:extLst>
              <a:ext uri="{FF2B5EF4-FFF2-40B4-BE49-F238E27FC236}">
                <a16:creationId xmlns:a16="http://schemas.microsoft.com/office/drawing/2014/main" id="{ED10B968-AB4E-4F14-BC2D-128C7D78184F}"/>
              </a:ext>
            </a:extLst>
          </p:cNvPr>
          <p:cNvSpPr>
            <a:spLocks noChangeArrowheads="1" noChangeShapeType="1"/>
          </p:cNvSpPr>
          <p:nvPr/>
        </p:nvSpPr>
        <p:spPr bwMode="auto">
          <a:xfrm>
            <a:off x="9200220" y="-6840"/>
            <a:ext cx="2300055" cy="19021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2" name="Rectangle 21">
            <a:extLst>
              <a:ext uri="{FF2B5EF4-FFF2-40B4-BE49-F238E27FC236}">
                <a16:creationId xmlns:a16="http://schemas.microsoft.com/office/drawing/2014/main" id="{4549FF8D-CFA6-42B6-B97E-F622B5A8CAA4}"/>
              </a:ext>
            </a:extLst>
          </p:cNvPr>
          <p:cNvSpPr>
            <a:spLocks noChangeArrowheads="1" noChangeShapeType="1"/>
          </p:cNvSpPr>
          <p:nvPr/>
        </p:nvSpPr>
        <p:spPr bwMode="auto">
          <a:xfrm>
            <a:off x="-36" y="6693038"/>
            <a:ext cx="2465069" cy="200411"/>
          </a:xfrm>
          <a:prstGeom prst="rect">
            <a:avLst/>
          </a:prstGeom>
          <a:solidFill>
            <a:srgbClr val="FFFF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6576" tIns="36576" rIns="36576" bIns="36576" anchor="t" anchorCtr="0" upright="1">
            <a:noAutofit/>
          </a:bodyPr>
          <a:lstStyle/>
          <a:p>
            <a:endParaRPr lang="en-GB" dirty="0"/>
          </a:p>
        </p:txBody>
      </p:sp>
      <p:sp>
        <p:nvSpPr>
          <p:cNvPr id="23" name="Rectangle 22">
            <a:extLst>
              <a:ext uri="{FF2B5EF4-FFF2-40B4-BE49-F238E27FC236}">
                <a16:creationId xmlns:a16="http://schemas.microsoft.com/office/drawing/2014/main" id="{0E49A657-2A7A-4E7E-8FFD-67E16D16030B}"/>
              </a:ext>
            </a:extLst>
          </p:cNvPr>
          <p:cNvSpPr>
            <a:spLocks noChangeArrowheads="1" noChangeShapeType="1"/>
          </p:cNvSpPr>
          <p:nvPr/>
        </p:nvSpPr>
        <p:spPr bwMode="auto">
          <a:xfrm>
            <a:off x="2450236" y="6693038"/>
            <a:ext cx="2450237" cy="18337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24" name="Rectangle 23">
            <a:extLst>
              <a:ext uri="{FF2B5EF4-FFF2-40B4-BE49-F238E27FC236}">
                <a16:creationId xmlns:a16="http://schemas.microsoft.com/office/drawing/2014/main" id="{C2581DB1-1A27-4AA2-BEBB-FC515A7BA612}"/>
              </a:ext>
            </a:extLst>
          </p:cNvPr>
          <p:cNvSpPr>
            <a:spLocks noChangeArrowheads="1" noChangeShapeType="1"/>
          </p:cNvSpPr>
          <p:nvPr/>
        </p:nvSpPr>
        <p:spPr bwMode="auto">
          <a:xfrm>
            <a:off x="4870881" y="6697766"/>
            <a:ext cx="2450237" cy="190213"/>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25" name="Rectangle 24">
            <a:extLst>
              <a:ext uri="{FF2B5EF4-FFF2-40B4-BE49-F238E27FC236}">
                <a16:creationId xmlns:a16="http://schemas.microsoft.com/office/drawing/2014/main" id="{6EAE695D-24D4-4CE5-8A23-9F5F8C7C5CD9}"/>
              </a:ext>
            </a:extLst>
          </p:cNvPr>
          <p:cNvSpPr>
            <a:spLocks noChangeArrowheads="1" noChangeShapeType="1"/>
          </p:cNvSpPr>
          <p:nvPr/>
        </p:nvSpPr>
        <p:spPr bwMode="auto">
          <a:xfrm>
            <a:off x="7321117" y="6693038"/>
            <a:ext cx="2450237" cy="177550"/>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26" name="Rectangle 25">
            <a:extLst>
              <a:ext uri="{FF2B5EF4-FFF2-40B4-BE49-F238E27FC236}">
                <a16:creationId xmlns:a16="http://schemas.microsoft.com/office/drawing/2014/main" id="{59A74B0B-2F48-4433-B144-72C538DCC78A}"/>
              </a:ext>
            </a:extLst>
          </p:cNvPr>
          <p:cNvSpPr>
            <a:spLocks noChangeArrowheads="1" noChangeShapeType="1"/>
          </p:cNvSpPr>
          <p:nvPr/>
        </p:nvSpPr>
        <p:spPr bwMode="auto">
          <a:xfrm>
            <a:off x="9741762" y="6680450"/>
            <a:ext cx="2450236" cy="177550"/>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27" name="Rectangle 26">
            <a:extLst>
              <a:ext uri="{FF2B5EF4-FFF2-40B4-BE49-F238E27FC236}">
                <a16:creationId xmlns:a16="http://schemas.microsoft.com/office/drawing/2014/main" id="{36B3E9DD-3E92-4D8B-AEC4-3671552FF9D4}"/>
              </a:ext>
            </a:extLst>
          </p:cNvPr>
          <p:cNvSpPr>
            <a:spLocks noChangeArrowheads="1" noChangeShapeType="1"/>
          </p:cNvSpPr>
          <p:nvPr/>
        </p:nvSpPr>
        <p:spPr bwMode="auto">
          <a:xfrm rot="5400000">
            <a:off x="-565329" y="748703"/>
            <a:ext cx="130207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44" name="Rectangle 43">
            <a:extLst>
              <a:ext uri="{FF2B5EF4-FFF2-40B4-BE49-F238E27FC236}">
                <a16:creationId xmlns:a16="http://schemas.microsoft.com/office/drawing/2014/main" id="{B8035E9A-E049-4BA0-BB38-CE768A43222C}"/>
              </a:ext>
            </a:extLst>
          </p:cNvPr>
          <p:cNvSpPr>
            <a:spLocks noChangeArrowheads="1" noChangeShapeType="1"/>
          </p:cNvSpPr>
          <p:nvPr/>
        </p:nvSpPr>
        <p:spPr bwMode="auto">
          <a:xfrm rot="5400000">
            <a:off x="-565329"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45" name="Rectangle 44">
            <a:extLst>
              <a:ext uri="{FF2B5EF4-FFF2-40B4-BE49-F238E27FC236}">
                <a16:creationId xmlns:a16="http://schemas.microsoft.com/office/drawing/2014/main" id="{EDE07044-5A40-4B1F-B7A5-0722946D9530}"/>
              </a:ext>
            </a:extLst>
          </p:cNvPr>
          <p:cNvSpPr>
            <a:spLocks noChangeArrowheads="1" noChangeShapeType="1"/>
          </p:cNvSpPr>
          <p:nvPr/>
        </p:nvSpPr>
        <p:spPr bwMode="auto">
          <a:xfrm rot="5400000">
            <a:off x="-565365"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46" name="Rectangle 45">
            <a:extLst>
              <a:ext uri="{FF2B5EF4-FFF2-40B4-BE49-F238E27FC236}">
                <a16:creationId xmlns:a16="http://schemas.microsoft.com/office/drawing/2014/main" id="{5914A30B-06B4-4F65-95FD-0D859C750159}"/>
              </a:ext>
            </a:extLst>
          </p:cNvPr>
          <p:cNvSpPr>
            <a:spLocks noChangeArrowheads="1" noChangeShapeType="1"/>
          </p:cNvSpPr>
          <p:nvPr/>
        </p:nvSpPr>
        <p:spPr bwMode="auto">
          <a:xfrm rot="5400000">
            <a:off x="-565401"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47" name="Rectangle 46">
            <a:extLst>
              <a:ext uri="{FF2B5EF4-FFF2-40B4-BE49-F238E27FC236}">
                <a16:creationId xmlns:a16="http://schemas.microsoft.com/office/drawing/2014/main" id="{05553A00-2A52-41C8-B9FB-BA6DD31A17C1}"/>
              </a:ext>
            </a:extLst>
          </p:cNvPr>
          <p:cNvSpPr>
            <a:spLocks noChangeArrowheads="1" noChangeShapeType="1"/>
          </p:cNvSpPr>
          <p:nvPr/>
        </p:nvSpPr>
        <p:spPr bwMode="auto">
          <a:xfrm rot="5400000">
            <a:off x="-578131"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0" name="Rectangle 49">
            <a:extLst>
              <a:ext uri="{FF2B5EF4-FFF2-40B4-BE49-F238E27FC236}">
                <a16:creationId xmlns:a16="http://schemas.microsoft.com/office/drawing/2014/main" id="{F2105FA6-B6FF-4A2E-A6C0-41000D5D3A3F}"/>
              </a:ext>
            </a:extLst>
          </p:cNvPr>
          <p:cNvSpPr>
            <a:spLocks noChangeArrowheads="1" noChangeShapeType="1"/>
          </p:cNvSpPr>
          <p:nvPr/>
        </p:nvSpPr>
        <p:spPr bwMode="auto">
          <a:xfrm rot="5400000">
            <a:off x="11455254" y="2044603"/>
            <a:ext cx="1302073" cy="171415"/>
          </a:xfrm>
          <a:prstGeom prst="rect">
            <a:avLst/>
          </a:prstGeom>
          <a:solidFill>
            <a:srgbClr val="FFC000"/>
          </a:solidFill>
          <a:ln>
            <a:noFill/>
          </a:ln>
          <a:effectLst/>
        </p:spPr>
        <p:txBody>
          <a:bodyPr rot="0" vert="horz" wrap="square" lIns="36576" tIns="36576" rIns="36576" bIns="36576" anchor="t" anchorCtr="0" upright="1">
            <a:noAutofit/>
          </a:bodyPr>
          <a:lstStyle/>
          <a:p>
            <a:endParaRPr lang="en-GB" dirty="0"/>
          </a:p>
        </p:txBody>
      </p:sp>
      <p:sp>
        <p:nvSpPr>
          <p:cNvPr id="51" name="Rectangle 50">
            <a:extLst>
              <a:ext uri="{FF2B5EF4-FFF2-40B4-BE49-F238E27FC236}">
                <a16:creationId xmlns:a16="http://schemas.microsoft.com/office/drawing/2014/main" id="{77488547-3907-48EB-8BC3-3CEA000E5397}"/>
              </a:ext>
            </a:extLst>
          </p:cNvPr>
          <p:cNvSpPr>
            <a:spLocks noChangeArrowheads="1" noChangeShapeType="1"/>
          </p:cNvSpPr>
          <p:nvPr/>
        </p:nvSpPr>
        <p:spPr bwMode="auto">
          <a:xfrm rot="5400000">
            <a:off x="11455218" y="3339910"/>
            <a:ext cx="1302073" cy="171415"/>
          </a:xfrm>
          <a:prstGeom prst="rect">
            <a:avLst/>
          </a:prstGeom>
          <a:solidFill>
            <a:srgbClr val="7030A0"/>
          </a:solidFill>
          <a:ln>
            <a:noFill/>
          </a:ln>
          <a:effectLst/>
        </p:spPr>
        <p:txBody>
          <a:bodyPr rot="0" vert="horz" wrap="square" lIns="36576" tIns="36576" rIns="36576" bIns="36576" anchor="t" anchorCtr="0" upright="1">
            <a:noAutofit/>
          </a:bodyPr>
          <a:lstStyle/>
          <a:p>
            <a:endParaRPr lang="en-GB" dirty="0"/>
          </a:p>
        </p:txBody>
      </p:sp>
      <p:sp>
        <p:nvSpPr>
          <p:cNvPr id="52" name="Rectangle 51">
            <a:extLst>
              <a:ext uri="{FF2B5EF4-FFF2-40B4-BE49-F238E27FC236}">
                <a16:creationId xmlns:a16="http://schemas.microsoft.com/office/drawing/2014/main" id="{49532A39-69AB-423F-AE5D-51C75D3DDB14}"/>
              </a:ext>
            </a:extLst>
          </p:cNvPr>
          <p:cNvSpPr>
            <a:spLocks noChangeArrowheads="1" noChangeShapeType="1"/>
          </p:cNvSpPr>
          <p:nvPr/>
        </p:nvSpPr>
        <p:spPr bwMode="auto">
          <a:xfrm rot="5400000">
            <a:off x="11455182" y="4629044"/>
            <a:ext cx="1302073" cy="171415"/>
          </a:xfrm>
          <a:prstGeom prst="rect">
            <a:avLst/>
          </a:prstGeom>
          <a:solidFill>
            <a:srgbClr val="00B0F0"/>
          </a:solidFill>
          <a:ln>
            <a:noFill/>
          </a:ln>
          <a:effectLst/>
        </p:spPr>
        <p:txBody>
          <a:bodyPr rot="0" vert="horz" wrap="square" lIns="36576" tIns="36576" rIns="36576" bIns="36576" anchor="t" anchorCtr="0" upright="1">
            <a:noAutofit/>
          </a:bodyPr>
          <a:lstStyle/>
          <a:p>
            <a:endParaRPr lang="en-GB" dirty="0"/>
          </a:p>
        </p:txBody>
      </p:sp>
      <p:sp>
        <p:nvSpPr>
          <p:cNvPr id="53" name="Rectangle 52">
            <a:extLst>
              <a:ext uri="{FF2B5EF4-FFF2-40B4-BE49-F238E27FC236}">
                <a16:creationId xmlns:a16="http://schemas.microsoft.com/office/drawing/2014/main" id="{C42C640E-834E-40ED-A4A3-54D8139DF665}"/>
              </a:ext>
            </a:extLst>
          </p:cNvPr>
          <p:cNvSpPr>
            <a:spLocks noChangeArrowheads="1" noChangeShapeType="1"/>
          </p:cNvSpPr>
          <p:nvPr/>
        </p:nvSpPr>
        <p:spPr bwMode="auto">
          <a:xfrm rot="5400000">
            <a:off x="11442452" y="5943566"/>
            <a:ext cx="1327601" cy="171344"/>
          </a:xfrm>
          <a:prstGeom prst="rect">
            <a:avLst/>
          </a:prstGeom>
          <a:solidFill>
            <a:srgbClr val="002060"/>
          </a:solidFill>
          <a:ln>
            <a:noFill/>
          </a:ln>
          <a:effectLst/>
        </p:spPr>
        <p:txBody>
          <a:bodyPr rot="0" vert="horz" wrap="square" lIns="36576" tIns="36576" rIns="36576" bIns="36576" anchor="t" anchorCtr="0" upright="1">
            <a:noAutofit/>
          </a:bodyPr>
          <a:lstStyle/>
          <a:p>
            <a:endParaRPr lang="en-GB" dirty="0"/>
          </a:p>
        </p:txBody>
      </p:sp>
      <p:sp>
        <p:nvSpPr>
          <p:cNvPr id="54" name="Rectangle 53">
            <a:extLst>
              <a:ext uri="{FF2B5EF4-FFF2-40B4-BE49-F238E27FC236}">
                <a16:creationId xmlns:a16="http://schemas.microsoft.com/office/drawing/2014/main" id="{DD47374C-1591-4EE8-A557-BF753E2C3B0F}"/>
              </a:ext>
            </a:extLst>
          </p:cNvPr>
          <p:cNvSpPr>
            <a:spLocks noChangeArrowheads="1" noChangeShapeType="1"/>
          </p:cNvSpPr>
          <p:nvPr/>
        </p:nvSpPr>
        <p:spPr bwMode="auto">
          <a:xfrm rot="5400000">
            <a:off x="11609156" y="930072"/>
            <a:ext cx="994123" cy="171415"/>
          </a:xfrm>
          <a:prstGeom prst="rect">
            <a:avLst/>
          </a:prstGeom>
          <a:solidFill>
            <a:srgbClr val="FFFF00"/>
          </a:solidFill>
          <a:ln>
            <a:noFill/>
          </a:ln>
          <a:effectLst/>
        </p:spPr>
        <p:txBody>
          <a:bodyPr rot="0" vert="horz" wrap="square" lIns="36576" tIns="36576" rIns="36576" bIns="36576" anchor="t" anchorCtr="0" upright="1">
            <a:noAutofit/>
          </a:bodyPr>
          <a:lstStyle/>
          <a:p>
            <a:endParaRPr lang="en-GB" dirty="0"/>
          </a:p>
        </p:txBody>
      </p:sp>
      <p:sp>
        <p:nvSpPr>
          <p:cNvPr id="10" name="Rectangle 9">
            <a:extLst>
              <a:ext uri="{FF2B5EF4-FFF2-40B4-BE49-F238E27FC236}">
                <a16:creationId xmlns:a16="http://schemas.microsoft.com/office/drawing/2014/main" id="{32FA5086-20EC-4C13-945E-D882D712C6ED}"/>
              </a:ext>
            </a:extLst>
          </p:cNvPr>
          <p:cNvSpPr/>
          <p:nvPr/>
        </p:nvSpPr>
        <p:spPr>
          <a:xfrm>
            <a:off x="221790" y="437150"/>
            <a:ext cx="11842056" cy="2585323"/>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masis MT Pro Black" panose="02040A04050005020304" pitchFamily="18" charset="0"/>
              </a:rPr>
              <a:t>We need to learn to switch between formal and informal language …</a:t>
            </a:r>
            <a:endParaRPr lang="en-US" sz="5400" b="0" cap="none" spc="0" dirty="0">
              <a:ln w="0"/>
              <a:solidFill>
                <a:schemeClr val="tx1"/>
              </a:solidFill>
              <a:effectLst>
                <a:outerShdw blurRad="38100" dist="19050" dir="2700000" algn="tl" rotWithShape="0">
                  <a:schemeClr val="dk1">
                    <a:alpha val="40000"/>
                  </a:schemeClr>
                </a:outerShdw>
              </a:effectLst>
              <a:latin typeface="Amasis MT Pro Black" panose="02040A04050005020304" pitchFamily="18" charset="0"/>
            </a:endParaRPr>
          </a:p>
        </p:txBody>
      </p:sp>
      <p:sp>
        <p:nvSpPr>
          <p:cNvPr id="30" name="Rectangle 29">
            <a:extLst>
              <a:ext uri="{FF2B5EF4-FFF2-40B4-BE49-F238E27FC236}">
                <a16:creationId xmlns:a16="http://schemas.microsoft.com/office/drawing/2014/main" id="{94613C9C-4529-4DB1-B1FA-FFDDBE67C29C}"/>
              </a:ext>
            </a:extLst>
          </p:cNvPr>
          <p:cNvSpPr/>
          <p:nvPr/>
        </p:nvSpPr>
        <p:spPr>
          <a:xfrm>
            <a:off x="1232498" y="3090640"/>
            <a:ext cx="9961580" cy="2492990"/>
          </a:xfrm>
          <a:prstGeom prst="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0" scaled="1"/>
            <a:tileRect/>
          </a:gradFill>
        </p:spPr>
        <p:txBody>
          <a:bodyPr wrap="square" lIns="91440" tIns="45720" rIns="91440" bIns="45720">
            <a:spAutoFit/>
          </a:bodyPr>
          <a:lstStyle/>
          <a:p>
            <a:pPr algn="ctr"/>
            <a:r>
              <a:rPr lang="en-US" sz="4000" dirty="0">
                <a:ln w="0"/>
                <a:effectLst>
                  <a:outerShdw blurRad="38100" dist="19050" dir="2700000" algn="tl" rotWithShape="0">
                    <a:schemeClr val="dk1">
                      <a:alpha val="40000"/>
                    </a:schemeClr>
                  </a:outerShdw>
                </a:effectLst>
                <a:latin typeface="Abadi Extra Light" panose="020B0204020104020204" pitchFamily="34" charset="0"/>
              </a:rPr>
              <a:t>When we speak or write, we need to consider our audience and identify whether it is a formal situation or an informal situation</a:t>
            </a:r>
            <a:r>
              <a:rPr lang="en-US" sz="3600" dirty="0">
                <a:ln w="0"/>
                <a:effectLst>
                  <a:outerShdw blurRad="38100" dist="19050" dir="2700000" algn="tl" rotWithShape="0">
                    <a:schemeClr val="dk1">
                      <a:alpha val="40000"/>
                    </a:schemeClr>
                  </a:outerShdw>
                </a:effectLst>
                <a:latin typeface="Abadi Extra Light" panose="020B0204020104020204" pitchFamily="34" charset="0"/>
              </a:rPr>
              <a:t> and whether we should use standard English or non-standard English.</a:t>
            </a:r>
            <a:endParaRPr lang="en-US" sz="3200" b="0" cap="none" spc="0" dirty="0">
              <a:ln w="0"/>
              <a:solidFill>
                <a:srgbClr val="FF0000"/>
              </a:solidFill>
              <a:effectLst>
                <a:outerShdw blurRad="38100" dist="19050" dir="2700000" algn="tl" rotWithShape="0">
                  <a:schemeClr val="dk1">
                    <a:alpha val="40000"/>
                  </a:schemeClr>
                </a:outerShdw>
              </a:effectLst>
              <a:latin typeface="Abadi Extra Light" panose="020B0204020104020204" pitchFamily="34" charset="0"/>
            </a:endParaRPr>
          </a:p>
        </p:txBody>
      </p:sp>
    </p:spTree>
    <p:extLst>
      <p:ext uri="{BB962C8B-B14F-4D97-AF65-F5344CB8AC3E}">
        <p14:creationId xmlns:p14="http://schemas.microsoft.com/office/powerpoint/2010/main" val="8546651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F29DDF5B947844BA0D36B19131278B" ma:contentTypeVersion="17" ma:contentTypeDescription="Create a new document." ma:contentTypeScope="" ma:versionID="3d1fb8ceceae831b9bdbd4cf035d34d6">
  <xsd:schema xmlns:xsd="http://www.w3.org/2001/XMLSchema" xmlns:xs="http://www.w3.org/2001/XMLSchema" xmlns:p="http://schemas.microsoft.com/office/2006/metadata/properties" xmlns:ns2="9f6d7bd6-3339-43bd-ade5-f57f25b32ca4" xmlns:ns3="d961e358-6a50-4160-be74-3690f6e42696" targetNamespace="http://schemas.microsoft.com/office/2006/metadata/properties" ma:root="true" ma:fieldsID="a5a19ca18abd7416fc8f8449e76a9156" ns2:_="" ns3:_="">
    <xsd:import namespace="9f6d7bd6-3339-43bd-ade5-f57f25b32ca4"/>
    <xsd:import namespace="d961e358-6a50-4160-be74-3690f6e4269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_Flow_SignoffStatu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d7bd6-3339-43bd-ade5-f57f25b32ca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077c88-f787-4896-b447-7ea5e48d520b"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961e358-6a50-4160-be74-3690f6e4269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1ce644e-513c-4330-b548-694fad41b1fc}" ma:internalName="TaxCatchAll" ma:showField="CatchAllData" ma:web="d961e358-6a50-4160-be74-3690f6e426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6827D8-9232-499E-8B89-1EF1FC8F9BBE}"/>
</file>

<file path=customXml/itemProps2.xml><?xml version="1.0" encoding="utf-8"?>
<ds:datastoreItem xmlns:ds="http://schemas.openxmlformats.org/officeDocument/2006/customXml" ds:itemID="{918305AB-03D5-4AB1-8EA6-2224F72E1A4F}"/>
</file>

<file path=docProps/app.xml><?xml version="1.0" encoding="utf-8"?>
<Properties xmlns="http://schemas.openxmlformats.org/officeDocument/2006/extended-properties" xmlns:vt="http://schemas.openxmlformats.org/officeDocument/2006/docPropsVTypes">
  <TotalTime>1</TotalTime>
  <Words>1410</Words>
  <Application>Microsoft Office PowerPoint</Application>
  <PresentationFormat>Widescreen</PresentationFormat>
  <Paragraphs>198</Paragraphs>
  <Slides>17</Slides>
  <Notes>16</Notes>
  <HiddenSlides>2</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Abadi Extra Light</vt:lpstr>
      <vt:lpstr>Amasis MT Pro Black</vt:lpstr>
      <vt:lpstr>American Signs</vt:lpstr>
      <vt:lpstr>Arial</vt:lpstr>
      <vt:lpstr>Bakso Sapi</vt:lpstr>
      <vt:lpstr>Berlin Sans FB</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farhana patel</dc:creator>
  <cp:lastModifiedBy>farhana patel</cp:lastModifiedBy>
  <cp:revision>1</cp:revision>
  <dcterms:created xsi:type="dcterms:W3CDTF">2022-11-04T05:07:24Z</dcterms:created>
  <dcterms:modified xsi:type="dcterms:W3CDTF">2022-11-04T05:09:15Z</dcterms:modified>
</cp:coreProperties>
</file>