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082" r:id="rId2"/>
    <p:sldId id="273" r:id="rId3"/>
    <p:sldId id="2088" r:id="rId4"/>
    <p:sldId id="2087" r:id="rId5"/>
    <p:sldId id="2099" r:id="rId6"/>
    <p:sldId id="2096" r:id="rId7"/>
    <p:sldId id="2100" r:id="rId8"/>
    <p:sldId id="2101" r:id="rId9"/>
    <p:sldId id="2093" r:id="rId10"/>
    <p:sldId id="2007" r:id="rId11"/>
    <p:sldId id="2095" r:id="rId12"/>
    <p:sldId id="2076" r:id="rId13"/>
    <p:sldId id="2103" r:id="rId14"/>
    <p:sldId id="20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17" autoAdjust="0"/>
  </p:normalViewPr>
  <p:slideViewPr>
    <p:cSldViewPr snapToGrid="0">
      <p:cViewPr varScale="1">
        <p:scale>
          <a:sx n="71" d="100"/>
          <a:sy n="71" d="100"/>
        </p:scale>
        <p:origin x="11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C8563-D601-4F1D-BF4A-F4B05C0FFC1B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A580F-5E6C-4804-BBCD-7FA17BE82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65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99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notes: explain to the pupils that they will be reviewing whether they have achieved the target before the end of the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84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notes: ask pupils to raise their hands for the option that they agree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81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36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notes: pupils must tick to show that they have completed the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11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notes: tell pupils that they will be answering these questions during the session.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7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What is oracy?</a:t>
            </a:r>
          </a:p>
          <a:p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Oracy is</a:t>
            </a:r>
            <a:r>
              <a:rPr lang="en-US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GB" sz="1200" dirty="0"/>
              <a:t>the ability to express oneself fluently, accurately and eloquently in speech.</a:t>
            </a:r>
          </a:p>
          <a:p>
            <a:endParaRPr lang="en-GB" sz="1200" u="none" dirty="0"/>
          </a:p>
          <a:p>
            <a:r>
              <a:rPr lang="en-GB" sz="1200" u="none" dirty="0"/>
              <a:t>Why is it important?</a:t>
            </a:r>
          </a:p>
          <a:p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02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pupils for the definition of oracy in their own words: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Oracy: the ability to express oneself fluently, accurately and eloquently in speech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A580F-5E6C-4804-BBCD-7FA17BE8252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085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DF095-BDCE-4F52-9797-D6CF5EFADF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70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DF095-BDCE-4F52-9797-D6CF5EFADF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778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DF095-BDCE-4F52-9797-D6CF5EFADF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92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notes: inform the pupils that they may not understand some of these statements, but they shouldn’t be worried – the purpose is to learn how to communicate using the techniques and strategies so after the different sessions, the pupils will have a better understanding.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25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97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9B63-2249-42ED-AD5C-20AC10C14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0F21D-B8BC-4A29-A3B0-69E34242D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91A42-14D7-475C-BCDE-E55B1DE87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1693-5D63-496A-BC82-8E8BAC60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F28E6-2C05-47F7-BDEB-CF517DFE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90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70EF9-6096-44EE-8861-408238CB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B281F-59F2-4DA1-81E7-7AF93CA24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D4822-F702-4255-BC37-409C2B5E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C90C8-3CF6-4B71-BA1B-D56D5794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494EB-F74E-4BD9-9933-D716420B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6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80278-F5F1-470B-ACEB-F1DBE50A0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CF428-3986-4367-9D0E-8C92BE708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07D71-174E-4973-9955-0887A78C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0CDB-84AE-4E58-8773-F823FE3D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1BE4B-D9CD-40C1-98FE-BA65F3AB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6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C3BE-28E1-40B0-AAB9-BF8149B3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D3033-A8AD-4DE2-98A2-C8FD93776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E798-A795-4B85-B01D-4E16326F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DF5B1-9A1C-4027-A896-041546D7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5E9DB-ED84-407E-9C89-6E061123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18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4B13-D482-4F37-9333-D2BAACD1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7E51F-F752-4C56-9A6C-F7952FF63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01C6-4CD2-4FCD-BF94-178DA3A0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543A2-5C58-4D5C-AD22-F7E79491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5262E-4E33-422A-99E6-F9E7B572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3ADE-E6F2-435B-B5F0-7AED8B8A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2EE9-3A77-4E7E-8E53-E0C89E5BE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2553F-39FC-4F79-BCD0-996937ED5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F7EF4-7AEB-41A8-ABF9-698BCDB4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AB032-43E0-4878-A38C-EF31FAA6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C4479-F1A5-43D4-943C-1BC60B78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9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CE36-98A6-4B49-BBB7-FF97C433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0BD74-92CB-4EC7-9A70-25A21BF2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37AB9-C3A8-472E-8CD5-99D2BF18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E9A2F-AEDB-4D5B-A88B-A3A8A730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48636-6FC0-49BE-806D-E61D1C2C63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D349D-D318-45A4-BAA9-6B6682656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649E61-661C-419D-B0A5-E6A3D6CE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5A0243-D5C9-471A-95C0-05A1A7B0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09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0902-73EC-46EC-AF31-0172E0D5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37566-0870-4301-B9E2-55CA4497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7F83F-5FF6-4773-9430-1F2727A4F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72F83-376C-46A8-833E-BAFBDF97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7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DCC044-1BCE-4660-A180-BABADDA6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1DFDD-9D8A-4C0E-BC6D-A8BCEA15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382C2-D608-48CC-A3A6-21964A53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5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B8C2-7170-46D9-80CB-FE1A239D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FBD7D-93AA-4A5D-BA94-D68A0C656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5BCC5-29E9-4C7C-8596-18249E8CC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9B282-1C69-4553-A3B8-89659FE8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DFD1D-19F0-4688-8D8A-ED0EA6B8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5C50A-2E44-47D1-A3C5-606AF07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79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332F-E1FE-41D5-8466-5B19D994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0D393-315F-4AE3-9216-716D3DE28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34B13-4EF9-4BC2-95FD-82941395C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EC94A-1FFE-4BFC-88C5-E12BD874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6A1B4-8FAE-4EB2-85FD-E4F9E057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E5E03-8CD2-4A09-8752-CBDC3A13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43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A13F5E-4A91-4A67-AC82-8D40EE7A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B557C-5ED7-4DCB-B80B-C8636CF0B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8B23-88A5-4B62-9391-097726A44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226B-E882-4A8A-AE1D-21DDE1F4FDFD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FA73-B5A4-40D1-950E-96D3C4276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B2245-9712-4181-B5FC-9EECC32C9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640EA-E1B5-46CA-841A-5178BADF0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54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80450"/>
            <a:ext cx="2450236" cy="1775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11BB68-A0D4-4740-ABB4-3BAE8587C925}"/>
              </a:ext>
            </a:extLst>
          </p:cNvPr>
          <p:cNvSpPr txBox="1"/>
          <p:nvPr/>
        </p:nvSpPr>
        <p:spPr>
          <a:xfrm>
            <a:off x="2609883" y="2706891"/>
            <a:ext cx="81596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Preparing </a:t>
            </a:r>
            <a:r>
              <a:rPr lang="en-US" sz="72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YOU</a:t>
            </a:r>
            <a:r>
              <a:rPr lang="en-US" sz="7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for success</a:t>
            </a:r>
          </a:p>
        </p:txBody>
      </p: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BEDA5F18-EB92-4300-AE92-B7E4D3DEAE5B}"/>
              </a:ext>
            </a:extLst>
          </p:cNvPr>
          <p:cNvSpPr/>
          <p:nvPr/>
        </p:nvSpPr>
        <p:spPr>
          <a:xfrm>
            <a:off x="221790" y="889355"/>
            <a:ext cx="2388093" cy="1583425"/>
          </a:xfrm>
          <a:prstGeom prst="wedgeEllipseCallout">
            <a:avLst>
              <a:gd name="adj1" fmla="val -3026"/>
              <a:gd name="adj2" fmla="val 866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87E47444-48CC-40F4-8A1D-F20E045F0A77}"/>
              </a:ext>
            </a:extLst>
          </p:cNvPr>
          <p:cNvSpPr/>
          <p:nvPr/>
        </p:nvSpPr>
        <p:spPr>
          <a:xfrm>
            <a:off x="1523110" y="781668"/>
            <a:ext cx="2847685" cy="1753135"/>
          </a:xfrm>
          <a:prstGeom prst="wedgeEllipseCallout">
            <a:avLst>
              <a:gd name="adj1" fmla="val -40574"/>
              <a:gd name="adj2" fmla="val 96818"/>
            </a:avLst>
          </a:prstGeom>
          <a:solidFill>
            <a:srgbClr val="33CCFF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9538FD6B-DB6A-457C-85FB-8B0E9F4DEEB4}"/>
              </a:ext>
            </a:extLst>
          </p:cNvPr>
          <p:cNvSpPr/>
          <p:nvPr/>
        </p:nvSpPr>
        <p:spPr>
          <a:xfrm>
            <a:off x="801459" y="74784"/>
            <a:ext cx="2847685" cy="1922843"/>
          </a:xfrm>
          <a:prstGeom prst="wedgeEllipseCallout">
            <a:avLst>
              <a:gd name="adj1" fmla="val 28522"/>
              <a:gd name="adj2" fmla="val 125213"/>
            </a:avLst>
          </a:prstGeom>
          <a:solidFill>
            <a:srgbClr val="6600C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09C78E-A7B1-4BF9-A83D-F9A6BC73DF70}"/>
              </a:ext>
            </a:extLst>
          </p:cNvPr>
          <p:cNvSpPr/>
          <p:nvPr/>
        </p:nvSpPr>
        <p:spPr>
          <a:xfrm>
            <a:off x="1068227" y="1015779"/>
            <a:ext cx="2171700" cy="15190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indent="-457200" algn="ctr"/>
            <a:r>
              <a:rPr lang="en-GB" sz="2000" b="1" dirty="0">
                <a:solidFill>
                  <a:schemeClr val="bg1"/>
                </a:solidFill>
                <a:latin typeface="Comic Sans MS" pitchFamily="66" charset="0"/>
              </a:rPr>
              <a:t>Oracy matters</a:t>
            </a:r>
            <a:endParaRPr lang="en-GB" sz="16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/>
            <a:endParaRPr lang="en-GB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graphicFrame>
        <p:nvGraphicFramePr>
          <p:cNvPr id="28" name="Group 2">
            <a:extLst>
              <a:ext uri="{FF2B5EF4-FFF2-40B4-BE49-F238E27FC236}">
                <a16:creationId xmlns:a16="http://schemas.microsoft.com/office/drawing/2014/main" id="{7CFCC99F-2787-4F35-856F-83BB2F6BD8F1}"/>
              </a:ext>
            </a:extLst>
          </p:cNvPr>
          <p:cNvGraphicFramePr>
            <a:graphicFrameLocks/>
          </p:cNvGraphicFramePr>
          <p:nvPr/>
        </p:nvGraphicFramePr>
        <p:xfrm>
          <a:off x="433632" y="980728"/>
          <a:ext cx="7643567" cy="53567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3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Skills description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Agree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Unsure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Disagree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can change the tone of my voice to send messages to my listeners.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can use my face to send messages to my listeners.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658914170"/>
                  </a:ext>
                </a:extLst>
              </a:tr>
              <a:tr h="335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can use my body to send messages to my listeners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can speak clearly.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772786037"/>
                  </a:ext>
                </a:extLst>
              </a:tr>
              <a:tr h="335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am good at following instructions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pay close attention when someone talks to me.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794400078"/>
                  </a:ext>
                </a:extLst>
              </a:tr>
              <a:tr h="335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can explain ideas effectively to others.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Before I talk, I think about what I will say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can listen to other’s opinions and build on them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know how to use Standard English.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670476607"/>
                  </a:ext>
                </a:extLst>
              </a:tr>
              <a:tr h="453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a discussion I know when it is appropriate to talk and when to listen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5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know how to use language to convince people to agree with my points and ideas.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4219051871"/>
                  </a:ext>
                </a:extLst>
              </a:tr>
            </a:tbl>
          </a:graphicData>
        </a:graphic>
      </p:graphicFrame>
      <p:sp>
        <p:nvSpPr>
          <p:cNvPr id="29" name="Title 1">
            <a:extLst>
              <a:ext uri="{FF2B5EF4-FFF2-40B4-BE49-F238E27FC236}">
                <a16:creationId xmlns:a16="http://schemas.microsoft.com/office/drawing/2014/main" id="{F882B18B-7DDF-46B4-8BFC-A9CE86AEBF8F}"/>
              </a:ext>
            </a:extLst>
          </p:cNvPr>
          <p:cNvSpPr txBox="1">
            <a:spLocks/>
          </p:cNvSpPr>
          <p:nvPr/>
        </p:nvSpPr>
        <p:spPr>
          <a:xfrm>
            <a:off x="431895" y="299249"/>
            <a:ext cx="6889222" cy="6791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Assess your oracy skills</a:t>
            </a:r>
            <a:endParaRPr lang="en-GB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C0707161-196A-4F8E-B84C-A442A886E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6235" y="845958"/>
            <a:ext cx="3212133" cy="535672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Extra Light" panose="020B0204020104020204" pitchFamily="34" charset="0"/>
              </a:rPr>
              <a:t>It is important for you to be able to </a:t>
            </a:r>
            <a:r>
              <a:rPr lang="en-US" alt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badi Extra Light" panose="020B0204020104020204" pitchFamily="34" charset="0"/>
              </a:rPr>
              <a:t>evaluate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Extra Light" panose="020B0204020104020204" pitchFamily="34" charset="0"/>
              </a:rPr>
              <a:t> your skills because it gives you an indication of your starting point and  allows you to </a:t>
            </a:r>
            <a:r>
              <a:rPr lang="en-US" alt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badi Extra Light" panose="020B0204020104020204" pitchFamily="34" charset="0"/>
              </a:rPr>
              <a:t>think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Extra Light" panose="020B0204020104020204" pitchFamily="34" charset="0"/>
              </a:rPr>
              <a:t> about where you can improve.  At the end of your learning, it will allow you to monitor your performance</a:t>
            </a: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F8B980A-A49F-42D0-824B-B6B02EA0E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71" y="1338680"/>
            <a:ext cx="234928" cy="2448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6E9BB60-DAB3-4BFF-9C8F-C3973C26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253" y="1583482"/>
            <a:ext cx="265564" cy="2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82E49E-CB03-47DA-AF68-1D67932A690D}"/>
              </a:ext>
            </a:extLst>
          </p:cNvPr>
          <p:cNvSpPr txBox="1"/>
          <p:nvPr/>
        </p:nvSpPr>
        <p:spPr>
          <a:xfrm>
            <a:off x="291860" y="1207166"/>
            <a:ext cx="6516210" cy="1323439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Turn to page 4 of your ‘Pupil Oracy Record’ booklet.  </a:t>
            </a:r>
            <a:endParaRPr lang="en-GB" sz="35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7CDA8F0-66C8-4782-A3C1-4F8E414AAC33}"/>
              </a:ext>
            </a:extLst>
          </p:cNvPr>
          <p:cNvSpPr txBox="1">
            <a:spLocks/>
          </p:cNvSpPr>
          <p:nvPr/>
        </p:nvSpPr>
        <p:spPr>
          <a:xfrm>
            <a:off x="842526" y="363983"/>
            <a:ext cx="5253473" cy="7852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What to do?</a:t>
            </a:r>
            <a:endParaRPr lang="en-GB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2CF14-647C-49DB-B9D4-9A811A67E72D}"/>
              </a:ext>
            </a:extLst>
          </p:cNvPr>
          <p:cNvSpPr txBox="1"/>
          <p:nvPr/>
        </p:nvSpPr>
        <p:spPr>
          <a:xfrm>
            <a:off x="474827" y="2736950"/>
            <a:ext cx="59716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0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the skills audit, write your strengths, and a target that you want to achieve during your ‘Time to Talk’ sessions.</a:t>
            </a:r>
            <a:endParaRPr lang="en-GB" sz="3000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6ECF4-D203-4250-A6DE-359E964B2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621" y="853960"/>
            <a:ext cx="3889585" cy="563119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E3A6EB3-37C4-4F33-8DBF-ADB8382C5C69}"/>
              </a:ext>
            </a:extLst>
          </p:cNvPr>
          <p:cNvCxnSpPr>
            <a:cxnSpLocks/>
          </p:cNvCxnSpPr>
          <p:nvPr/>
        </p:nvCxnSpPr>
        <p:spPr>
          <a:xfrm flipV="1">
            <a:off x="6720861" y="2725567"/>
            <a:ext cx="1594288" cy="48246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794682-2E2A-4D30-98D5-A1B275BEB27D}"/>
              </a:ext>
            </a:extLst>
          </p:cNvPr>
          <p:cNvCxnSpPr>
            <a:cxnSpLocks/>
          </p:cNvCxnSpPr>
          <p:nvPr/>
        </p:nvCxnSpPr>
        <p:spPr>
          <a:xfrm>
            <a:off x="6738164" y="4028001"/>
            <a:ext cx="1879103" cy="23368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7">
            <a:extLst>
              <a:ext uri="{FF2B5EF4-FFF2-40B4-BE49-F238E27FC236}">
                <a16:creationId xmlns:a16="http://schemas.microsoft.com/office/drawing/2014/main" id="{A3647D5E-C932-4C5E-BD05-6143F9E50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22" y="5542793"/>
            <a:ext cx="6923395" cy="82956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badi Extra Light" panose="020B0204020104020204" pitchFamily="34" charset="0"/>
              </a:rPr>
              <a:t>WE WILL BE REVIEWING THIS TARGET BEFORE THE END OF THE ACADEMIC YEAR.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9E898F-F1E3-4428-90F9-73B5A71AD6B3}"/>
              </a:ext>
            </a:extLst>
          </p:cNvPr>
          <p:cNvCxnSpPr>
            <a:cxnSpLocks/>
          </p:cNvCxnSpPr>
          <p:nvPr/>
        </p:nvCxnSpPr>
        <p:spPr>
          <a:xfrm flipV="1">
            <a:off x="7110640" y="5639380"/>
            <a:ext cx="1064531" cy="20135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58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882B18B-7DDF-46B4-8BFC-A9CE86AEBF8F}"/>
              </a:ext>
            </a:extLst>
          </p:cNvPr>
          <p:cNvSpPr txBox="1">
            <a:spLocks/>
          </p:cNvSpPr>
          <p:nvPr/>
        </p:nvSpPr>
        <p:spPr>
          <a:xfrm>
            <a:off x="904279" y="259481"/>
            <a:ext cx="6889222" cy="6791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What have you learnt?</a:t>
            </a:r>
          </a:p>
        </p:txBody>
      </p:sp>
      <p:sp>
        <p:nvSpPr>
          <p:cNvPr id="40" name="Google Shape;243;p27">
            <a:extLst>
              <a:ext uri="{FF2B5EF4-FFF2-40B4-BE49-F238E27FC236}">
                <a16:creationId xmlns:a16="http://schemas.microsoft.com/office/drawing/2014/main" id="{5AA1283C-32A6-4B5A-9FC3-D74C2E0D04E2}"/>
              </a:ext>
            </a:extLst>
          </p:cNvPr>
          <p:cNvSpPr txBox="1">
            <a:spLocks/>
          </p:cNvSpPr>
          <p:nvPr/>
        </p:nvSpPr>
        <p:spPr>
          <a:xfrm>
            <a:off x="917950" y="2100604"/>
            <a:ext cx="2562374" cy="877539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82850" tIns="180000" rIns="182850" bIns="1828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500" dirty="0">
                <a:latin typeface="Bakso Sapi" pitchFamily="50" charset="0"/>
              </a:rPr>
              <a:t>Option 1</a:t>
            </a:r>
          </a:p>
        </p:txBody>
      </p:sp>
      <p:sp>
        <p:nvSpPr>
          <p:cNvPr id="57" name="Google Shape;254;p27">
            <a:extLst>
              <a:ext uri="{FF2B5EF4-FFF2-40B4-BE49-F238E27FC236}">
                <a16:creationId xmlns:a16="http://schemas.microsoft.com/office/drawing/2014/main" id="{1CFBA062-187F-4E7B-9562-EDA176FCB1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4428" y="1113908"/>
            <a:ext cx="7561807" cy="7222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2"/>
                </a:solidFill>
                <a:latin typeface="Abadi Extra Light" panose="020B0204020104020204" pitchFamily="34" charset="0"/>
              </a:rPr>
              <a:t>What is oracy?</a:t>
            </a:r>
            <a:endParaRPr b="1" dirty="0">
              <a:solidFill>
                <a:schemeClr val="dk2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8" name="Google Shape;243;p27">
            <a:extLst>
              <a:ext uri="{FF2B5EF4-FFF2-40B4-BE49-F238E27FC236}">
                <a16:creationId xmlns:a16="http://schemas.microsoft.com/office/drawing/2014/main" id="{9D32CA7E-571B-4623-89F0-3B5731E1CA5F}"/>
              </a:ext>
            </a:extLst>
          </p:cNvPr>
          <p:cNvSpPr txBox="1">
            <a:spLocks/>
          </p:cNvSpPr>
          <p:nvPr/>
        </p:nvSpPr>
        <p:spPr>
          <a:xfrm>
            <a:off x="7179388" y="1977542"/>
            <a:ext cx="2562374" cy="877539"/>
          </a:xfrm>
          <a:prstGeom prst="rect">
            <a:avLst/>
          </a:prstGeom>
          <a:solidFill>
            <a:srgbClr val="FFC000"/>
          </a:solidFill>
        </p:spPr>
        <p:txBody>
          <a:bodyPr spcFirstLastPara="1" vert="horz" wrap="square" lIns="182850" tIns="180000" rIns="182850" bIns="1828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500" dirty="0">
                <a:latin typeface="Bakso Sapi" pitchFamily="50" charset="0"/>
              </a:rPr>
              <a:t>Option 2</a:t>
            </a:r>
          </a:p>
        </p:txBody>
      </p:sp>
      <p:sp>
        <p:nvSpPr>
          <p:cNvPr id="59" name="Google Shape;243;p27">
            <a:extLst>
              <a:ext uri="{FF2B5EF4-FFF2-40B4-BE49-F238E27FC236}">
                <a16:creationId xmlns:a16="http://schemas.microsoft.com/office/drawing/2014/main" id="{ABCFFC3B-FD62-4743-B28C-14F6CD61B33B}"/>
              </a:ext>
            </a:extLst>
          </p:cNvPr>
          <p:cNvSpPr txBox="1">
            <a:spLocks/>
          </p:cNvSpPr>
          <p:nvPr/>
        </p:nvSpPr>
        <p:spPr>
          <a:xfrm>
            <a:off x="904279" y="4473279"/>
            <a:ext cx="2562374" cy="877539"/>
          </a:xfrm>
          <a:prstGeom prst="rect">
            <a:avLst/>
          </a:prstGeom>
          <a:solidFill>
            <a:srgbClr val="7030A0"/>
          </a:solidFill>
        </p:spPr>
        <p:txBody>
          <a:bodyPr spcFirstLastPara="1" vert="horz" wrap="square" lIns="182850" tIns="180000" rIns="182850" bIns="1828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500" dirty="0">
                <a:latin typeface="Bakso Sapi" pitchFamily="50" charset="0"/>
              </a:rPr>
              <a:t>Option 3</a:t>
            </a:r>
          </a:p>
        </p:txBody>
      </p:sp>
      <p:sp>
        <p:nvSpPr>
          <p:cNvPr id="60" name="Google Shape;243;p27">
            <a:extLst>
              <a:ext uri="{FF2B5EF4-FFF2-40B4-BE49-F238E27FC236}">
                <a16:creationId xmlns:a16="http://schemas.microsoft.com/office/drawing/2014/main" id="{EB395425-9296-4CA8-9C6B-DD83B801DA68}"/>
              </a:ext>
            </a:extLst>
          </p:cNvPr>
          <p:cNvSpPr txBox="1">
            <a:spLocks/>
          </p:cNvSpPr>
          <p:nvPr/>
        </p:nvSpPr>
        <p:spPr>
          <a:xfrm>
            <a:off x="7079264" y="4394457"/>
            <a:ext cx="2562374" cy="877539"/>
          </a:xfrm>
          <a:prstGeom prst="rect">
            <a:avLst/>
          </a:prstGeom>
          <a:solidFill>
            <a:srgbClr val="00B0F0"/>
          </a:solidFill>
        </p:spPr>
        <p:txBody>
          <a:bodyPr spcFirstLastPara="1" vert="horz" wrap="square" lIns="182850" tIns="180000" rIns="182850" bIns="1828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500" dirty="0">
                <a:latin typeface="Bakso Sapi" pitchFamily="50" charset="0"/>
              </a:rPr>
              <a:t>Option 4</a:t>
            </a:r>
          </a:p>
        </p:txBody>
      </p:sp>
      <p:sp>
        <p:nvSpPr>
          <p:cNvPr id="31" name="Google Shape;244;p27">
            <a:extLst>
              <a:ext uri="{FF2B5EF4-FFF2-40B4-BE49-F238E27FC236}">
                <a16:creationId xmlns:a16="http://schemas.microsoft.com/office/drawing/2014/main" id="{30863E00-5916-40D3-A5E4-5259C3D55016}"/>
              </a:ext>
            </a:extLst>
          </p:cNvPr>
          <p:cNvSpPr txBox="1">
            <a:spLocks/>
          </p:cNvSpPr>
          <p:nvPr/>
        </p:nvSpPr>
        <p:spPr>
          <a:xfrm>
            <a:off x="917950" y="5629428"/>
            <a:ext cx="3565972" cy="5594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GB" sz="2000" b="1" dirty="0"/>
              <a:t>Oracy is the ability to understand how to succeed in the future.</a:t>
            </a:r>
          </a:p>
        </p:txBody>
      </p:sp>
      <p:sp>
        <p:nvSpPr>
          <p:cNvPr id="33" name="Google Shape;244;p27">
            <a:extLst>
              <a:ext uri="{FF2B5EF4-FFF2-40B4-BE49-F238E27FC236}">
                <a16:creationId xmlns:a16="http://schemas.microsoft.com/office/drawing/2014/main" id="{1AB69B4B-C81A-4BB4-918F-210E03587DA1}"/>
              </a:ext>
            </a:extLst>
          </p:cNvPr>
          <p:cNvSpPr txBox="1">
            <a:spLocks/>
          </p:cNvSpPr>
          <p:nvPr/>
        </p:nvSpPr>
        <p:spPr>
          <a:xfrm>
            <a:off x="923773" y="3169544"/>
            <a:ext cx="3565972" cy="5594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GB" sz="2000" b="1" dirty="0"/>
              <a:t>Oracy is the ability to understand  different methods of travelling. </a:t>
            </a:r>
          </a:p>
        </p:txBody>
      </p:sp>
      <p:sp>
        <p:nvSpPr>
          <p:cNvPr id="34" name="Google Shape;244;p27">
            <a:extLst>
              <a:ext uri="{FF2B5EF4-FFF2-40B4-BE49-F238E27FC236}">
                <a16:creationId xmlns:a16="http://schemas.microsoft.com/office/drawing/2014/main" id="{C9BAE405-4986-4ECA-9D83-377B74ECB8C1}"/>
              </a:ext>
            </a:extLst>
          </p:cNvPr>
          <p:cNvSpPr txBox="1">
            <a:spLocks/>
          </p:cNvSpPr>
          <p:nvPr/>
        </p:nvSpPr>
        <p:spPr>
          <a:xfrm>
            <a:off x="7079264" y="2977496"/>
            <a:ext cx="3565972" cy="5594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GB" sz="2000" b="1" dirty="0"/>
              <a:t>Oracy is the ability to express oneself through written communication.</a:t>
            </a:r>
          </a:p>
        </p:txBody>
      </p:sp>
      <p:sp>
        <p:nvSpPr>
          <p:cNvPr id="35" name="Google Shape;244;p27">
            <a:extLst>
              <a:ext uri="{FF2B5EF4-FFF2-40B4-BE49-F238E27FC236}">
                <a16:creationId xmlns:a16="http://schemas.microsoft.com/office/drawing/2014/main" id="{82D89D60-AB03-4370-8E72-4B4B98633DC0}"/>
              </a:ext>
            </a:extLst>
          </p:cNvPr>
          <p:cNvSpPr txBox="1">
            <a:spLocks/>
          </p:cNvSpPr>
          <p:nvPr/>
        </p:nvSpPr>
        <p:spPr>
          <a:xfrm>
            <a:off x="7052097" y="5552685"/>
            <a:ext cx="3565972" cy="5594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</a:pPr>
            <a:r>
              <a:rPr lang="en-GB" sz="2000" b="1" dirty="0"/>
              <a:t>Oracy is the ability to express oneself fluently and grammatically in speech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BECA1B5-2887-4852-AA06-56AA597EF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607" y="5629428"/>
            <a:ext cx="725129" cy="7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4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82E49E-CB03-47DA-AF68-1D67932A690D}"/>
              </a:ext>
            </a:extLst>
          </p:cNvPr>
          <p:cNvSpPr txBox="1"/>
          <p:nvPr/>
        </p:nvSpPr>
        <p:spPr>
          <a:xfrm>
            <a:off x="641203" y="758208"/>
            <a:ext cx="5315713" cy="3862596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3500" b="1" u="sng" dirty="0"/>
              <a:t>TASK:</a:t>
            </a:r>
          </a:p>
          <a:p>
            <a:pPr algn="ctr"/>
            <a:r>
              <a:rPr lang="en-GB" sz="3500" dirty="0"/>
              <a:t>Turn to page 6 of your ‘Pupil Oracy Record’ booklet.  </a:t>
            </a:r>
          </a:p>
          <a:p>
            <a:pPr algn="ctr"/>
            <a:endParaRPr lang="en-GB" sz="3500" dirty="0"/>
          </a:p>
          <a:p>
            <a:pPr algn="ctr"/>
            <a:endParaRPr lang="en-GB" sz="3500" dirty="0"/>
          </a:p>
          <a:p>
            <a:pPr algn="ctr"/>
            <a:r>
              <a:rPr lang="en-GB" sz="3500" dirty="0"/>
              <a:t>Complete the section for session 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28F23-4C79-4C0A-9F61-A1CC106A9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449" y="758208"/>
            <a:ext cx="3960156" cy="5656172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7947F8-D2D7-417F-8DEC-E6574578C188}"/>
              </a:ext>
            </a:extLst>
          </p:cNvPr>
          <p:cNvCxnSpPr>
            <a:cxnSpLocks/>
          </p:cNvCxnSpPr>
          <p:nvPr/>
        </p:nvCxnSpPr>
        <p:spPr>
          <a:xfrm flipV="1">
            <a:off x="5626697" y="2761700"/>
            <a:ext cx="2423495" cy="74174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9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-Turn Arrow 9"/>
          <p:cNvSpPr/>
          <p:nvPr/>
        </p:nvSpPr>
        <p:spPr>
          <a:xfrm rot="5400000">
            <a:off x="6219908" y="-2553427"/>
            <a:ext cx="1743461" cy="8947632"/>
          </a:xfrm>
          <a:prstGeom prst="uturnArrow">
            <a:avLst>
              <a:gd name="adj1" fmla="val 20058"/>
              <a:gd name="adj2" fmla="val 10029"/>
              <a:gd name="adj3" fmla="val 18220"/>
              <a:gd name="adj4" fmla="val 49965"/>
              <a:gd name="adj5" fmla="val 97100"/>
            </a:avLst>
          </a:prstGeom>
          <a:solidFill>
            <a:srgbClr val="66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801" dirty="0"/>
          </a:p>
        </p:txBody>
      </p:sp>
      <p:sp>
        <p:nvSpPr>
          <p:cNvPr id="11" name="U-Turn Arrow 10"/>
          <p:cNvSpPr/>
          <p:nvPr/>
        </p:nvSpPr>
        <p:spPr>
          <a:xfrm rot="16200000">
            <a:off x="5207407" y="-1082402"/>
            <a:ext cx="1919729" cy="8947635"/>
          </a:xfrm>
          <a:prstGeom prst="uturnArrow">
            <a:avLst>
              <a:gd name="adj1" fmla="val 19494"/>
              <a:gd name="adj2" fmla="val 9747"/>
              <a:gd name="adj3" fmla="val 141"/>
              <a:gd name="adj4" fmla="val 47654"/>
              <a:gd name="adj5" fmla="val 16614"/>
            </a:avLst>
          </a:prstGeom>
          <a:solidFill>
            <a:srgbClr val="66FFCC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801" dirty="0"/>
          </a:p>
        </p:txBody>
      </p:sp>
      <p:sp>
        <p:nvSpPr>
          <p:cNvPr id="12" name="U-Turn Arrow 11"/>
          <p:cNvSpPr/>
          <p:nvPr/>
        </p:nvSpPr>
        <p:spPr>
          <a:xfrm rot="5400000">
            <a:off x="6403583" y="577655"/>
            <a:ext cx="1843829" cy="8662670"/>
          </a:xfrm>
          <a:prstGeom prst="uturnArrow">
            <a:avLst>
              <a:gd name="adj1" fmla="val 20058"/>
              <a:gd name="adj2" fmla="val 10029"/>
              <a:gd name="adj3" fmla="val 18220"/>
              <a:gd name="adj4" fmla="val 48151"/>
              <a:gd name="adj5" fmla="val 97100"/>
            </a:avLst>
          </a:prstGeom>
          <a:solidFill>
            <a:srgbClr val="66FFCC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801" dirty="0"/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6739387" y="1040132"/>
            <a:ext cx="0" cy="344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0526100" y="2447752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0" name="Text Box 3078"/>
          <p:cNvSpPr txBox="1">
            <a:spLocks noChangeArrowheads="1"/>
          </p:cNvSpPr>
          <p:nvPr/>
        </p:nvSpPr>
        <p:spPr bwMode="auto">
          <a:xfrm>
            <a:off x="3149953" y="2379749"/>
            <a:ext cx="39416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Preparing for</a:t>
            </a:r>
            <a:endParaRPr lang="en-US" altLang="en-US" sz="1801" dirty="0">
              <a:latin typeface="Arial" panose="020B0604020202020204" pitchFamily="34" charset="0"/>
            </a:endParaRPr>
          </a:p>
        </p:txBody>
      </p:sp>
      <p:sp>
        <p:nvSpPr>
          <p:cNvPr id="2048" name="Rectangle 36"/>
          <p:cNvSpPr>
            <a:spLocks noChangeArrowheads="1"/>
          </p:cNvSpPr>
          <p:nvPr/>
        </p:nvSpPr>
        <p:spPr bwMode="auto">
          <a:xfrm>
            <a:off x="1008532" y="-194253"/>
            <a:ext cx="184733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CC5827-F3EE-42E1-9644-3E55FF356FDB}"/>
              </a:ext>
            </a:extLst>
          </p:cNvPr>
          <p:cNvSpPr/>
          <p:nvPr/>
        </p:nvSpPr>
        <p:spPr>
          <a:xfrm rot="16200000">
            <a:off x="-2918332" y="3099027"/>
            <a:ext cx="6782539" cy="584775"/>
          </a:xfrm>
          <a:prstGeom prst="rect">
            <a:avLst/>
          </a:prstGeom>
          <a:noFill/>
        </p:spPr>
        <p:txBody>
          <a:bodyPr wrap="square" lIns="91441" tIns="45720" rIns="91441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‘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Time to Talk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’ Steps to Success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919A97-DC14-47C2-AE67-36B21D2AB01E}"/>
              </a:ext>
            </a:extLst>
          </p:cNvPr>
          <p:cNvCxnSpPr>
            <a:cxnSpLocks/>
          </p:cNvCxnSpPr>
          <p:nvPr/>
        </p:nvCxnSpPr>
        <p:spPr>
          <a:xfrm flipV="1">
            <a:off x="6267963" y="3987073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2148BB0-7D22-4366-9D0D-4E1E6399C73D}"/>
              </a:ext>
            </a:extLst>
          </p:cNvPr>
          <p:cNvCxnSpPr>
            <a:cxnSpLocks/>
          </p:cNvCxnSpPr>
          <p:nvPr/>
        </p:nvCxnSpPr>
        <p:spPr>
          <a:xfrm flipV="1">
            <a:off x="9744660" y="3987073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2063" name="Picture 2062">
            <a:extLst>
              <a:ext uri="{FF2B5EF4-FFF2-40B4-BE49-F238E27FC236}">
                <a16:creationId xmlns:a16="http://schemas.microsoft.com/office/drawing/2014/main" id="{4DE3D65F-B04A-43F9-8011-DB6292C2B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507" y="36507"/>
            <a:ext cx="1889395" cy="178518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39D3D77-A913-4A45-B239-B279FE8F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000" y="986477"/>
            <a:ext cx="1344116" cy="1843830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B6D5D8C-B097-4AED-8CAA-032B5B67476F}"/>
              </a:ext>
            </a:extLst>
          </p:cNvPr>
          <p:cNvCxnSpPr>
            <a:cxnSpLocks/>
          </p:cNvCxnSpPr>
          <p:nvPr/>
        </p:nvCxnSpPr>
        <p:spPr>
          <a:xfrm flipV="1">
            <a:off x="10499189" y="1044568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8CAA6098-6578-4D87-BF0C-CC2B7C8C6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88" y="1890994"/>
            <a:ext cx="1210261" cy="179675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0B1E9CE-8585-463D-A2A6-CBB90894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82" y="2512830"/>
            <a:ext cx="1485415" cy="198266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8813525-35DC-42AC-8A36-9FDF0EE7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236" y="2642136"/>
            <a:ext cx="1899073" cy="203472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EA58BF1-663C-4D58-B42C-6EDC0C7E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887" y="3980216"/>
            <a:ext cx="1344114" cy="2113829"/>
          </a:xfrm>
          <a:prstGeom prst="rect">
            <a:avLst/>
          </a:prstGeom>
        </p:spPr>
      </p:pic>
      <p:sp>
        <p:nvSpPr>
          <p:cNvPr id="95" name="Text Box 21">
            <a:extLst>
              <a:ext uri="{FF2B5EF4-FFF2-40B4-BE49-F238E27FC236}">
                <a16:creationId xmlns:a16="http://schemas.microsoft.com/office/drawing/2014/main" id="{50012AE0-2421-48E0-8851-B795C19E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096" y="283065"/>
            <a:ext cx="1311973" cy="8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non-verbal 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8F927D4-F011-40E5-860D-3270ABF57A49}"/>
              </a:ext>
            </a:extLst>
          </p:cNvPr>
          <p:cNvCxnSpPr>
            <a:cxnSpLocks/>
          </p:cNvCxnSpPr>
          <p:nvPr/>
        </p:nvCxnSpPr>
        <p:spPr>
          <a:xfrm flipV="1">
            <a:off x="9385431" y="5495058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A0732FE-F3A5-4E6B-8909-41B4FCF9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990" y="4466985"/>
            <a:ext cx="1411068" cy="2034726"/>
          </a:xfrm>
          <a:prstGeom prst="rect">
            <a:avLst/>
          </a:prstGeom>
        </p:spPr>
      </p:pic>
      <p:sp>
        <p:nvSpPr>
          <p:cNvPr id="99" name="Text Box 21">
            <a:extLst>
              <a:ext uri="{FF2B5EF4-FFF2-40B4-BE49-F238E27FC236}">
                <a16:creationId xmlns:a16="http://schemas.microsoft.com/office/drawing/2014/main" id="{732389D3-F006-4824-B029-73972579F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284" y="4689617"/>
            <a:ext cx="1311973" cy="8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UNDERSTANDING OF SKILLS</a:t>
            </a: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97E101D1-9632-470E-BF24-0E7AFA668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880" y="4446343"/>
            <a:ext cx="1190654" cy="1586209"/>
          </a:xfrm>
          <a:prstGeom prst="rect">
            <a:avLst/>
          </a:prstGeom>
        </p:spPr>
      </p:pic>
      <p:sp>
        <p:nvSpPr>
          <p:cNvPr id="101" name="Text Box 21">
            <a:extLst>
              <a:ext uri="{FF2B5EF4-FFF2-40B4-BE49-F238E27FC236}">
                <a16:creationId xmlns:a16="http://schemas.microsoft.com/office/drawing/2014/main" id="{4D67C023-3FE5-41D9-B97F-1F8ECBB03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4798" y="4160456"/>
            <a:ext cx="1333278" cy="96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 speaking strategies/ debate strategies</a:t>
            </a:r>
            <a:endParaRPr lang="en-US" altLang="en-US" sz="11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02" name="Text Box 21">
            <a:extLst>
              <a:ext uri="{FF2B5EF4-FFF2-40B4-BE49-F238E27FC236}">
                <a16:creationId xmlns:a16="http://schemas.microsoft.com/office/drawing/2014/main" id="{4051E254-5B2B-480C-9EDD-FE29AD162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608" y="2688363"/>
            <a:ext cx="1231428" cy="8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HOW TO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‘Time to Talk’ placemat</a:t>
            </a: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7DC0EB15-587B-49D2-93A7-57CD5B9068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13" y="2272924"/>
            <a:ext cx="1374967" cy="59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2AAA-1573-4DD4-81BA-FCB64DAC3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758" y="5129484"/>
            <a:ext cx="1190655" cy="114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533F1-0849-4E41-AF60-12F4ACF81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5452614" y="1065648"/>
            <a:ext cx="512316" cy="3450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1ECA18D-22A9-4980-B6C6-E0AE91481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8135421" y="1002280"/>
            <a:ext cx="512316" cy="3450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D3EDD8D-E5AB-418B-846C-509A611CB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9935909" y="1035999"/>
            <a:ext cx="512316" cy="3450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E37286-497E-4F55-9488-2416ADAA6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1712">
            <a:off x="9318020" y="2383362"/>
            <a:ext cx="512316" cy="3450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16ADE6-92B1-4E9D-9814-73D5E8DB6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1712">
            <a:off x="3145176" y="2395776"/>
            <a:ext cx="512316" cy="345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B8EF49C-E7DF-4947-99E8-2E10984C9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2361663" y="4018511"/>
            <a:ext cx="512316" cy="3450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00DC058-DB2F-4D97-9EF6-BE20A6B7B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5126100" y="3990235"/>
            <a:ext cx="512316" cy="3450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82FA35-8002-4F85-AE0E-CD085FD60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9170560" y="3982480"/>
            <a:ext cx="512316" cy="3450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852843-1B84-4F64-8D5B-8F231A7BF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49560">
            <a:off x="8204701" y="5491635"/>
            <a:ext cx="512316" cy="3450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CECF99-6D99-40AA-B14A-FE55F1083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90785">
            <a:off x="5310242" y="5506392"/>
            <a:ext cx="512316" cy="3450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76FBA0B-5455-48F9-BF55-27F91B6DD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31791">
            <a:off x="-90328" y="3294214"/>
            <a:ext cx="512316" cy="345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21AD-8B29-4042-BD39-DE08DE74B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94" y="210433"/>
            <a:ext cx="879931" cy="82969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1D0438D-B62B-4264-8913-2A7BD614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99" y="75461"/>
            <a:ext cx="1750524" cy="1670238"/>
          </a:xfrm>
          <a:prstGeom prst="rect">
            <a:avLst/>
          </a:prstGeom>
        </p:spPr>
      </p:pic>
      <p:sp>
        <p:nvSpPr>
          <p:cNvPr id="53" name="Text Box 21">
            <a:extLst>
              <a:ext uri="{FF2B5EF4-FFF2-40B4-BE49-F238E27FC236}">
                <a16:creationId xmlns:a16="http://schemas.microsoft.com/office/drawing/2014/main" id="{13235AE5-64BD-43C0-B610-D9E8A9619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546" y="279041"/>
            <a:ext cx="1466219" cy="53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</a:t>
            </a: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oracy and the power of talk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CA01D31-3DD6-483E-9445-CAA6B9AAB6FF}"/>
              </a:ext>
            </a:extLst>
          </p:cNvPr>
          <p:cNvCxnSpPr>
            <a:cxnSpLocks/>
          </p:cNvCxnSpPr>
          <p:nvPr/>
        </p:nvCxnSpPr>
        <p:spPr>
          <a:xfrm flipV="1">
            <a:off x="4758187" y="1040132"/>
            <a:ext cx="0" cy="344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18F9A55D-E68C-4EE4-A012-FB77905E1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2586672" y="1054983"/>
            <a:ext cx="512316" cy="34503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856C643-E3C9-48D4-A1F5-8E8852560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7" y="-1"/>
            <a:ext cx="1752544" cy="1947341"/>
          </a:xfrm>
          <a:prstGeom prst="rect">
            <a:avLst/>
          </a:prstGeom>
        </p:spPr>
      </p:pic>
      <p:sp>
        <p:nvSpPr>
          <p:cNvPr id="59" name="Text Box 21">
            <a:extLst>
              <a:ext uri="{FF2B5EF4-FFF2-40B4-BE49-F238E27FC236}">
                <a16:creationId xmlns:a16="http://schemas.microsoft.com/office/drawing/2014/main" id="{3C615A81-CCFA-4CED-9FE7-3C6D28076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93" y="198644"/>
            <a:ext cx="1597313" cy="96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formality and academic register language </a:t>
            </a: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 i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69AF3D1-C3CA-449D-A6F1-2BE5E3CB9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317" y="1426270"/>
            <a:ext cx="1367469" cy="1504111"/>
          </a:xfrm>
          <a:prstGeom prst="rect">
            <a:avLst/>
          </a:prstGeom>
        </p:spPr>
      </p:pic>
      <p:sp>
        <p:nvSpPr>
          <p:cNvPr id="62" name="Text Box 21">
            <a:extLst>
              <a:ext uri="{FF2B5EF4-FFF2-40B4-BE49-F238E27FC236}">
                <a16:creationId xmlns:a16="http://schemas.microsoft.com/office/drawing/2014/main" id="{994389A3-1C33-4BF2-8C2D-63691FEA3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394" y="2911469"/>
            <a:ext cx="1372555" cy="53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choose the best arguments</a:t>
            </a: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 Box 21">
            <a:extLst>
              <a:ext uri="{FF2B5EF4-FFF2-40B4-BE49-F238E27FC236}">
                <a16:creationId xmlns:a16="http://schemas.microsoft.com/office/drawing/2014/main" id="{33BB6469-5B34-4EFD-A93F-516A09A99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052" y="4576110"/>
            <a:ext cx="1344116" cy="8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plan for a debate.</a:t>
            </a: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9863DA8-9CC3-4C92-A43D-3F03B26F872F}"/>
              </a:ext>
            </a:extLst>
          </p:cNvPr>
          <p:cNvCxnSpPr>
            <a:cxnSpLocks/>
          </p:cNvCxnSpPr>
          <p:nvPr/>
        </p:nvCxnSpPr>
        <p:spPr>
          <a:xfrm flipV="1">
            <a:off x="6267963" y="5473447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Text Box 21">
            <a:extLst>
              <a:ext uri="{FF2B5EF4-FFF2-40B4-BE49-F238E27FC236}">
                <a16:creationId xmlns:a16="http://schemas.microsoft.com/office/drawing/2014/main" id="{8DFEAA9E-19A5-4281-98CD-C8225CF6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6254" y="1227498"/>
            <a:ext cx="1294124" cy="62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persuasive language</a:t>
            </a: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67472-277E-49E6-9351-91E093C2DAFB}"/>
              </a:ext>
            </a:extLst>
          </p:cNvPr>
          <p:cNvSpPr txBox="1"/>
          <p:nvPr/>
        </p:nvSpPr>
        <p:spPr>
          <a:xfrm>
            <a:off x="2662999" y="185076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9F05E6-0C3F-4C18-A41F-1A9A953F5938}"/>
              </a:ext>
            </a:extLst>
          </p:cNvPr>
          <p:cNvSpPr txBox="1"/>
          <p:nvPr/>
        </p:nvSpPr>
        <p:spPr>
          <a:xfrm>
            <a:off x="5745019" y="132158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B785AF7-198D-4593-B854-A2E3135BF4AC}"/>
              </a:ext>
            </a:extLst>
          </p:cNvPr>
          <p:cNvSpPr txBox="1"/>
          <p:nvPr/>
        </p:nvSpPr>
        <p:spPr>
          <a:xfrm>
            <a:off x="8460859" y="129074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68D670-BE1B-44F2-99E0-E6C76FADE26B}"/>
              </a:ext>
            </a:extLst>
          </p:cNvPr>
          <p:cNvSpPr txBox="1"/>
          <p:nvPr/>
        </p:nvSpPr>
        <p:spPr>
          <a:xfrm>
            <a:off x="10796000" y="1173130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F572A9C-14D3-4F9A-9AEF-7BF7349B45E2}"/>
              </a:ext>
            </a:extLst>
          </p:cNvPr>
          <p:cNvSpPr txBox="1"/>
          <p:nvPr/>
        </p:nvSpPr>
        <p:spPr>
          <a:xfrm>
            <a:off x="8084456" y="1482178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B4B57D-3755-4D8C-A68A-B5338C6F71B2}"/>
              </a:ext>
            </a:extLst>
          </p:cNvPr>
          <p:cNvSpPr txBox="1"/>
          <p:nvPr/>
        </p:nvSpPr>
        <p:spPr>
          <a:xfrm>
            <a:off x="6698601" y="2806627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1A2FAF-9807-4509-B578-22AC33993F1C}"/>
              </a:ext>
            </a:extLst>
          </p:cNvPr>
          <p:cNvSpPr txBox="1"/>
          <p:nvPr/>
        </p:nvSpPr>
        <p:spPr>
          <a:xfrm>
            <a:off x="3567468" y="2899231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F092E50-D70F-41AE-A422-E22E2BD7CE61}"/>
              </a:ext>
            </a:extLst>
          </p:cNvPr>
          <p:cNvSpPr txBox="1"/>
          <p:nvPr/>
        </p:nvSpPr>
        <p:spPr>
          <a:xfrm>
            <a:off x="1473846" y="2020920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2647A73-49F3-4CC1-84D7-1A7C381B849B}"/>
              </a:ext>
            </a:extLst>
          </p:cNvPr>
          <p:cNvSpPr txBox="1"/>
          <p:nvPr/>
        </p:nvSpPr>
        <p:spPr>
          <a:xfrm>
            <a:off x="10629041" y="4101846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23EB37-192B-47B4-9689-15781CEE01C7}"/>
              </a:ext>
            </a:extLst>
          </p:cNvPr>
          <p:cNvSpPr txBox="1"/>
          <p:nvPr/>
        </p:nvSpPr>
        <p:spPr>
          <a:xfrm>
            <a:off x="7322184" y="4528190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10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6A6602B-1F47-4084-AC1D-CE4509A21235}"/>
              </a:ext>
            </a:extLst>
          </p:cNvPr>
          <p:cNvSpPr txBox="1"/>
          <p:nvPr/>
        </p:nvSpPr>
        <p:spPr>
          <a:xfrm>
            <a:off x="3382387" y="4600693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kso Sapi" pitchFamily="50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62F79-6E1B-418C-9CA8-77A2275C2767}"/>
              </a:ext>
            </a:extLst>
          </p:cNvPr>
          <p:cNvSpPr txBox="1"/>
          <p:nvPr/>
        </p:nvSpPr>
        <p:spPr>
          <a:xfrm>
            <a:off x="667158" y="1020108"/>
            <a:ext cx="184743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Time to…</a:t>
            </a:r>
            <a:r>
              <a:rPr lang="en-GB" sz="12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become an effective speaker and listener. </a:t>
            </a:r>
            <a:endParaRPr lang="en-GB" dirty="0"/>
          </a:p>
        </p:txBody>
      </p:sp>
      <p:sp>
        <p:nvSpPr>
          <p:cNvPr id="80" name="Text Box 21">
            <a:extLst>
              <a:ext uri="{FF2B5EF4-FFF2-40B4-BE49-F238E27FC236}">
                <a16:creationId xmlns:a16="http://schemas.microsoft.com/office/drawing/2014/main" id="{DCC856CD-C845-4E60-96A0-F8DE4C2E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200" y="1632951"/>
            <a:ext cx="1599431" cy="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debates/discussion</a:t>
            </a: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" name="Text Box 21">
            <a:extLst>
              <a:ext uri="{FF2B5EF4-FFF2-40B4-BE49-F238E27FC236}">
                <a16:creationId xmlns:a16="http://schemas.microsoft.com/office/drawing/2014/main" id="{005071B5-35E6-4E0F-8E0B-486CA83F5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197" y="2117781"/>
            <a:ext cx="1295991" cy="40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‘Time to Talk’ </a:t>
            </a: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C7BA9-0EB4-4173-A0CA-89BC4889C713}"/>
              </a:ext>
            </a:extLst>
          </p:cNvPr>
          <p:cNvSpPr/>
          <p:nvPr/>
        </p:nvSpPr>
        <p:spPr>
          <a:xfrm>
            <a:off x="3056727" y="5999982"/>
            <a:ext cx="77909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June 2022-December 2022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4F8FEA2-5ECD-4C06-AB53-D3522CE91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443" y="110148"/>
            <a:ext cx="4278910" cy="410888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38D2E13-E674-4479-B0EF-EAE5E1D9C2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094" y="2619963"/>
            <a:ext cx="725129" cy="7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ED7A719B-241F-42F5-B6F7-2996828B7756}"/>
              </a:ext>
            </a:extLst>
          </p:cNvPr>
          <p:cNvSpPr txBox="1">
            <a:spLocks/>
          </p:cNvSpPr>
          <p:nvPr/>
        </p:nvSpPr>
        <p:spPr>
          <a:xfrm>
            <a:off x="1838251" y="408394"/>
            <a:ext cx="8229600" cy="9941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Session 1:</a:t>
            </a:r>
            <a:endParaRPr lang="en-GB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307488A-57AA-4EB8-9BD4-1D9C21ACC020}"/>
              </a:ext>
            </a:extLst>
          </p:cNvPr>
          <p:cNvSpPr txBox="1"/>
          <p:nvPr/>
        </p:nvSpPr>
        <p:spPr>
          <a:xfrm>
            <a:off x="919089" y="2291117"/>
            <a:ext cx="10353675" cy="707886"/>
          </a:xfrm>
          <a:prstGeom prst="rect">
            <a:avLst/>
          </a:prstGeom>
          <a:solidFill>
            <a:srgbClr val="00CC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dirty="0"/>
              <a:t>Date:  Wednesday, 6</a:t>
            </a:r>
            <a:r>
              <a:rPr lang="en-GB" sz="4000" baseline="30000" dirty="0"/>
              <a:t>th</a:t>
            </a:r>
            <a:r>
              <a:rPr lang="en-GB" sz="4000" dirty="0"/>
              <a:t> September 2022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4685A1-04AE-4C86-A8DE-83FCE75A9A52}"/>
              </a:ext>
            </a:extLst>
          </p:cNvPr>
          <p:cNvSpPr txBox="1"/>
          <p:nvPr/>
        </p:nvSpPr>
        <p:spPr>
          <a:xfrm>
            <a:off x="919071" y="4049521"/>
            <a:ext cx="10353675" cy="707886"/>
          </a:xfrm>
          <a:prstGeom prst="rect">
            <a:avLst/>
          </a:prstGeom>
          <a:solidFill>
            <a:srgbClr val="FFCCFF">
              <a:alpha val="33725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dirty="0"/>
              <a:t>FOCUS: INTRODUCTION TO </a:t>
            </a:r>
            <a:r>
              <a:rPr lang="en-GB" sz="4000" b="1" dirty="0">
                <a:solidFill>
                  <a:srgbClr val="0070C0"/>
                </a:solidFill>
              </a:rPr>
              <a:t>#TIME TO TALK</a:t>
            </a:r>
          </a:p>
        </p:txBody>
      </p:sp>
    </p:spTree>
    <p:extLst>
      <p:ext uri="{BB962C8B-B14F-4D97-AF65-F5344CB8AC3E}">
        <p14:creationId xmlns:p14="http://schemas.microsoft.com/office/powerpoint/2010/main" val="3160142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ED7A719B-241F-42F5-B6F7-2996828B7756}"/>
              </a:ext>
            </a:extLst>
          </p:cNvPr>
          <p:cNvSpPr txBox="1">
            <a:spLocks/>
          </p:cNvSpPr>
          <p:nvPr/>
        </p:nvSpPr>
        <p:spPr>
          <a:xfrm>
            <a:off x="1994795" y="183374"/>
            <a:ext cx="8229600" cy="9941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What is today’s session about?</a:t>
            </a:r>
            <a:endParaRPr lang="en-GB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82E49E-CB03-47DA-AF68-1D67932A690D}"/>
              </a:ext>
            </a:extLst>
          </p:cNvPr>
          <p:cNvSpPr txBox="1"/>
          <p:nvPr/>
        </p:nvSpPr>
        <p:spPr>
          <a:xfrm>
            <a:off x="1232498" y="1729835"/>
            <a:ext cx="10130590" cy="2308324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GB" sz="4800" dirty="0"/>
              <a:t>What is oracy and why is it important?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06879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A1B52-E5BF-4C84-BA18-C04184105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18" y="835229"/>
            <a:ext cx="7396708" cy="58567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1A4A06-CBAB-4655-B7A7-85D2A0E9382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41" y="1123041"/>
            <a:ext cx="3366639" cy="49376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B34276B-47BD-45CC-B31F-568C505751D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5285" flipH="1">
            <a:off x="8804902" y="1577635"/>
            <a:ext cx="640715" cy="938530"/>
          </a:xfrm>
          <a:prstGeom prst="rect">
            <a:avLst/>
          </a:prstGeom>
        </p:spPr>
      </p:pic>
      <p:pic>
        <p:nvPicPr>
          <p:cNvPr id="2" name="oracy intro ">
            <a:hlinkClick r:id="" action="ppaction://media"/>
            <a:extLst>
              <a:ext uri="{FF2B5EF4-FFF2-40B4-BE49-F238E27FC236}">
                <a16:creationId xmlns:a16="http://schemas.microsoft.com/office/drawing/2014/main" id="{056E7617-D715-426F-B835-C25400ED2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044" y="1235687"/>
            <a:ext cx="6720853" cy="412975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BCAE6201-B883-49D2-ABAF-4762F4FA3CC3}"/>
              </a:ext>
            </a:extLst>
          </p:cNvPr>
          <p:cNvSpPr txBox="1">
            <a:spLocks/>
          </p:cNvSpPr>
          <p:nvPr/>
        </p:nvSpPr>
        <p:spPr>
          <a:xfrm>
            <a:off x="9616978" y="1951192"/>
            <a:ext cx="1713046" cy="3582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TASK:</a:t>
            </a:r>
            <a:endParaRPr lang="en-GB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589F30-4BD4-4158-AFA6-6A01F2EEB851}"/>
              </a:ext>
            </a:extLst>
          </p:cNvPr>
          <p:cNvSpPr txBox="1"/>
          <p:nvPr/>
        </p:nvSpPr>
        <p:spPr>
          <a:xfrm rot="189037">
            <a:off x="8757912" y="2540221"/>
            <a:ext cx="22983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Watch the video and answer the questions:</a:t>
            </a:r>
          </a:p>
          <a:p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oracy?</a:t>
            </a:r>
          </a:p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Why is it important?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80450"/>
            <a:ext cx="2450236" cy="1775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11BB68-A0D4-4740-ABB4-3BAE8587C925}"/>
              </a:ext>
            </a:extLst>
          </p:cNvPr>
          <p:cNvSpPr txBox="1"/>
          <p:nvPr/>
        </p:nvSpPr>
        <p:spPr>
          <a:xfrm>
            <a:off x="1781195" y="532804"/>
            <a:ext cx="8159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Feedback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DBBA78-BAA5-4E93-A445-11A05464AB38}"/>
              </a:ext>
            </a:extLst>
          </p:cNvPr>
          <p:cNvSpPr txBox="1"/>
          <p:nvPr/>
        </p:nvSpPr>
        <p:spPr>
          <a:xfrm>
            <a:off x="1558365" y="2057507"/>
            <a:ext cx="879188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  <a:p>
            <a:pPr algn="ctr"/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  <a:p>
            <a:pPr algn="ctr"/>
            <a:r>
              <a:rPr lang="en-GB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Oracy is the ability to express oneself fluently, accurately and eloquently in speech.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888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-18853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80450"/>
            <a:ext cx="2450236" cy="1775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A5086-20EC-4C13-945E-D882D712C6ED}"/>
              </a:ext>
            </a:extLst>
          </p:cNvPr>
          <p:cNvSpPr/>
          <p:nvPr/>
        </p:nvSpPr>
        <p:spPr>
          <a:xfrm>
            <a:off x="-72" y="176534"/>
            <a:ext cx="11842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The power of oracy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613C9C-4529-4DB1-B1FA-FFDDBE67C29C}"/>
              </a:ext>
            </a:extLst>
          </p:cNvPr>
          <p:cNvSpPr/>
          <p:nvPr/>
        </p:nvSpPr>
        <p:spPr>
          <a:xfrm>
            <a:off x="380811" y="1081463"/>
            <a:ext cx="11550436" cy="5139869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Every Wednesday (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Week A) 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during form period, you will be learning how to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become effective communicators.  </a:t>
            </a:r>
          </a:p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  <a:p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     These sessions will be called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  <a:p>
            <a:endParaRPr lang="en-US" sz="3600" b="1" cap="none" spc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66FFCC"/>
              </a:highlight>
              <a:latin typeface="Abadi Extra Light" panose="020B0204020104020204" pitchFamily="34" charset="0"/>
            </a:endParaRPr>
          </a:p>
          <a:p>
            <a:endParaRPr lang="en-US" sz="2000" b="1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66FFCC"/>
              </a:highlight>
              <a:latin typeface="Abadi Extra Light" panose="020B0204020104020204" pitchFamily="34" charset="0"/>
            </a:endParaRPr>
          </a:p>
          <a:p>
            <a:pPr algn="ctr"/>
            <a:r>
              <a:rPr lang="en-US" sz="3200" b="1" spc="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66FFCC"/>
                </a:highlight>
                <a:latin typeface="Abadi Extra Light" panose="020B0204020104020204" pitchFamily="34" charset="0"/>
              </a:rPr>
              <a:t>These opportunities will help you achieve success, not only in school, but in life after school.  </a:t>
            </a:r>
          </a:p>
          <a:p>
            <a:pPr algn="ctr"/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DC6224-77DA-40AA-B26D-C85977AE494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02" y="2575932"/>
            <a:ext cx="2717196" cy="7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65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-18853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EB161-A6EE-4BD8-89ED-7F6456D59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17"/>
          <a:stretch/>
        </p:blipFill>
        <p:spPr>
          <a:xfrm>
            <a:off x="8590541" y="-69327"/>
            <a:ext cx="3149517" cy="1548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80450"/>
            <a:ext cx="2450236" cy="1775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A5086-20EC-4C13-945E-D882D712C6ED}"/>
              </a:ext>
            </a:extLst>
          </p:cNvPr>
          <p:cNvSpPr/>
          <p:nvPr/>
        </p:nvSpPr>
        <p:spPr>
          <a:xfrm>
            <a:off x="432433" y="308953"/>
            <a:ext cx="78530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Put your hand up if 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613C9C-4529-4DB1-B1FA-FFDDBE67C29C}"/>
              </a:ext>
            </a:extLst>
          </p:cNvPr>
          <p:cNvSpPr/>
          <p:nvPr/>
        </p:nvSpPr>
        <p:spPr>
          <a:xfrm>
            <a:off x="320889" y="1907469"/>
            <a:ext cx="11550436" cy="4431983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…you’ve ever felt too embarrassed to share an answer in class?</a:t>
            </a:r>
          </a:p>
          <a:p>
            <a:pPr algn="ctr"/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…you’ve ever wanted to talk in front of your peers, but you were too scared?</a:t>
            </a:r>
          </a:p>
          <a:p>
            <a:pPr algn="ctr"/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…you’ve ever wondered how people sound confident when they talk?</a:t>
            </a:r>
          </a:p>
          <a:p>
            <a:pPr algn="ctr"/>
            <a:endParaRPr lang="en-US" sz="3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7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-18853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EB161-A6EE-4BD8-89ED-7F6456D59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17"/>
          <a:stretch/>
        </p:blipFill>
        <p:spPr>
          <a:xfrm>
            <a:off x="8590541" y="-69327"/>
            <a:ext cx="3149517" cy="1548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80450"/>
            <a:ext cx="2450236" cy="1775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A5086-20EC-4C13-945E-D882D712C6ED}"/>
              </a:ext>
            </a:extLst>
          </p:cNvPr>
          <p:cNvSpPr/>
          <p:nvPr/>
        </p:nvSpPr>
        <p:spPr>
          <a:xfrm>
            <a:off x="432433" y="308953"/>
            <a:ext cx="78530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Put your hand up if 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613C9C-4529-4DB1-B1FA-FFDDBE67C29C}"/>
              </a:ext>
            </a:extLst>
          </p:cNvPr>
          <p:cNvSpPr/>
          <p:nvPr/>
        </p:nvSpPr>
        <p:spPr>
          <a:xfrm>
            <a:off x="320671" y="1629529"/>
            <a:ext cx="11550436" cy="4154984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…not being able to talk in front of people has stopped you from sharing your opinion about something important?</a:t>
            </a:r>
          </a:p>
          <a:p>
            <a:pPr algn="ctr"/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…not being able to talk has prevented you from achieving something?</a:t>
            </a:r>
          </a:p>
          <a:p>
            <a:pPr algn="ctr"/>
            <a:endParaRPr lang="en-US" sz="3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  <a:p>
            <a:pPr algn="ctr"/>
            <a:r>
              <a:rPr lang="en-US" sz="5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YOU ARE NOT ALONE!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C6791C9-F774-42F2-80CD-409612AD7A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90" y="5572577"/>
            <a:ext cx="3257584" cy="976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1BA33-2B53-40BB-AA2C-0820009E5169}"/>
              </a:ext>
            </a:extLst>
          </p:cNvPr>
          <p:cNvSpPr txBox="1"/>
          <p:nvPr/>
        </p:nvSpPr>
        <p:spPr>
          <a:xfrm>
            <a:off x="4120002" y="5667942"/>
            <a:ext cx="5883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will help you become a better </a:t>
            </a:r>
            <a:r>
              <a:rPr lang="en-GB" sz="3200" b="1" dirty="0">
                <a:highlight>
                  <a:srgbClr val="00FF00"/>
                </a:highlight>
              </a:rPr>
              <a:t>communicator</a:t>
            </a:r>
            <a:r>
              <a:rPr lang="en-GB" sz="3200" dirty="0">
                <a:highlight>
                  <a:srgbClr val="00FF00"/>
                </a:highligh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27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82E49E-CB03-47DA-AF68-1D67932A690D}"/>
              </a:ext>
            </a:extLst>
          </p:cNvPr>
          <p:cNvSpPr txBox="1"/>
          <p:nvPr/>
        </p:nvSpPr>
        <p:spPr>
          <a:xfrm>
            <a:off x="291860" y="1207166"/>
            <a:ext cx="6516210" cy="1323439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Turn to page 3 of your ‘Pupil Oracy Record’ booklet.  </a:t>
            </a:r>
            <a:endParaRPr lang="en-GB" sz="35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7CDA8F0-66C8-4782-A3C1-4F8E414AAC33}"/>
              </a:ext>
            </a:extLst>
          </p:cNvPr>
          <p:cNvSpPr txBox="1">
            <a:spLocks/>
          </p:cNvSpPr>
          <p:nvPr/>
        </p:nvSpPr>
        <p:spPr>
          <a:xfrm>
            <a:off x="842526" y="363983"/>
            <a:ext cx="5253473" cy="7852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What to do?</a:t>
            </a:r>
            <a:endParaRPr lang="en-GB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2CF14-647C-49DB-B9D4-9A811A67E72D}"/>
              </a:ext>
            </a:extLst>
          </p:cNvPr>
          <p:cNvSpPr txBox="1"/>
          <p:nvPr/>
        </p:nvSpPr>
        <p:spPr>
          <a:xfrm>
            <a:off x="1096552" y="3425617"/>
            <a:ext cx="40215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>
                <a:ln>
                  <a:solidFill>
                    <a:sysClr val="windowText" lastClr="000000"/>
                  </a:solidFill>
                </a:ln>
              </a:rPr>
              <a:t>Please complete the skills audit – read each statement and tick the column which applies to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5C75A-3CD9-4E9A-B881-DAC1C3C4C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64" y="280028"/>
            <a:ext cx="4476750" cy="641985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8E940E-A2D2-4761-8EB5-7DB04C1BE324}"/>
              </a:ext>
            </a:extLst>
          </p:cNvPr>
          <p:cNvCxnSpPr>
            <a:cxnSpLocks/>
          </p:cNvCxnSpPr>
          <p:nvPr/>
        </p:nvCxnSpPr>
        <p:spPr>
          <a:xfrm flipV="1">
            <a:off x="5278960" y="4049579"/>
            <a:ext cx="2423495" cy="74174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484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F29DDF5B947844BA0D36B19131278B" ma:contentTypeVersion="17" ma:contentTypeDescription="Create a new document." ma:contentTypeScope="" ma:versionID="3d1fb8ceceae831b9bdbd4cf035d34d6">
  <xsd:schema xmlns:xsd="http://www.w3.org/2001/XMLSchema" xmlns:xs="http://www.w3.org/2001/XMLSchema" xmlns:p="http://schemas.microsoft.com/office/2006/metadata/properties" xmlns:ns2="9f6d7bd6-3339-43bd-ade5-f57f25b32ca4" xmlns:ns3="d961e358-6a50-4160-be74-3690f6e42696" targetNamespace="http://schemas.microsoft.com/office/2006/metadata/properties" ma:root="true" ma:fieldsID="a5a19ca18abd7416fc8f8449e76a9156" ns2:_="" ns3:_="">
    <xsd:import namespace="9f6d7bd6-3339-43bd-ade5-f57f25b32ca4"/>
    <xsd:import namespace="d961e358-6a50-4160-be74-3690f6e426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d7bd6-3339-43bd-ade5-f57f25b32c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077c88-f787-4896-b447-7ea5e48d52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1e358-6a50-4160-be74-3690f6e4269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1ce644e-513c-4330-b548-694fad41b1fc}" ma:internalName="TaxCatchAll" ma:showField="CatchAllData" ma:web="d961e358-6a50-4160-be74-3690f6e426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E392D6-F769-424D-A2C1-13181C438C40}"/>
</file>

<file path=customXml/itemProps2.xml><?xml version="1.0" encoding="utf-8"?>
<ds:datastoreItem xmlns:ds="http://schemas.openxmlformats.org/officeDocument/2006/customXml" ds:itemID="{2F5A6C1B-051B-42B0-AD1D-E3E0B19BA04E}"/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881</Words>
  <Application>Microsoft Office PowerPoint</Application>
  <PresentationFormat>Widescreen</PresentationFormat>
  <Paragraphs>138</Paragraphs>
  <Slides>14</Slides>
  <Notes>13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Abadi Extra Light</vt:lpstr>
      <vt:lpstr>Amasis MT Pro Black</vt:lpstr>
      <vt:lpstr>Arial</vt:lpstr>
      <vt:lpstr>Bakso Sapi</vt:lpstr>
      <vt:lpstr>Berlin Sans FB</vt:lpstr>
      <vt:lpstr>Calibri</vt:lpstr>
      <vt:lpstr>Calibri Light</vt:lpstr>
      <vt:lpstr>Comic Sans MS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oracy?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farhana patel</dc:creator>
  <cp:lastModifiedBy>farhana patel</cp:lastModifiedBy>
  <cp:revision>43</cp:revision>
  <dcterms:created xsi:type="dcterms:W3CDTF">2022-06-17T12:09:42Z</dcterms:created>
  <dcterms:modified xsi:type="dcterms:W3CDTF">2022-11-04T05:05:13Z</dcterms:modified>
</cp:coreProperties>
</file>